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74" r:id="rId2"/>
    <p:sldId id="261" r:id="rId3"/>
    <p:sldId id="262" r:id="rId4"/>
    <p:sldId id="264" r:id="rId5"/>
    <p:sldId id="263" r:id="rId6"/>
    <p:sldId id="265" r:id="rId7"/>
    <p:sldId id="266" r:id="rId8"/>
    <p:sldId id="282" r:id="rId9"/>
    <p:sldId id="283" r:id="rId10"/>
    <p:sldId id="284" r:id="rId11"/>
    <p:sldId id="267" r:id="rId12"/>
    <p:sldId id="271" r:id="rId13"/>
    <p:sldId id="276" r:id="rId14"/>
    <p:sldId id="272" r:id="rId15"/>
    <p:sldId id="273" r:id="rId16"/>
    <p:sldId id="277" r:id="rId17"/>
    <p:sldId id="285" r:id="rId18"/>
    <p:sldId id="286" r:id="rId19"/>
    <p:sldId id="287" r:id="rId20"/>
    <p:sldId id="288" r:id="rId21"/>
    <p:sldId id="279" r:id="rId22"/>
    <p:sldId id="275" r:id="rId23"/>
    <p:sldId id="278" r:id="rId24"/>
    <p:sldId id="289" r:id="rId25"/>
    <p:sldId id="280" r:id="rId26"/>
    <p:sldId id="281" r:id="rId27"/>
    <p:sldId id="268" r:id="rId28"/>
    <p:sldId id="297" r:id="rId29"/>
    <p:sldId id="290" r:id="rId30"/>
    <p:sldId id="298" r:id="rId31"/>
    <p:sldId id="293" r:id="rId32"/>
    <p:sldId id="295" r:id="rId33"/>
    <p:sldId id="291" r:id="rId34"/>
    <p:sldId id="292" r:id="rId35"/>
    <p:sldId id="294" r:id="rId36"/>
    <p:sldId id="269" r:id="rId37"/>
    <p:sldId id="270" r:id="rId38"/>
    <p:sldId id="260" r:id="rId39"/>
    <p:sldId id="258" r:id="rId40"/>
    <p:sldId id="259" r:id="rId4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4FF"/>
    <a:srgbClr val="860000"/>
    <a:srgbClr val="006600"/>
    <a:srgbClr val="0000CC"/>
    <a:srgbClr val="CCECFF"/>
    <a:srgbClr val="FFFFCC"/>
    <a:srgbClr val="FFC5C5"/>
    <a:srgbClr val="C5E2FF"/>
    <a:srgbClr val="99CCFF"/>
    <a:srgbClr val="900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745" autoAdjust="0"/>
    <p:restoredTop sz="97116" autoAdjust="0"/>
  </p:normalViewPr>
  <p:slideViewPr>
    <p:cSldViewPr>
      <p:cViewPr varScale="1">
        <p:scale>
          <a:sx n="124" d="100"/>
          <a:sy n="124" d="100"/>
        </p:scale>
        <p:origin x="106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Relationship Id="rId4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Relationship Id="rId4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sz="1800" b="1" dirty="0">
                <a:solidFill>
                  <a:schemeClr val="tx1"/>
                </a:solidFill>
                <a:effectLst/>
              </a:rPr>
              <a:t>Prírodné vedy – </a:t>
            </a:r>
            <a:r>
              <a:rPr lang="sk-SK" sz="1800" b="1" dirty="0">
                <a:solidFill>
                  <a:srgbClr val="860000"/>
                </a:solidFill>
                <a:effectLst/>
              </a:rPr>
              <a:t>fyzikálne vedy</a:t>
            </a:r>
            <a:endParaRPr lang="en-GB" sz="1800" dirty="0">
              <a:solidFill>
                <a:srgbClr val="860000"/>
              </a:solidFill>
              <a:effectLst/>
            </a:endParaRPr>
          </a:p>
        </c:rich>
      </c:tx>
      <c:layout>
        <c:manualLayout>
          <c:xMode val="edge"/>
          <c:yMode val="edge"/>
          <c:x val="0.26961232765612325"/>
          <c:y val="5.487654320987654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478</c:v>
                </c:pt>
                <c:pt idx="1">
                  <c:v>793</c:v>
                </c:pt>
                <c:pt idx="2">
                  <c:v>1074</c:v>
                </c:pt>
                <c:pt idx="3">
                  <c:v>1317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182</c:v>
                </c:pt>
                <c:pt idx="1">
                  <c:v>356</c:v>
                </c:pt>
                <c:pt idx="2">
                  <c:v>524</c:v>
                </c:pt>
                <c:pt idx="3">
                  <c:v>688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205</c:v>
                </c:pt>
                <c:pt idx="1">
                  <c:v>421</c:v>
                </c:pt>
                <c:pt idx="2">
                  <c:v>632</c:v>
                </c:pt>
                <c:pt idx="3">
                  <c:v>844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Sheet1!$E$2:$E$5</c:f>
              <c:numCache>
                <c:formatCode>General</c:formatCode>
                <c:ptCount val="4"/>
                <c:pt idx="0">
                  <c:v>179</c:v>
                </c:pt>
                <c:pt idx="1">
                  <c:v>335</c:v>
                </c:pt>
                <c:pt idx="2">
                  <c:v>477</c:v>
                </c:pt>
                <c:pt idx="3">
                  <c:v>617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Sheet1!$F$2:$F$5</c:f>
              <c:numCache>
                <c:formatCode>General</c:formatCode>
                <c:ptCount val="4"/>
                <c:pt idx="0">
                  <c:v>176</c:v>
                </c:pt>
                <c:pt idx="1">
                  <c:v>319</c:v>
                </c:pt>
                <c:pt idx="2">
                  <c:v>466</c:v>
                </c:pt>
                <c:pt idx="3">
                  <c:v>621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Sheet1!$G$2:$G$5</c:f>
              <c:numCache>
                <c:formatCode>General</c:formatCode>
                <c:ptCount val="4"/>
                <c:pt idx="0">
                  <c:v>156</c:v>
                </c:pt>
                <c:pt idx="1">
                  <c:v>312</c:v>
                </c:pt>
                <c:pt idx="2">
                  <c:v>480</c:v>
                </c:pt>
                <c:pt idx="3">
                  <c:v>659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Sheet1!$H$2:$H$5</c:f>
              <c:numCache>
                <c:formatCode>General</c:formatCode>
                <c:ptCount val="4"/>
                <c:pt idx="0">
                  <c:v>145</c:v>
                </c:pt>
                <c:pt idx="1">
                  <c:v>302</c:v>
                </c:pt>
                <c:pt idx="2">
                  <c:v>480</c:v>
                </c:pt>
                <c:pt idx="3">
                  <c:v>646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Sheet1!$I$2:$I$5</c:f>
              <c:numCache>
                <c:formatCode>General</c:formatCode>
                <c:ptCount val="4"/>
                <c:pt idx="0">
                  <c:v>204</c:v>
                </c:pt>
                <c:pt idx="1">
                  <c:v>374</c:v>
                </c:pt>
                <c:pt idx="2">
                  <c:v>532</c:v>
                </c:pt>
                <c:pt idx="3">
                  <c:v>685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Sheet1!$J$2:$J$5</c:f>
              <c:numCache>
                <c:formatCode>General</c:formatCode>
                <c:ptCount val="4"/>
                <c:pt idx="0">
                  <c:v>130</c:v>
                </c:pt>
                <c:pt idx="1">
                  <c:v>244</c:v>
                </c:pt>
                <c:pt idx="2">
                  <c:v>356</c:v>
                </c:pt>
                <c:pt idx="3">
                  <c:v>466</c:v>
                </c:pt>
              </c:numCache>
            </c:numRef>
          </c:yVal>
          <c:smooth val="0"/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Sheet1!$K$2:$K$5</c:f>
              <c:numCache>
                <c:formatCode>General</c:formatCode>
                <c:ptCount val="4"/>
                <c:pt idx="0">
                  <c:v>391</c:v>
                </c:pt>
                <c:pt idx="1">
                  <c:v>669</c:v>
                </c:pt>
                <c:pt idx="2">
                  <c:v>907</c:v>
                </c:pt>
                <c:pt idx="3">
                  <c:v>1121</c:v>
                </c:pt>
              </c:numCache>
            </c:numRef>
          </c:yVal>
          <c:smooth val="0"/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Sheet1!$L$2:$L$5</c:f>
              <c:numCache>
                <c:formatCode>General</c:formatCode>
                <c:ptCount val="4"/>
                <c:pt idx="0">
                  <c:v>149</c:v>
                </c:pt>
                <c:pt idx="1">
                  <c:v>282</c:v>
                </c:pt>
                <c:pt idx="2">
                  <c:v>418</c:v>
                </c:pt>
                <c:pt idx="3">
                  <c:v>572</c:v>
                </c:pt>
              </c:numCache>
            </c:numRef>
          </c:yVal>
          <c:smooth val="0"/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Sheet1!$M$2:$M$5</c:f>
              <c:numCache>
                <c:formatCode>General</c:formatCode>
                <c:ptCount val="4"/>
                <c:pt idx="0">
                  <c:v>168</c:v>
                </c:pt>
                <c:pt idx="1">
                  <c:v>335</c:v>
                </c:pt>
                <c:pt idx="2">
                  <c:v>502</c:v>
                </c:pt>
                <c:pt idx="3">
                  <c:v>660</c:v>
                </c:pt>
              </c:numCache>
            </c:numRef>
          </c:yVal>
          <c:smooth val="0"/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  <a:lumOff val="20000"/>
                </a:schemeClr>
              </a:solidFill>
              <a:ln w="9525">
                <a:solidFill>
                  <a:schemeClr val="accent1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Sheet1!$N$2:$N$5</c:f>
              <c:numCache>
                <c:formatCode>General</c:formatCode>
                <c:ptCount val="4"/>
                <c:pt idx="0">
                  <c:v>207</c:v>
                </c:pt>
                <c:pt idx="1">
                  <c:v>378</c:v>
                </c:pt>
                <c:pt idx="2">
                  <c:v>547</c:v>
                </c:pt>
                <c:pt idx="3">
                  <c:v>706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401536"/>
        <c:axId val="104416000"/>
      </c:scatterChart>
      <c:valAx>
        <c:axId val="104401536"/>
        <c:scaling>
          <c:orientation val="minMax"/>
          <c:max val="25"/>
          <c:min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04416000"/>
        <c:crosses val="autoZero"/>
        <c:crossBetween val="midCat"/>
        <c:majorUnit val="5"/>
      </c:valAx>
      <c:valAx>
        <c:axId val="104416000"/>
        <c:scaling>
          <c:orientation val="minMax"/>
          <c:max val="1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baseline="0">
                    <a:solidFill>
                      <a:schemeClr val="tx1"/>
                    </a:solidFill>
                  </a:rPr>
                  <a:t>Po</a:t>
                </a:r>
                <a:r>
                  <a:rPr lang="sk-SK" sz="1600" baseline="0">
                    <a:solidFill>
                      <a:schemeClr val="tx1"/>
                    </a:solidFill>
                  </a:rPr>
                  <a:t>čet citácií</a:t>
                </a:r>
                <a:endParaRPr lang="en-GB" sz="1600" baseline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04401536"/>
        <c:crosses val="autoZero"/>
        <c:crossBetween val="midCat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sz="1800" b="1" baseline="0" dirty="0">
                <a:solidFill>
                  <a:schemeClr val="tx1"/>
                </a:solidFill>
                <a:effectLst/>
              </a:rPr>
              <a:t>Prírodné vedy – </a:t>
            </a:r>
            <a:r>
              <a:rPr lang="sk-SK" sz="1800" b="1" baseline="0" dirty="0">
                <a:solidFill>
                  <a:srgbClr val="860000"/>
                </a:solidFill>
                <a:effectLst/>
              </a:rPr>
              <a:t>chemické vedy</a:t>
            </a:r>
            <a:endParaRPr lang="en-GB" sz="1800" baseline="0" dirty="0">
              <a:solidFill>
                <a:srgbClr val="860000"/>
              </a:solidFill>
              <a:effectLst/>
            </a:endParaRPr>
          </a:p>
        </c:rich>
      </c:tx>
      <c:layout>
        <c:manualLayout>
          <c:xMode val="edge"/>
          <c:yMode val="edge"/>
          <c:x val="0.25954855643044622"/>
          <c:y val="5.213277777777777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Sheet1!$B$25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Sheet1!$A$26:$A$29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Sheet1!$B$26:$B$29</c:f>
              <c:numCache>
                <c:formatCode>General</c:formatCode>
                <c:ptCount val="4"/>
                <c:pt idx="0">
                  <c:v>147</c:v>
                </c:pt>
                <c:pt idx="1">
                  <c:v>275</c:v>
                </c:pt>
                <c:pt idx="2">
                  <c:v>391</c:v>
                </c:pt>
                <c:pt idx="3">
                  <c:v>507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Sheet1!$C$25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Sheet1!$A$26:$A$29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Sheet1!$C$26:$C$29</c:f>
              <c:numCache>
                <c:formatCode>General</c:formatCode>
                <c:ptCount val="4"/>
                <c:pt idx="0">
                  <c:v>118</c:v>
                </c:pt>
                <c:pt idx="1">
                  <c:v>234</c:v>
                </c:pt>
                <c:pt idx="2">
                  <c:v>349</c:v>
                </c:pt>
                <c:pt idx="3">
                  <c:v>468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Sheet1!$D$25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Sheet1!$A$26:$A$29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Sheet1!$D$26:$D$29</c:f>
              <c:numCache>
                <c:formatCode>General</c:formatCode>
                <c:ptCount val="4"/>
                <c:pt idx="0">
                  <c:v>289</c:v>
                </c:pt>
                <c:pt idx="1">
                  <c:v>609</c:v>
                </c:pt>
                <c:pt idx="2">
                  <c:v>941</c:v>
                </c:pt>
                <c:pt idx="3">
                  <c:v>1277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Sheet1!$E$25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Sheet1!$A$26:$A$29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Sheet1!$E$26:$E$29</c:f>
              <c:numCache>
                <c:formatCode>General</c:formatCode>
                <c:ptCount val="4"/>
                <c:pt idx="0">
                  <c:v>192</c:v>
                </c:pt>
                <c:pt idx="1">
                  <c:v>354</c:v>
                </c:pt>
                <c:pt idx="2">
                  <c:v>503</c:v>
                </c:pt>
                <c:pt idx="3">
                  <c:v>645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Sheet1!$F$25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Sheet1!$A$26:$A$29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Sheet1!$F$26:$F$29</c:f>
              <c:numCache>
                <c:formatCode>General</c:formatCode>
                <c:ptCount val="4"/>
                <c:pt idx="0">
                  <c:v>179</c:v>
                </c:pt>
                <c:pt idx="1">
                  <c:v>333</c:v>
                </c:pt>
                <c:pt idx="2">
                  <c:v>486</c:v>
                </c:pt>
                <c:pt idx="3">
                  <c:v>636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Sheet1!$G$25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Sheet1!$A$26:$A$29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Sheet1!$G$26:$G$29</c:f>
              <c:numCache>
                <c:formatCode>General</c:formatCode>
                <c:ptCount val="4"/>
                <c:pt idx="0">
                  <c:v>153</c:v>
                </c:pt>
                <c:pt idx="1">
                  <c:v>290</c:v>
                </c:pt>
                <c:pt idx="2">
                  <c:v>411</c:v>
                </c:pt>
                <c:pt idx="3">
                  <c:v>519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Sheet1!$H$25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Sheet1!$A$26:$A$29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Sheet1!$H$26:$H$29</c:f>
              <c:numCache>
                <c:formatCode>General</c:formatCode>
                <c:ptCount val="4"/>
                <c:pt idx="0">
                  <c:v>211</c:v>
                </c:pt>
                <c:pt idx="1">
                  <c:v>378</c:v>
                </c:pt>
                <c:pt idx="2">
                  <c:v>525</c:v>
                </c:pt>
                <c:pt idx="3">
                  <c:v>661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Sheet1!$I$25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Sheet1!$A$26:$A$29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Sheet1!$I$26:$I$29</c:f>
              <c:numCache>
                <c:formatCode>General</c:formatCode>
                <c:ptCount val="4"/>
                <c:pt idx="0">
                  <c:v>170</c:v>
                </c:pt>
                <c:pt idx="1">
                  <c:v>319</c:v>
                </c:pt>
                <c:pt idx="2">
                  <c:v>459</c:v>
                </c:pt>
                <c:pt idx="3">
                  <c:v>591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Sheet1!$J$25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Sheet1!$A$26:$A$29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Sheet1!$J$26:$J$29</c:f>
              <c:numCache>
                <c:formatCode>General</c:formatCode>
                <c:ptCount val="4"/>
                <c:pt idx="0">
                  <c:v>188</c:v>
                </c:pt>
                <c:pt idx="1">
                  <c:v>343</c:v>
                </c:pt>
                <c:pt idx="2">
                  <c:v>487</c:v>
                </c:pt>
                <c:pt idx="3">
                  <c:v>627</c:v>
                </c:pt>
              </c:numCache>
            </c:numRef>
          </c:yVal>
          <c:smooth val="0"/>
        </c:ser>
        <c:ser>
          <c:idx val="9"/>
          <c:order val="9"/>
          <c:tx>
            <c:strRef>
              <c:f>Sheet1!$K$25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Sheet1!$A$26:$A$29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Sheet1!$K$26:$K$29</c:f>
              <c:numCache>
                <c:formatCode>General</c:formatCode>
                <c:ptCount val="4"/>
                <c:pt idx="0">
                  <c:v>206</c:v>
                </c:pt>
                <c:pt idx="1">
                  <c:v>370</c:v>
                </c:pt>
                <c:pt idx="2">
                  <c:v>520</c:v>
                </c:pt>
                <c:pt idx="3">
                  <c:v>665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476032"/>
        <c:axId val="104486784"/>
      </c:scatterChart>
      <c:valAx>
        <c:axId val="104476032"/>
        <c:scaling>
          <c:orientation val="minMax"/>
          <c:max val="25"/>
          <c:min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baseline="0" dirty="0" err="1">
                    <a:solidFill>
                      <a:schemeClr val="tx1"/>
                    </a:solidFill>
                  </a:rPr>
                  <a:t>Počet</a:t>
                </a:r>
                <a:r>
                  <a:rPr lang="en-GB" sz="1600" baseline="0" dirty="0">
                    <a:solidFill>
                      <a:schemeClr val="tx1"/>
                    </a:solidFill>
                  </a:rPr>
                  <a:t> </a:t>
                </a:r>
                <a:r>
                  <a:rPr lang="en-GB" sz="1600" baseline="0" dirty="0" err="1">
                    <a:solidFill>
                      <a:schemeClr val="tx1"/>
                    </a:solidFill>
                  </a:rPr>
                  <a:t>rokov</a:t>
                </a:r>
                <a:r>
                  <a:rPr lang="en-GB" sz="1600" baseline="0" dirty="0">
                    <a:solidFill>
                      <a:schemeClr val="tx1"/>
                    </a:solidFill>
                  </a:rPr>
                  <a:t> </a:t>
                </a:r>
                <a:r>
                  <a:rPr lang="en-GB" sz="1600" baseline="0" dirty="0" err="1">
                    <a:solidFill>
                      <a:schemeClr val="tx1"/>
                    </a:solidFill>
                  </a:rPr>
                  <a:t>aktívnej</a:t>
                </a:r>
                <a:r>
                  <a:rPr lang="en-GB" sz="1600" baseline="0" dirty="0">
                    <a:solidFill>
                      <a:schemeClr val="tx1"/>
                    </a:solidFill>
                  </a:rPr>
                  <a:t> </a:t>
                </a:r>
                <a:r>
                  <a:rPr lang="en-GB" sz="1600" baseline="0" dirty="0" err="1">
                    <a:solidFill>
                      <a:schemeClr val="tx1"/>
                    </a:solidFill>
                  </a:rPr>
                  <a:t>vedeckej</a:t>
                </a:r>
                <a:r>
                  <a:rPr lang="en-GB" sz="1600" baseline="0" dirty="0">
                    <a:solidFill>
                      <a:schemeClr val="tx1"/>
                    </a:solidFill>
                  </a:rPr>
                  <a:t> </a:t>
                </a:r>
                <a:r>
                  <a:rPr lang="en-GB" sz="1600" baseline="0" dirty="0" err="1">
                    <a:solidFill>
                      <a:schemeClr val="tx1"/>
                    </a:solidFill>
                  </a:rPr>
                  <a:t>činnosti</a:t>
                </a:r>
                <a:endParaRPr lang="en-GB" sz="1600" baseline="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2424353203568532"/>
              <c:y val="0.8534913888888888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04486784"/>
        <c:crosses val="autoZero"/>
        <c:crossBetween val="midCat"/>
        <c:majorUnit val="5"/>
      </c:valAx>
      <c:valAx>
        <c:axId val="104486784"/>
        <c:scaling>
          <c:orientation val="minMax"/>
          <c:max val="1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baseline="0" dirty="0" err="1">
                    <a:solidFill>
                      <a:schemeClr val="tx1"/>
                    </a:solidFill>
                  </a:rPr>
                  <a:t>Počet</a:t>
                </a:r>
                <a:r>
                  <a:rPr lang="en-GB" sz="1600" baseline="0" dirty="0">
                    <a:solidFill>
                      <a:schemeClr val="tx1"/>
                    </a:solidFill>
                  </a:rPr>
                  <a:t> </a:t>
                </a:r>
                <a:r>
                  <a:rPr lang="en-GB" sz="1600" baseline="0" dirty="0" err="1">
                    <a:solidFill>
                      <a:schemeClr val="tx1"/>
                    </a:solidFill>
                  </a:rPr>
                  <a:t>citácií</a:t>
                </a:r>
                <a:endParaRPr lang="en-GB" sz="1600" baseline="0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04476032"/>
        <c:crosses val="autoZero"/>
        <c:crossBetween val="midCat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 sz="1800" b="1" baseline="0" dirty="0">
                <a:solidFill>
                  <a:sysClr val="windowText" lastClr="000000"/>
                </a:solidFill>
                <a:effectLst/>
              </a:rPr>
              <a:t>Prírodné vedy – </a:t>
            </a:r>
            <a:r>
              <a:rPr lang="sk-SK" sz="1800" b="1" baseline="0" dirty="0">
                <a:solidFill>
                  <a:srgbClr val="860000"/>
                </a:solidFill>
                <a:effectLst/>
              </a:rPr>
              <a:t>biologické vedy</a:t>
            </a:r>
            <a:endParaRPr lang="en-GB" sz="1800" baseline="0" dirty="0">
              <a:solidFill>
                <a:srgbClr val="860000"/>
              </a:solidFill>
              <a:effectLst/>
            </a:endParaRPr>
          </a:p>
        </c:rich>
      </c:tx>
      <c:layout>
        <c:manualLayout>
          <c:xMode val="edge"/>
          <c:yMode val="edge"/>
          <c:x val="0.17166595135908441"/>
          <c:y val="4.913580246913580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Sheet1!$B$43:$B$46</c:f>
              <c:numCache>
                <c:formatCode>General</c:formatCode>
                <c:ptCount val="4"/>
                <c:pt idx="0">
                  <c:v>176</c:v>
                </c:pt>
                <c:pt idx="1">
                  <c:v>349</c:v>
                </c:pt>
                <c:pt idx="2">
                  <c:v>516</c:v>
                </c:pt>
                <c:pt idx="3">
                  <c:v>660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Sheet1!$C$43:$C$46</c:f>
              <c:numCache>
                <c:formatCode>General</c:formatCode>
                <c:ptCount val="4"/>
                <c:pt idx="0">
                  <c:v>189</c:v>
                </c:pt>
                <c:pt idx="1">
                  <c:v>390</c:v>
                </c:pt>
                <c:pt idx="2">
                  <c:v>587</c:v>
                </c:pt>
                <c:pt idx="3">
                  <c:v>782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Sheet1!$D$43:$D$46</c:f>
              <c:numCache>
                <c:formatCode>General</c:formatCode>
                <c:ptCount val="4"/>
                <c:pt idx="0">
                  <c:v>200</c:v>
                </c:pt>
                <c:pt idx="1">
                  <c:v>400</c:v>
                </c:pt>
                <c:pt idx="2">
                  <c:v>593</c:v>
                </c:pt>
                <c:pt idx="3">
                  <c:v>773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Sheet1!$E$43:$E$46</c:f>
              <c:numCache>
                <c:formatCode>General</c:formatCode>
                <c:ptCount val="4"/>
                <c:pt idx="0">
                  <c:v>203</c:v>
                </c:pt>
                <c:pt idx="1">
                  <c:v>410</c:v>
                </c:pt>
                <c:pt idx="2">
                  <c:v>619</c:v>
                </c:pt>
                <c:pt idx="3">
                  <c:v>830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Sheet1!$F$42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Sheet1!$F$43:$F$46</c:f>
              <c:numCache>
                <c:formatCode>General</c:formatCode>
                <c:ptCount val="4"/>
                <c:pt idx="0">
                  <c:v>291</c:v>
                </c:pt>
                <c:pt idx="1">
                  <c:v>595</c:v>
                </c:pt>
                <c:pt idx="2">
                  <c:v>892</c:v>
                </c:pt>
                <c:pt idx="3">
                  <c:v>1170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Sheet1!$G$42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Sheet1!$G$43:$G$46</c:f>
              <c:numCache>
                <c:formatCode>General</c:formatCode>
                <c:ptCount val="4"/>
                <c:pt idx="0">
                  <c:v>293</c:v>
                </c:pt>
                <c:pt idx="1">
                  <c:v>589</c:v>
                </c:pt>
                <c:pt idx="2">
                  <c:v>904</c:v>
                </c:pt>
                <c:pt idx="3">
                  <c:v>1219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Sheet1!$H$42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Sheet1!$H$43:$H$46</c:f>
              <c:numCache>
                <c:formatCode>General</c:formatCode>
                <c:ptCount val="4"/>
                <c:pt idx="0">
                  <c:v>238</c:v>
                </c:pt>
                <c:pt idx="1">
                  <c:v>476</c:v>
                </c:pt>
                <c:pt idx="2">
                  <c:v>701</c:v>
                </c:pt>
                <c:pt idx="3">
                  <c:v>912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Sheet1!$I$42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Sheet1!$I$43:$I$46</c:f>
              <c:numCache>
                <c:formatCode>General</c:formatCode>
                <c:ptCount val="4"/>
                <c:pt idx="0">
                  <c:v>158</c:v>
                </c:pt>
                <c:pt idx="1">
                  <c:v>304</c:v>
                </c:pt>
                <c:pt idx="2">
                  <c:v>447</c:v>
                </c:pt>
                <c:pt idx="3">
                  <c:v>580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Sheet1!$J$42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Sheet1!$J$43:$J$46</c:f>
              <c:numCache>
                <c:formatCode>General</c:formatCode>
                <c:ptCount val="4"/>
                <c:pt idx="0">
                  <c:v>294</c:v>
                </c:pt>
                <c:pt idx="1">
                  <c:v>620</c:v>
                </c:pt>
                <c:pt idx="2">
                  <c:v>959</c:v>
                </c:pt>
                <c:pt idx="3">
                  <c:v>1299</c:v>
                </c:pt>
              </c:numCache>
            </c:numRef>
          </c:yVal>
          <c:smooth val="0"/>
        </c:ser>
        <c:ser>
          <c:idx val="9"/>
          <c:order val="9"/>
          <c:tx>
            <c:strRef>
              <c:f>Sheet1!$K$42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Sheet1!$K$43:$K$46</c:f>
              <c:numCache>
                <c:formatCode>General</c:formatCode>
                <c:ptCount val="4"/>
                <c:pt idx="0">
                  <c:v>298</c:v>
                </c:pt>
                <c:pt idx="1">
                  <c:v>615</c:v>
                </c:pt>
                <c:pt idx="2">
                  <c:v>941</c:v>
                </c:pt>
                <c:pt idx="3">
                  <c:v>1264</c:v>
                </c:pt>
              </c:numCache>
            </c:numRef>
          </c:yVal>
          <c:smooth val="0"/>
        </c:ser>
        <c:ser>
          <c:idx val="10"/>
          <c:order val="10"/>
          <c:tx>
            <c:strRef>
              <c:f>Sheet1!$L$42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Sheet1!$L$43:$L$46</c:f>
              <c:numCache>
                <c:formatCode>General</c:formatCode>
                <c:ptCount val="4"/>
                <c:pt idx="0">
                  <c:v>181</c:v>
                </c:pt>
                <c:pt idx="1">
                  <c:v>362</c:v>
                </c:pt>
                <c:pt idx="2">
                  <c:v>548</c:v>
                </c:pt>
                <c:pt idx="3">
                  <c:v>737</c:v>
                </c:pt>
              </c:numCache>
            </c:numRef>
          </c:yVal>
          <c:smooth val="0"/>
        </c:ser>
        <c:ser>
          <c:idx val="11"/>
          <c:order val="11"/>
          <c:tx>
            <c:strRef>
              <c:f>Sheet1!$M$42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Sheet1!$M$43:$M$46</c:f>
              <c:numCache>
                <c:formatCode>General</c:formatCode>
                <c:ptCount val="4"/>
                <c:pt idx="0">
                  <c:v>321</c:v>
                </c:pt>
                <c:pt idx="1">
                  <c:v>623</c:v>
                </c:pt>
                <c:pt idx="2">
                  <c:v>924</c:v>
                </c:pt>
                <c:pt idx="3">
                  <c:v>1208</c:v>
                </c:pt>
              </c:numCache>
            </c:numRef>
          </c:yVal>
          <c:smooth val="0"/>
        </c:ser>
        <c:ser>
          <c:idx val="12"/>
          <c:order val="12"/>
          <c:tx>
            <c:strRef>
              <c:f>Sheet1!$N$42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  <a:lumOff val="20000"/>
                </a:schemeClr>
              </a:solidFill>
              <a:ln w="9525">
                <a:solidFill>
                  <a:schemeClr val="accent1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Sheet1!$N$43:$N$46</c:f>
              <c:numCache>
                <c:formatCode>General</c:formatCode>
                <c:ptCount val="4"/>
                <c:pt idx="0">
                  <c:v>289</c:v>
                </c:pt>
                <c:pt idx="1">
                  <c:v>558</c:v>
                </c:pt>
                <c:pt idx="2">
                  <c:v>825</c:v>
                </c:pt>
                <c:pt idx="3">
                  <c:v>1074</c:v>
                </c:pt>
              </c:numCache>
            </c:numRef>
          </c:yVal>
          <c:smooth val="0"/>
        </c:ser>
        <c:ser>
          <c:idx val="13"/>
          <c:order val="13"/>
          <c:tx>
            <c:strRef>
              <c:f>Sheet1!$O$42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  <a:lumOff val="20000"/>
                </a:schemeClr>
              </a:solidFill>
              <a:ln w="9525">
                <a:solidFill>
                  <a:schemeClr val="accent2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Sheet1!$O$43:$O$46</c:f>
              <c:numCache>
                <c:formatCode>General</c:formatCode>
                <c:ptCount val="4"/>
                <c:pt idx="0">
                  <c:v>141</c:v>
                </c:pt>
                <c:pt idx="1">
                  <c:v>270</c:v>
                </c:pt>
                <c:pt idx="2">
                  <c:v>405</c:v>
                </c:pt>
                <c:pt idx="3">
                  <c:v>532</c:v>
                </c:pt>
              </c:numCache>
            </c:numRef>
          </c:yVal>
          <c:smooth val="0"/>
        </c:ser>
        <c:ser>
          <c:idx val="14"/>
          <c:order val="14"/>
          <c:tx>
            <c:strRef>
              <c:f>Sheet1!$P$42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80000"/>
                  <a:lumOff val="20000"/>
                </a:schemeClr>
              </a:solidFill>
              <a:ln w="9525">
                <a:solidFill>
                  <a:schemeClr val="accent3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Sheet1!$P$43:$P$46</c:f>
              <c:numCache>
                <c:formatCode>General</c:formatCode>
                <c:ptCount val="4"/>
                <c:pt idx="0">
                  <c:v>134</c:v>
                </c:pt>
                <c:pt idx="1">
                  <c:v>254</c:v>
                </c:pt>
                <c:pt idx="2">
                  <c:v>377</c:v>
                </c:pt>
                <c:pt idx="3">
                  <c:v>492</c:v>
                </c:pt>
              </c:numCache>
            </c:numRef>
          </c:yVal>
          <c:smooth val="0"/>
        </c:ser>
        <c:ser>
          <c:idx val="15"/>
          <c:order val="15"/>
          <c:tx>
            <c:strRef>
              <c:f>Sheet1!$Q$42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80000"/>
                  <a:lumOff val="20000"/>
                </a:schemeClr>
              </a:solidFill>
              <a:ln w="9525">
                <a:solidFill>
                  <a:schemeClr val="accent4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Sheet1!$Q$43:$Q$46</c:f>
              <c:numCache>
                <c:formatCode>General</c:formatCode>
                <c:ptCount val="4"/>
                <c:pt idx="0">
                  <c:v>163</c:v>
                </c:pt>
                <c:pt idx="1">
                  <c:v>316</c:v>
                </c:pt>
                <c:pt idx="2">
                  <c:v>471</c:v>
                </c:pt>
                <c:pt idx="3">
                  <c:v>622</c:v>
                </c:pt>
              </c:numCache>
            </c:numRef>
          </c:yVal>
          <c:smooth val="0"/>
        </c:ser>
        <c:ser>
          <c:idx val="16"/>
          <c:order val="16"/>
          <c:tx>
            <c:strRef>
              <c:f>Sheet1!$R$42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80000"/>
                  <a:lumOff val="20000"/>
                </a:schemeClr>
              </a:solidFill>
              <a:ln w="9525">
                <a:solidFill>
                  <a:schemeClr val="accent5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Sheet1!$R$43:$R$46</c:f>
              <c:numCache>
                <c:formatCode>General</c:formatCode>
                <c:ptCount val="4"/>
                <c:pt idx="0">
                  <c:v>265</c:v>
                </c:pt>
                <c:pt idx="1">
                  <c:v>537</c:v>
                </c:pt>
                <c:pt idx="2">
                  <c:v>824</c:v>
                </c:pt>
                <c:pt idx="3">
                  <c:v>1139</c:v>
                </c:pt>
              </c:numCache>
            </c:numRef>
          </c:yVal>
          <c:smooth val="0"/>
        </c:ser>
        <c:ser>
          <c:idx val="17"/>
          <c:order val="17"/>
          <c:tx>
            <c:strRef>
              <c:f>Sheet1!$S$42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80000"/>
                  <a:lumOff val="20000"/>
                </a:schemeClr>
              </a:solidFill>
              <a:ln w="9525">
                <a:solidFill>
                  <a:schemeClr val="accent6">
                    <a:lumMod val="80000"/>
                    <a:lumOff val="2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Sheet1!$S$43:$S$46</c:f>
              <c:numCache>
                <c:formatCode>General</c:formatCode>
                <c:ptCount val="4"/>
                <c:pt idx="0">
                  <c:v>219</c:v>
                </c:pt>
                <c:pt idx="1">
                  <c:v>425</c:v>
                </c:pt>
                <c:pt idx="2">
                  <c:v>635</c:v>
                </c:pt>
                <c:pt idx="3">
                  <c:v>839</c:v>
                </c:pt>
              </c:numCache>
            </c:numRef>
          </c:yVal>
          <c:smooth val="0"/>
        </c:ser>
        <c:ser>
          <c:idx val="18"/>
          <c:order val="18"/>
          <c:tx>
            <c:strRef>
              <c:f>Sheet1!$T$42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80000"/>
                </a:schemeClr>
              </a:solidFill>
              <a:ln w="9525">
                <a:solidFill>
                  <a:schemeClr val="accent1">
                    <a:lumMod val="8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Sheet1!$T$43:$T$46</c:f>
              <c:numCache>
                <c:formatCode>General</c:formatCode>
                <c:ptCount val="4"/>
                <c:pt idx="0">
                  <c:v>178</c:v>
                </c:pt>
                <c:pt idx="1">
                  <c:v>358</c:v>
                </c:pt>
                <c:pt idx="2">
                  <c:v>541</c:v>
                </c:pt>
                <c:pt idx="3">
                  <c:v>717</c:v>
                </c:pt>
              </c:numCache>
            </c:numRef>
          </c:yVal>
          <c:smooth val="0"/>
        </c:ser>
        <c:ser>
          <c:idx val="19"/>
          <c:order val="19"/>
          <c:tx>
            <c:strRef>
              <c:f>Sheet1!$U$42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80000"/>
                </a:schemeClr>
              </a:solidFill>
              <a:ln w="9525">
                <a:solidFill>
                  <a:schemeClr val="accent2">
                    <a:lumMod val="80000"/>
                  </a:schemeClr>
                </a:solidFill>
              </a:ln>
              <a:effectLst/>
            </c:spPr>
          </c:marker>
          <c:xVal>
            <c:numRef>
              <c:f>Sheet1!$A$43:$A$46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Sheet1!$U$43:$U$46</c:f>
              <c:numCache>
                <c:formatCode>General</c:formatCode>
                <c:ptCount val="4"/>
                <c:pt idx="0">
                  <c:v>93</c:v>
                </c:pt>
                <c:pt idx="1">
                  <c:v>199</c:v>
                </c:pt>
                <c:pt idx="2">
                  <c:v>310</c:v>
                </c:pt>
                <c:pt idx="3">
                  <c:v>431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663552"/>
        <c:axId val="108665472"/>
      </c:scatterChart>
      <c:valAx>
        <c:axId val="108663552"/>
        <c:scaling>
          <c:orientation val="minMax"/>
          <c:max val="25"/>
          <c:min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08665472"/>
        <c:crosses val="autoZero"/>
        <c:crossBetween val="midCat"/>
        <c:majorUnit val="5"/>
      </c:valAx>
      <c:valAx>
        <c:axId val="108665472"/>
        <c:scaling>
          <c:orientation val="minMax"/>
          <c:max val="15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8663552"/>
        <c:crosses val="autoZero"/>
        <c:crossBetween val="midCat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sk-SK" sz="1800" b="1" i="0" u="none" strike="noStrike" baseline="0" dirty="0">
                <a:solidFill>
                  <a:schemeClr val="tx1"/>
                </a:solidFill>
                <a:effectLst/>
              </a:rPr>
              <a:t>Lekárske vedy – </a:t>
            </a:r>
            <a:r>
              <a:rPr lang="sk-SK" sz="1800" b="1" i="0" u="none" strike="noStrike" baseline="0" dirty="0">
                <a:solidFill>
                  <a:srgbClr val="860000"/>
                </a:solidFill>
                <a:effectLst/>
              </a:rPr>
              <a:t>klinické </a:t>
            </a:r>
            <a:r>
              <a:rPr lang="sk-SK" sz="1800" b="1" i="0" u="none" strike="noStrike" baseline="0" dirty="0" err="1">
                <a:solidFill>
                  <a:srgbClr val="860000"/>
                </a:solidFill>
                <a:effectLst/>
              </a:rPr>
              <a:t>lek</a:t>
            </a:r>
            <a:r>
              <a:rPr lang="en-US" sz="1800" b="1" i="0" u="none" strike="noStrike" baseline="0" dirty="0">
                <a:solidFill>
                  <a:srgbClr val="860000"/>
                </a:solidFill>
                <a:effectLst/>
              </a:rPr>
              <a:t>.</a:t>
            </a:r>
            <a:r>
              <a:rPr lang="sk-SK" sz="1800" b="1" i="0" u="none" strike="noStrike" baseline="0" dirty="0">
                <a:solidFill>
                  <a:srgbClr val="860000"/>
                </a:solidFill>
                <a:effectLst/>
              </a:rPr>
              <a:t> vedy</a:t>
            </a:r>
            <a:endParaRPr lang="en-GB" sz="1800" baseline="0" dirty="0">
              <a:solidFill>
                <a:srgbClr val="860000"/>
              </a:solidFill>
            </a:endParaRPr>
          </a:p>
        </c:rich>
      </c:tx>
      <c:layout>
        <c:manualLayout>
          <c:xMode val="edge"/>
          <c:yMode val="edge"/>
          <c:x val="0.11500286123032905"/>
          <c:y val="4.703703703703703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Sheet1!$B$62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Sheet1!$A$63:$A$66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Sheet1!$B$63:$B$66</c:f>
              <c:numCache>
                <c:formatCode>General</c:formatCode>
                <c:ptCount val="4"/>
                <c:pt idx="0">
                  <c:v>133</c:v>
                </c:pt>
                <c:pt idx="1">
                  <c:v>261</c:v>
                </c:pt>
                <c:pt idx="2">
                  <c:v>393</c:v>
                </c:pt>
                <c:pt idx="3">
                  <c:v>500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Sheet1!$C$62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Sheet1!$A$63:$A$66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Sheet1!$C$63:$C$66</c:f>
              <c:numCache>
                <c:formatCode>General</c:formatCode>
                <c:ptCount val="4"/>
                <c:pt idx="0">
                  <c:v>163</c:v>
                </c:pt>
                <c:pt idx="1">
                  <c:v>323</c:v>
                </c:pt>
                <c:pt idx="2">
                  <c:v>490</c:v>
                </c:pt>
                <c:pt idx="3">
                  <c:v>647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Sheet1!$D$62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Sheet1!$A$63:$A$66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Sheet1!$D$63:$D$66</c:f>
              <c:numCache>
                <c:formatCode>General</c:formatCode>
                <c:ptCount val="4"/>
                <c:pt idx="0">
                  <c:v>160</c:v>
                </c:pt>
                <c:pt idx="1">
                  <c:v>317</c:v>
                </c:pt>
                <c:pt idx="2">
                  <c:v>479</c:v>
                </c:pt>
                <c:pt idx="3">
                  <c:v>634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Sheet1!$E$62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Sheet1!$A$63:$A$66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Sheet1!$E$63:$E$66</c:f>
              <c:numCache>
                <c:formatCode>General</c:formatCode>
                <c:ptCount val="4"/>
                <c:pt idx="0">
                  <c:v>151</c:v>
                </c:pt>
                <c:pt idx="1">
                  <c:v>296</c:v>
                </c:pt>
                <c:pt idx="2">
                  <c:v>449</c:v>
                </c:pt>
                <c:pt idx="3">
                  <c:v>598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Sheet1!$F$62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Sheet1!$A$63:$A$66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Sheet1!$F$63:$F$66</c:f>
              <c:numCache>
                <c:formatCode>General</c:formatCode>
                <c:ptCount val="4"/>
                <c:pt idx="0">
                  <c:v>211</c:v>
                </c:pt>
                <c:pt idx="1">
                  <c:v>424</c:v>
                </c:pt>
                <c:pt idx="2">
                  <c:v>640</c:v>
                </c:pt>
                <c:pt idx="3">
                  <c:v>850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Sheet1!$G$62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Sheet1!$A$63:$A$66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Sheet1!$G$63:$G$66</c:f>
              <c:numCache>
                <c:formatCode>General</c:formatCode>
                <c:ptCount val="4"/>
                <c:pt idx="0">
                  <c:v>138</c:v>
                </c:pt>
                <c:pt idx="1">
                  <c:v>283</c:v>
                </c:pt>
                <c:pt idx="2">
                  <c:v>434</c:v>
                </c:pt>
                <c:pt idx="3">
                  <c:v>578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Sheet1!$H$62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Sheet1!$A$63:$A$66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Sheet1!$H$63:$H$66</c:f>
              <c:numCache>
                <c:formatCode>General</c:formatCode>
                <c:ptCount val="4"/>
                <c:pt idx="0">
                  <c:v>141</c:v>
                </c:pt>
                <c:pt idx="1">
                  <c:v>284</c:v>
                </c:pt>
                <c:pt idx="2">
                  <c:v>426</c:v>
                </c:pt>
                <c:pt idx="3">
                  <c:v>568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Sheet1!$I$62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Sheet1!$A$63:$A$66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Sheet1!$I$63:$I$66</c:f>
              <c:numCache>
                <c:formatCode>General</c:formatCode>
                <c:ptCount val="4"/>
                <c:pt idx="0">
                  <c:v>194</c:v>
                </c:pt>
                <c:pt idx="1">
                  <c:v>373</c:v>
                </c:pt>
                <c:pt idx="2">
                  <c:v>542</c:v>
                </c:pt>
                <c:pt idx="3">
                  <c:v>688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Sheet1!$J$62</c:f>
              <c:strCache>
                <c:ptCount val="1"/>
                <c:pt idx="0">
                  <c:v>Cit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Sheet1!$A$63:$A$66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</c:numCache>
            </c:numRef>
          </c:xVal>
          <c:yVal>
            <c:numRef>
              <c:f>Sheet1!$J$63:$J$66</c:f>
              <c:numCache>
                <c:formatCode>General</c:formatCode>
                <c:ptCount val="4"/>
                <c:pt idx="0">
                  <c:v>159</c:v>
                </c:pt>
                <c:pt idx="1">
                  <c:v>299</c:v>
                </c:pt>
                <c:pt idx="2">
                  <c:v>433</c:v>
                </c:pt>
                <c:pt idx="3">
                  <c:v>547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798336"/>
        <c:axId val="108800640"/>
      </c:scatterChart>
      <c:valAx>
        <c:axId val="108798336"/>
        <c:scaling>
          <c:orientation val="minMax"/>
          <c:max val="25"/>
          <c:min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600" dirty="0" err="1" smtClean="0">
                    <a:solidFill>
                      <a:schemeClr val="tx1"/>
                    </a:solidFill>
                  </a:rPr>
                  <a:t>Počet</a:t>
                </a:r>
                <a:r>
                  <a:rPr lang="en-GB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GB" sz="1600" dirty="0" err="1" smtClean="0">
                    <a:solidFill>
                      <a:schemeClr val="tx1"/>
                    </a:solidFill>
                  </a:rPr>
                  <a:t>rokov</a:t>
                </a:r>
                <a:r>
                  <a:rPr lang="en-GB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GB" sz="1600" dirty="0" err="1" smtClean="0">
                    <a:solidFill>
                      <a:schemeClr val="tx1"/>
                    </a:solidFill>
                  </a:rPr>
                  <a:t>aktívnej</a:t>
                </a:r>
                <a:r>
                  <a:rPr lang="en-GB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GB" sz="1600" dirty="0" err="1" smtClean="0">
                    <a:solidFill>
                      <a:schemeClr val="tx1"/>
                    </a:solidFill>
                  </a:rPr>
                  <a:t>vedeckej</a:t>
                </a:r>
                <a:r>
                  <a:rPr lang="en-GB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GB" sz="1600" dirty="0" err="1" smtClean="0">
                    <a:solidFill>
                      <a:schemeClr val="tx1"/>
                    </a:solidFill>
                  </a:rPr>
                  <a:t>činnosti</a:t>
                </a:r>
                <a:endParaRPr lang="en-GB" sz="16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11883333333333335"/>
              <c:y val="0.8555749158249158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08800640"/>
        <c:crosses val="autoZero"/>
        <c:crossBetween val="midCat"/>
        <c:majorUnit val="5"/>
      </c:valAx>
      <c:valAx>
        <c:axId val="108800640"/>
        <c:scaling>
          <c:orientation val="minMax"/>
          <c:max val="15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8798336"/>
        <c:crosses val="autoZero"/>
        <c:crossBetween val="midCat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F6DBE-E8A7-4A57-BEAB-89BAF3734989}" type="datetimeFigureOut">
              <a:rPr lang="en-GB" smtClean="0"/>
              <a:t>13/11/2015</a:t>
            </a:fld>
            <a:endParaRPr lang="en-GB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GB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1398A-9C1C-4203-A967-36B8E7FCB2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232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321C-E263-4737-B808-1B364C306269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0BC5-DB1A-4229-810C-D5250AB56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3666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321C-E263-4737-B808-1B364C306269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0BC5-DB1A-4229-810C-D5250AB56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6112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321C-E263-4737-B808-1B364C306269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0BC5-DB1A-4229-810C-D5250AB56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1443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321C-E263-4737-B808-1B364C306269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0BC5-DB1A-4229-810C-D5250AB56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171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321C-E263-4737-B808-1B364C306269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0BC5-DB1A-4229-810C-D5250AB56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6209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321C-E263-4737-B808-1B364C306269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0BC5-DB1A-4229-810C-D5250AB56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562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321C-E263-4737-B808-1B364C306269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0BC5-DB1A-4229-810C-D5250AB56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62996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321C-E263-4737-B808-1B364C306269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0BC5-DB1A-4229-810C-D5250AB56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17433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321C-E263-4737-B808-1B364C306269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0BC5-DB1A-4229-810C-D5250AB56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6980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321C-E263-4737-B808-1B364C306269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0BC5-DB1A-4229-810C-D5250AB56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24704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321C-E263-4737-B808-1B364C306269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0BC5-DB1A-4229-810C-D5250AB56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4864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E321C-E263-4737-B808-1B364C306269}" type="datetimeFigureOut">
              <a:rPr lang="sk-SK" smtClean="0"/>
              <a:t>13. 11. 2015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00BC5-DB1A-4229-810C-D5250AB56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2323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618186" y="4221088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sk-SK" sz="2800" dirty="0" smtClean="0">
                <a:solidFill>
                  <a:srgbClr val="0000CC"/>
                </a:solidFill>
              </a:rPr>
              <a:t>Aké </a:t>
            </a:r>
            <a:r>
              <a:rPr lang="sk-SK" sz="2800" dirty="0">
                <a:solidFill>
                  <a:srgbClr val="0000CC"/>
                </a:solidFill>
              </a:rPr>
              <a:t>sú kritériá na najvyššiu vedeckú </a:t>
            </a:r>
            <a:r>
              <a:rPr lang="sk-SK" sz="2800" dirty="0" smtClean="0">
                <a:solidFill>
                  <a:srgbClr val="0000CC"/>
                </a:solidFill>
              </a:rPr>
              <a:t>hodnosť ?</a:t>
            </a:r>
          </a:p>
          <a:p>
            <a:pPr algn="ctr">
              <a:lnSpc>
                <a:spcPct val="200000"/>
              </a:lnSpc>
            </a:pPr>
            <a:r>
              <a:rPr lang="sk-SK" sz="2000" dirty="0" smtClean="0"/>
              <a:t>Peter Moczo</a:t>
            </a:r>
            <a:endParaRPr lang="sk-SK" sz="2000" dirty="0"/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092" y="1758938"/>
            <a:ext cx="1943516" cy="1972610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>
            <a:off x="1619672" y="233352"/>
            <a:ext cx="5904656" cy="1218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sk-SK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seminár</a:t>
            </a:r>
          </a:p>
          <a:p>
            <a:pPr algn="ctr">
              <a:lnSpc>
                <a:spcPct val="150000"/>
              </a:lnSpc>
            </a:pPr>
            <a:r>
              <a:rPr lang="sk-SK" sz="2000" b="1" dirty="0" smtClean="0">
                <a:solidFill>
                  <a:srgbClr val="900A0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</a:t>
            </a:r>
            <a:r>
              <a:rPr lang="sk-SK" sz="2000" b="1" dirty="0">
                <a:solidFill>
                  <a:srgbClr val="900A0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hodnotiť výsledky výskumu na univerzite ?</a:t>
            </a:r>
            <a:endParaRPr lang="sk-SK" sz="1600" dirty="0">
              <a:solidFill>
                <a:srgbClr val="900A0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sk-SK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Aula UK </a:t>
            </a:r>
            <a:r>
              <a:rPr lang="sk-SK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k-SK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sk-SK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11. 2015  (streda)  o  </a:t>
            </a:r>
            <a:r>
              <a:rPr lang="sk-SK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15:00</a:t>
            </a:r>
            <a:endParaRPr lang="sk-SK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16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1196168" y="1176280"/>
            <a:ext cx="67533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dirty="0" smtClean="0">
                <a:solidFill>
                  <a:srgbClr val="C00000"/>
                </a:solidFill>
              </a:rPr>
              <a:t>§6 zákona 53/1964 Zb.</a:t>
            </a:r>
          </a:p>
          <a:p>
            <a:pPr algn="ctr"/>
            <a:endParaRPr lang="sk-SK" dirty="0" smtClean="0"/>
          </a:p>
          <a:p>
            <a:pPr algn="ctr"/>
            <a:endParaRPr lang="sk-SK" dirty="0" smtClean="0"/>
          </a:p>
          <a:p>
            <a:pPr algn="ctr">
              <a:lnSpc>
                <a:spcPct val="130000"/>
              </a:lnSpc>
            </a:pPr>
            <a:r>
              <a:rPr lang="sk-SK" dirty="0">
                <a:solidFill>
                  <a:srgbClr val="0000CC"/>
                </a:solidFill>
              </a:rPr>
              <a:t>v</a:t>
            </a:r>
            <a:r>
              <a:rPr lang="sk-SK" dirty="0" smtClean="0">
                <a:solidFill>
                  <a:srgbClr val="0000CC"/>
                </a:solidFill>
              </a:rPr>
              <a:t>edecká hodnosť </a:t>
            </a:r>
            <a:r>
              <a:rPr lang="sk-SK" dirty="0" err="1" smtClean="0">
                <a:solidFill>
                  <a:srgbClr val="0000CC"/>
                </a:solidFill>
              </a:rPr>
              <a:t>DrSc</a:t>
            </a:r>
            <a:endParaRPr lang="sk-SK" dirty="0" smtClean="0">
              <a:solidFill>
                <a:srgbClr val="0000CC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sk-SK" dirty="0" smtClean="0"/>
              <a:t>vyjadruje</a:t>
            </a:r>
          </a:p>
          <a:p>
            <a:pPr algn="ctr">
              <a:lnSpc>
                <a:spcPct val="130000"/>
              </a:lnSpc>
            </a:pPr>
            <a:r>
              <a:rPr lang="sk-SK" dirty="0" smtClean="0">
                <a:solidFill>
                  <a:srgbClr val="C00000"/>
                </a:solidFill>
              </a:rPr>
              <a:t>zvlášť vysokú vedeckú kvalifikáciu</a:t>
            </a:r>
          </a:p>
          <a:p>
            <a:pPr algn="ctr">
              <a:lnSpc>
                <a:spcPct val="130000"/>
              </a:lnSpc>
            </a:pPr>
            <a:r>
              <a:rPr lang="sk-SK" dirty="0" smtClean="0"/>
              <a:t>preukázanú</a:t>
            </a:r>
            <a:r>
              <a:rPr lang="sk-SK" dirty="0"/>
              <a:t> </a:t>
            </a:r>
            <a:r>
              <a:rPr lang="sk-SK" dirty="0" smtClean="0"/>
              <a:t>vytvorením</a:t>
            </a:r>
          </a:p>
          <a:p>
            <a:pPr algn="ctr">
              <a:lnSpc>
                <a:spcPct val="130000"/>
              </a:lnSpc>
            </a:pPr>
            <a:r>
              <a:rPr lang="sk-SK" dirty="0" smtClean="0"/>
              <a:t>závažných vedecky originálnych prác</a:t>
            </a:r>
          </a:p>
          <a:p>
            <a:pPr algn="ctr">
              <a:lnSpc>
                <a:spcPct val="130000"/>
              </a:lnSpc>
            </a:pPr>
            <a:r>
              <a:rPr lang="sk-SK" dirty="0" smtClean="0">
                <a:solidFill>
                  <a:srgbClr val="C00000"/>
                </a:solidFill>
              </a:rPr>
              <a:t>dôležitých pre rozvoj bádania</a:t>
            </a:r>
          </a:p>
          <a:p>
            <a:pPr algn="ctr">
              <a:lnSpc>
                <a:spcPct val="130000"/>
              </a:lnSpc>
            </a:pPr>
            <a:r>
              <a:rPr lang="sk-SK" dirty="0" smtClean="0"/>
              <a:t>v určitom vednom odbore</a:t>
            </a:r>
          </a:p>
          <a:p>
            <a:pPr algn="ctr">
              <a:lnSpc>
                <a:spcPct val="130000"/>
              </a:lnSpc>
            </a:pPr>
            <a:r>
              <a:rPr lang="sk-SK" dirty="0" smtClean="0"/>
              <a:t>alebo pre spoločenskú prax</a:t>
            </a:r>
          </a:p>
          <a:p>
            <a:pPr algn="ctr">
              <a:lnSpc>
                <a:spcPct val="130000"/>
              </a:lnSpc>
            </a:pPr>
            <a:r>
              <a:rPr lang="sk-SK" dirty="0" smtClean="0"/>
              <a:t>a</a:t>
            </a:r>
          </a:p>
          <a:p>
            <a:pPr algn="ctr">
              <a:lnSpc>
                <a:spcPct val="130000"/>
              </a:lnSpc>
            </a:pPr>
            <a:r>
              <a:rPr lang="sk-SK" dirty="0" smtClean="0"/>
              <a:t>charakterizujúcich vyhranenú vedeckú osobnosť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0333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1410274" y="1689554"/>
            <a:ext cx="6336704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sk-SK" sz="1700" dirty="0"/>
              <a:t>d</a:t>
            </a:r>
            <a:r>
              <a:rPr lang="sk-SK" sz="1700" dirty="0" smtClean="0"/>
              <a:t>oktor vied (v skratke DrSc., </a:t>
            </a:r>
            <a:r>
              <a:rPr lang="sk-SK" sz="1700" dirty="0" err="1" smtClean="0"/>
              <a:t>D.Sc</a:t>
            </a:r>
            <a:r>
              <a:rPr lang="sk-SK" sz="1700" dirty="0" smtClean="0"/>
              <a:t>., S.D., </a:t>
            </a:r>
            <a:r>
              <a:rPr lang="sk-SK" sz="1700" dirty="0" err="1" smtClean="0"/>
              <a:t>Sc.D</a:t>
            </a:r>
            <a:r>
              <a:rPr lang="sk-SK" sz="1700" dirty="0" smtClean="0"/>
              <a:t>.)</a:t>
            </a:r>
          </a:p>
          <a:p>
            <a:pPr algn="ctr">
              <a:lnSpc>
                <a:spcPct val="130000"/>
              </a:lnSpc>
            </a:pPr>
            <a:r>
              <a:rPr lang="sk-SK" sz="1700" dirty="0" smtClean="0"/>
              <a:t>je akademická hodnosť alebo titul</a:t>
            </a:r>
          </a:p>
          <a:p>
            <a:pPr algn="ctr">
              <a:lnSpc>
                <a:spcPct val="130000"/>
              </a:lnSpc>
            </a:pPr>
            <a:r>
              <a:rPr lang="sk-SK" sz="1700" dirty="0" smtClean="0"/>
              <a:t>udeľovaný v rôznych krajinách sveta</a:t>
            </a:r>
          </a:p>
          <a:p>
            <a:pPr algn="ctr">
              <a:lnSpc>
                <a:spcPct val="130000"/>
              </a:lnSpc>
            </a:pPr>
            <a:endParaRPr lang="sk-SK" sz="1700" dirty="0" smtClean="0"/>
          </a:p>
          <a:p>
            <a:pPr algn="ctr">
              <a:lnSpc>
                <a:spcPct val="130000"/>
              </a:lnSpc>
            </a:pPr>
            <a:r>
              <a:rPr lang="sk-SK" sz="1700" dirty="0"/>
              <a:t>v</a:t>
            </a:r>
            <a:r>
              <a:rPr lang="sk-SK" sz="1700" dirty="0" smtClean="0"/>
              <a:t> niektorých krajinách znamená štandardný titul doktora</a:t>
            </a:r>
          </a:p>
          <a:p>
            <a:pPr algn="ctr">
              <a:lnSpc>
                <a:spcPct val="130000"/>
              </a:lnSpc>
            </a:pPr>
            <a:endParaRPr lang="sk-SK" sz="1700" dirty="0" smtClean="0"/>
          </a:p>
          <a:p>
            <a:pPr algn="ctr">
              <a:lnSpc>
                <a:spcPct val="130000"/>
              </a:lnSpc>
            </a:pPr>
            <a:r>
              <a:rPr lang="sk-SK" sz="1700" dirty="0" smtClean="0"/>
              <a:t>v niektorých znamená „vyšší doktorát“</a:t>
            </a:r>
          </a:p>
          <a:p>
            <a:pPr algn="ctr">
              <a:lnSpc>
                <a:spcPct val="130000"/>
              </a:lnSpc>
            </a:pPr>
            <a:r>
              <a:rPr lang="sk-SK" sz="1700" dirty="0" smtClean="0"/>
              <a:t>udeľovaný na základe významných vedeckých výsledkov,</a:t>
            </a:r>
          </a:p>
          <a:p>
            <a:pPr algn="ctr">
              <a:lnSpc>
                <a:spcPct val="130000"/>
              </a:lnSpc>
            </a:pPr>
            <a:r>
              <a:rPr lang="sk-SK" sz="1700" dirty="0" smtClean="0"/>
              <a:t>ktoré prekračujú úroveň</a:t>
            </a:r>
          </a:p>
          <a:p>
            <a:pPr algn="ctr">
              <a:lnSpc>
                <a:spcPct val="130000"/>
              </a:lnSpc>
            </a:pPr>
            <a:r>
              <a:rPr lang="sk-SK" sz="1700" dirty="0" smtClean="0"/>
              <a:t>vyžadovanú pre akademický titul </a:t>
            </a:r>
            <a:r>
              <a:rPr lang="sk-SK" sz="1700" dirty="0" err="1" smtClean="0"/>
              <a:t>PhD</a:t>
            </a:r>
            <a:endParaRPr lang="sk-SK" sz="1700" dirty="0" smtClean="0"/>
          </a:p>
        </p:txBody>
      </p:sp>
    </p:spTree>
    <p:extLst>
      <p:ext uri="{BB962C8B-B14F-4D97-AF65-F5344CB8AC3E}">
        <p14:creationId xmlns:p14="http://schemas.microsoft.com/office/powerpoint/2010/main" val="229962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1122242" y="1628800"/>
            <a:ext cx="691276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dirty="0"/>
              <a:t>i</a:t>
            </a:r>
            <a:r>
              <a:rPr lang="en-US" dirty="0" smtClean="0"/>
              <a:t>n </a:t>
            </a:r>
            <a:r>
              <a:rPr lang="en-US" dirty="0"/>
              <a:t>the Czech Republic and </a:t>
            </a:r>
            <a:r>
              <a:rPr lang="en-US" dirty="0" smtClean="0"/>
              <a:t>Slovakia</a:t>
            </a: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en-US" smtClean="0"/>
              <a:t>"Doctor  </a:t>
            </a:r>
            <a:r>
              <a:rPr lang="en-US" dirty="0"/>
              <a:t>Sciences" (</a:t>
            </a:r>
            <a:r>
              <a:rPr lang="en-US" dirty="0" err="1"/>
              <a:t>DrSc</a:t>
            </a:r>
            <a:r>
              <a:rPr lang="en-US" dirty="0"/>
              <a:t>. behind the name</a:t>
            </a:r>
            <a:r>
              <a:rPr lang="en-US" dirty="0" smtClean="0"/>
              <a:t>),</a:t>
            </a: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en-US" dirty="0" smtClean="0"/>
              <a:t>established </a:t>
            </a:r>
            <a:r>
              <a:rPr lang="en-US" dirty="0"/>
              <a:t>in </a:t>
            </a:r>
            <a:r>
              <a:rPr lang="en-US" dirty="0" smtClean="0"/>
              <a:t>1953,</a:t>
            </a: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en-US" dirty="0" smtClean="0"/>
              <a:t>is equivalent</a:t>
            </a: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en-US" dirty="0" smtClean="0"/>
              <a:t>to </a:t>
            </a:r>
            <a:r>
              <a:rPr lang="en-US"/>
              <a:t>the </a:t>
            </a:r>
            <a:r>
              <a:rPr lang="en-US" smtClean="0"/>
              <a:t>degree  Doctor  </a:t>
            </a:r>
            <a:r>
              <a:rPr lang="en-US" dirty="0" smtClean="0"/>
              <a:t>Science</a:t>
            </a: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en-US" dirty="0" smtClean="0"/>
              <a:t>in </a:t>
            </a:r>
            <a:r>
              <a:rPr lang="en-US" dirty="0"/>
              <a:t>the sense in </a:t>
            </a:r>
            <a:r>
              <a:rPr lang="en-US" dirty="0" smtClean="0"/>
              <a:t>which</a:t>
            </a: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D.Sc. is used in the </a:t>
            </a:r>
            <a:r>
              <a:rPr lang="en-US" dirty="0" smtClean="0"/>
              <a:t>Commonwealth</a:t>
            </a:r>
            <a:endParaRPr lang="en-GB" dirty="0"/>
          </a:p>
        </p:txBody>
      </p:sp>
      <p:sp>
        <p:nvSpPr>
          <p:cNvPr id="2" name="BlokTextu 1"/>
          <p:cNvSpPr txBox="1"/>
          <p:nvPr/>
        </p:nvSpPr>
        <p:spPr>
          <a:xfrm>
            <a:off x="2763617" y="5363625"/>
            <a:ext cx="3631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000CC"/>
                </a:solidFill>
              </a:rPr>
              <a:t>en.wikipedia.org/wiki/</a:t>
            </a:r>
            <a:r>
              <a:rPr lang="en-GB" sz="1600" dirty="0" err="1">
                <a:solidFill>
                  <a:srgbClr val="0000CC"/>
                </a:solidFill>
              </a:rPr>
              <a:t>Doctor_of_Science</a:t>
            </a:r>
            <a:endParaRPr lang="en-GB" sz="16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9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1338266" y="764704"/>
            <a:ext cx="648072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b="1" dirty="0" err="1" smtClean="0">
                <a:solidFill>
                  <a:srgbClr val="C00000"/>
                </a:solidFill>
              </a:rPr>
              <a:t>Imperial</a:t>
            </a:r>
            <a:r>
              <a:rPr lang="sk-SK" b="1" dirty="0" smtClean="0">
                <a:solidFill>
                  <a:srgbClr val="C00000"/>
                </a:solidFill>
              </a:rPr>
              <a:t> </a:t>
            </a:r>
            <a:r>
              <a:rPr lang="sk-SK" b="1" dirty="0" err="1" smtClean="0">
                <a:solidFill>
                  <a:srgbClr val="C00000"/>
                </a:solidFill>
              </a:rPr>
              <a:t>College</a:t>
            </a:r>
            <a:r>
              <a:rPr lang="sk-SK" b="1" dirty="0" smtClean="0">
                <a:solidFill>
                  <a:srgbClr val="C00000"/>
                </a:solidFill>
              </a:rPr>
              <a:t> </a:t>
            </a:r>
            <a:r>
              <a:rPr lang="sk-SK" b="1" dirty="0" err="1" smtClean="0">
                <a:solidFill>
                  <a:srgbClr val="C00000"/>
                </a:solidFill>
              </a:rPr>
              <a:t>London</a:t>
            </a:r>
            <a:endParaRPr lang="sk-SK" b="1" dirty="0" smtClean="0">
              <a:solidFill>
                <a:srgbClr val="C00000"/>
              </a:solidFill>
            </a:endParaRPr>
          </a:p>
          <a:p>
            <a:pPr algn="ctr">
              <a:lnSpc>
                <a:spcPct val="150000"/>
              </a:lnSpc>
            </a:pPr>
            <a:endParaRPr lang="sk-SK" dirty="0">
              <a:solidFill>
                <a:srgbClr val="27849A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sk-SK" dirty="0" smtClean="0"/>
              <a:t>t</a:t>
            </a:r>
            <a:r>
              <a:rPr lang="en-US" smtClean="0"/>
              <a:t>he </a:t>
            </a:r>
            <a:r>
              <a:rPr lang="en-US" smtClean="0">
                <a:solidFill>
                  <a:srgbClr val="0000CC"/>
                </a:solidFill>
              </a:rPr>
              <a:t>Doctor  </a:t>
            </a:r>
            <a:r>
              <a:rPr lang="en-US" dirty="0">
                <a:solidFill>
                  <a:srgbClr val="0000CC"/>
                </a:solidFill>
              </a:rPr>
              <a:t>Science (DSc) </a:t>
            </a:r>
            <a:r>
              <a:rPr lang="en-US" dirty="0" smtClean="0">
                <a:solidFill>
                  <a:srgbClr val="0000CC"/>
                </a:solidFill>
              </a:rPr>
              <a:t>Degree</a:t>
            </a:r>
            <a:endParaRPr lang="sk-SK" dirty="0" smtClean="0">
              <a:solidFill>
                <a:srgbClr val="0000C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dirty="0" smtClean="0"/>
              <a:t>is </a:t>
            </a:r>
            <a:r>
              <a:rPr lang="en-US" dirty="0"/>
              <a:t>awarded for published </a:t>
            </a:r>
            <a:r>
              <a:rPr lang="en-US" dirty="0" smtClean="0"/>
              <a:t>work</a:t>
            </a: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en-US" dirty="0" smtClean="0"/>
              <a:t>of </a:t>
            </a:r>
            <a:r>
              <a:rPr lang="en-US" dirty="0"/>
              <a:t>an </a:t>
            </a:r>
            <a:r>
              <a:rPr lang="en-US" b="1" dirty="0"/>
              <a:t>exceptional</a:t>
            </a:r>
            <a:r>
              <a:rPr lang="en-US" dirty="0"/>
              <a:t> </a:t>
            </a:r>
            <a:r>
              <a:rPr lang="en-US" dirty="0" smtClean="0"/>
              <a:t>standard,</a:t>
            </a: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en-US" dirty="0" smtClean="0"/>
              <a:t>containing </a:t>
            </a:r>
            <a:r>
              <a:rPr lang="en-US" dirty="0"/>
              <a:t>original </a:t>
            </a:r>
            <a:r>
              <a:rPr lang="en-US" dirty="0" smtClean="0"/>
              <a:t>contributions</a:t>
            </a: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en-US" dirty="0" smtClean="0"/>
              <a:t>to </a:t>
            </a:r>
            <a:r>
              <a:rPr lang="en-US"/>
              <a:t>the </a:t>
            </a:r>
            <a:r>
              <a:rPr lang="en-US" smtClean="0"/>
              <a:t>advancement  </a:t>
            </a:r>
            <a:r>
              <a:rPr lang="en-US" dirty="0"/>
              <a:t>knowledge and </a:t>
            </a:r>
            <a:r>
              <a:rPr lang="en-US" dirty="0" smtClean="0"/>
              <a:t>learning</a:t>
            </a: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en-US" dirty="0" smtClean="0"/>
              <a:t>which </a:t>
            </a:r>
            <a:r>
              <a:rPr lang="en-US" dirty="0"/>
              <a:t>has given the </a:t>
            </a:r>
            <a:r>
              <a:rPr lang="en-US" dirty="0" smtClean="0"/>
              <a:t>candidate</a:t>
            </a: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en-US" b="1" dirty="0" smtClean="0"/>
              <a:t>international distinction</a:t>
            </a:r>
            <a:r>
              <a:rPr lang="sk-SK" b="1" dirty="0"/>
              <a:t> </a:t>
            </a:r>
            <a:r>
              <a:rPr lang="en-US" b="1" dirty="0" smtClean="0"/>
              <a:t>in </a:t>
            </a:r>
            <a:r>
              <a:rPr lang="en-US" b="1" dirty="0"/>
              <a:t>their </a:t>
            </a:r>
            <a:r>
              <a:rPr lang="en-US" b="1" dirty="0" smtClean="0"/>
              <a:t>field</a:t>
            </a:r>
            <a:endParaRPr lang="sk-SK" dirty="0" smtClean="0"/>
          </a:p>
        </p:txBody>
      </p:sp>
      <p:sp>
        <p:nvSpPr>
          <p:cNvPr id="3" name="Obdĺžnik 2"/>
          <p:cNvSpPr/>
          <p:nvPr/>
        </p:nvSpPr>
        <p:spPr>
          <a:xfrm>
            <a:off x="1547664" y="5362909"/>
            <a:ext cx="60486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0000CC"/>
                </a:solidFill>
              </a:rPr>
              <a:t>http://www3.imperial.ac.uk/registry/currentstudents/dsc</a:t>
            </a:r>
          </a:p>
        </p:txBody>
      </p:sp>
    </p:spTree>
    <p:extLst>
      <p:ext uri="{BB962C8B-B14F-4D97-AF65-F5344CB8AC3E}">
        <p14:creationId xmlns:p14="http://schemas.microsoft.com/office/powerpoint/2010/main" val="207424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2292626" y="2158482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dirty="0"/>
              <a:t> </a:t>
            </a:r>
            <a:r>
              <a:rPr lang="sk-SK" dirty="0">
                <a:solidFill>
                  <a:srgbClr val="0000CC"/>
                </a:solidFill>
              </a:rPr>
              <a:t>b</a:t>
            </a:r>
            <a:r>
              <a:rPr lang="sk-SK" dirty="0" smtClean="0">
                <a:solidFill>
                  <a:srgbClr val="0000CC"/>
                </a:solidFill>
              </a:rPr>
              <a:t>ez ohľadu na pôvod tejto hodnosti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v Československu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a jeho kontinuitu v samostatnej SR a ČR, </a:t>
            </a:r>
            <a:r>
              <a:rPr lang="sk-SK" dirty="0" smtClean="0">
                <a:solidFill>
                  <a:srgbClr val="0000CC"/>
                </a:solidFill>
              </a:rPr>
              <a:t>hodnosť DrSc.</a:t>
            </a:r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C00000"/>
                </a:solidFill>
              </a:rPr>
              <a:t>dosiaľ najlepšie odlišuje špičkových vedcov</a:t>
            </a:r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C00000"/>
                </a:solidFill>
              </a:rPr>
              <a:t>a vedecko-pedagogických pracovníkov</a:t>
            </a:r>
            <a:endParaRPr lang="sk-SK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21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1044288" y="1832450"/>
            <a:ext cx="705678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sz="1700" dirty="0">
                <a:solidFill>
                  <a:srgbClr val="0000CC"/>
                </a:solidFill>
              </a:rPr>
              <a:t>k</a:t>
            </a:r>
            <a:r>
              <a:rPr lang="sk-SK" sz="1700" dirty="0" smtClean="0">
                <a:solidFill>
                  <a:srgbClr val="0000CC"/>
                </a:solidFill>
              </a:rPr>
              <a:t>aždá krajina má svoje špecifiká</a:t>
            </a:r>
          </a:p>
          <a:p>
            <a:pPr algn="ctr">
              <a:lnSpc>
                <a:spcPct val="150000"/>
              </a:lnSpc>
            </a:pPr>
            <a:endParaRPr lang="sk-SK" sz="1700" dirty="0" smtClean="0"/>
          </a:p>
          <a:p>
            <a:pPr algn="ctr">
              <a:lnSpc>
                <a:spcPct val="150000"/>
              </a:lnSpc>
            </a:pPr>
            <a:r>
              <a:rPr lang="sk-SK" sz="1700" dirty="0">
                <a:solidFill>
                  <a:srgbClr val="860000"/>
                </a:solidFill>
              </a:rPr>
              <a:t>j</a:t>
            </a:r>
            <a:r>
              <a:rPr lang="sk-SK" sz="1700" dirty="0" smtClean="0">
                <a:solidFill>
                  <a:srgbClr val="860000"/>
                </a:solidFill>
              </a:rPr>
              <a:t>edným zo špecifík Slovenskej republiky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>
                <a:solidFill>
                  <a:srgbClr val="860000"/>
                </a:solidFill>
              </a:rPr>
              <a:t>je relatívne vysoký počet vysokoškolských profesorov</a:t>
            </a:r>
            <a:endParaRPr lang="sk-SK" sz="1700" dirty="0">
              <a:solidFill>
                <a:srgbClr val="860000"/>
              </a:solidFill>
            </a:endParaRPr>
          </a:p>
          <a:p>
            <a:pPr algn="ctr">
              <a:lnSpc>
                <a:spcPct val="150000"/>
              </a:lnSpc>
            </a:pPr>
            <a:endParaRPr lang="sk-SK" sz="1700" dirty="0" smtClean="0"/>
          </a:p>
          <a:p>
            <a:pPr algn="ctr">
              <a:lnSpc>
                <a:spcPct val="150000"/>
              </a:lnSpc>
            </a:pPr>
            <a:r>
              <a:rPr lang="sk-SK" sz="1700" dirty="0" smtClean="0"/>
              <a:t>mnohí z nich získali titul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/>
              <a:t>kvôli nutnosti zabezpečiť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/>
              <a:t>garantovanie študijného programu</a:t>
            </a:r>
          </a:p>
        </p:txBody>
      </p:sp>
    </p:spTree>
    <p:extLst>
      <p:ext uri="{BB962C8B-B14F-4D97-AF65-F5344CB8AC3E}">
        <p14:creationId xmlns:p14="http://schemas.microsoft.com/office/powerpoint/2010/main" val="277328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1044288" y="2204864"/>
            <a:ext cx="705678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sz="1700" dirty="0" smtClean="0"/>
              <a:t>niektoré (?) vysoké školy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>
                <a:solidFill>
                  <a:srgbClr val="860000"/>
                </a:solidFill>
              </a:rPr>
              <a:t>si podľa svojej úrovne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/>
              <a:t>definujú kritériá na docentov a profesorov tak,</a:t>
            </a:r>
            <a:endParaRPr lang="sk-SK" sz="1700" dirty="0"/>
          </a:p>
          <a:p>
            <a:pPr algn="ctr">
              <a:lnSpc>
                <a:spcPct val="150000"/>
              </a:lnSpc>
            </a:pPr>
            <a:r>
              <a:rPr lang="sk-SK" sz="1700" dirty="0" smtClean="0">
                <a:solidFill>
                  <a:srgbClr val="860000"/>
                </a:solidFill>
              </a:rPr>
              <a:t>aby mohli produkovať docentov a profesorov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/>
              <a:t>podľa potreby,</a:t>
            </a:r>
          </a:p>
          <a:p>
            <a:pPr algn="ctr">
              <a:lnSpc>
                <a:spcPct val="150000"/>
              </a:lnSpc>
            </a:pPr>
            <a:r>
              <a:rPr lang="sk-SK" sz="1700" dirty="0" err="1" smtClean="0">
                <a:solidFill>
                  <a:srgbClr val="0000CC"/>
                </a:solidFill>
              </a:rPr>
              <a:t>t.j</a:t>
            </a:r>
            <a:r>
              <a:rPr lang="sk-SK" sz="1700" dirty="0" smtClean="0">
                <a:solidFill>
                  <a:srgbClr val="0000CC"/>
                </a:solidFill>
              </a:rPr>
              <a:t>. nie primárne za základe vedeckých výsledkov</a:t>
            </a:r>
          </a:p>
        </p:txBody>
      </p:sp>
    </p:spTree>
    <p:extLst>
      <p:ext uri="{BB962C8B-B14F-4D97-AF65-F5344CB8AC3E}">
        <p14:creationId xmlns:p14="http://schemas.microsoft.com/office/powerpoint/2010/main" val="265068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1044288" y="633940"/>
            <a:ext cx="7056784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sz="1700" dirty="0" smtClean="0"/>
              <a:t>kritériá na niektorých vysokých školách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/>
              <a:t>sú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>
                <a:solidFill>
                  <a:srgbClr val="860000"/>
                </a:solidFill>
              </a:rPr>
              <a:t>„veľmi zvláštne“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/>
              <a:t>(sotva porovnateľné s kritériami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/>
              <a:t>na kvalitných univerzitách vo svete)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/>
              <a:t/>
            </a:r>
            <a:br>
              <a:rPr lang="sk-SK" sz="1700" dirty="0" smtClean="0"/>
            </a:br>
            <a:r>
              <a:rPr lang="sk-SK" sz="1700" dirty="0" smtClean="0">
                <a:solidFill>
                  <a:srgbClr val="0000CC"/>
                </a:solidFill>
              </a:rPr>
              <a:t>prezident však menuje všetkých profesorov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>
                <a:solidFill>
                  <a:srgbClr val="0000CC"/>
                </a:solidFill>
              </a:rPr>
              <a:t>ako „rovnakých“</a:t>
            </a:r>
            <a:br>
              <a:rPr lang="sk-SK" sz="1700" dirty="0" smtClean="0">
                <a:solidFill>
                  <a:srgbClr val="0000CC"/>
                </a:solidFill>
              </a:rPr>
            </a:br>
            <a:r>
              <a:rPr lang="sk-SK" sz="1700" dirty="0" smtClean="0"/>
              <a:t>-</a:t>
            </a:r>
            <a:br>
              <a:rPr lang="sk-SK" sz="1700" dirty="0" smtClean="0"/>
            </a:br>
            <a:r>
              <a:rPr lang="sk-SK" sz="1700" dirty="0" smtClean="0"/>
              <a:t>je to veľmi nedôstojná hra na tituly,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>
                <a:solidFill>
                  <a:srgbClr val="860000"/>
                </a:solidFill>
              </a:rPr>
              <a:t>ktorá určite nezodpovedá</a:t>
            </a:r>
          </a:p>
          <a:p>
            <a:pPr algn="ctr">
              <a:lnSpc>
                <a:spcPct val="150000"/>
              </a:lnSpc>
            </a:pPr>
            <a:r>
              <a:rPr lang="sk-SK" sz="1700" dirty="0" smtClean="0"/>
              <a:t>intelektuálnemu potenciálu našich ľudí</a:t>
            </a:r>
          </a:p>
          <a:p>
            <a:pPr algn="ctr">
              <a:lnSpc>
                <a:spcPct val="150000"/>
              </a:lnSpc>
            </a:pPr>
            <a:endParaRPr lang="sk-SK" sz="1700" dirty="0" smtClean="0"/>
          </a:p>
          <a:p>
            <a:pPr algn="ctr">
              <a:lnSpc>
                <a:spcPct val="150000"/>
              </a:lnSpc>
            </a:pPr>
            <a:r>
              <a:rPr lang="sk-SK" sz="1700" dirty="0" smtClean="0"/>
              <a:t>(skutočne sme na túto hru odkázaní ?)</a:t>
            </a:r>
          </a:p>
        </p:txBody>
      </p:sp>
    </p:spTree>
    <p:extLst>
      <p:ext uri="{BB962C8B-B14F-4D97-AF65-F5344CB8AC3E}">
        <p14:creationId xmlns:p14="http://schemas.microsoft.com/office/powerpoint/2010/main" val="208610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1044288" y="2289530"/>
            <a:ext cx="7056784" cy="229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1200"/>
              </a:spcAft>
            </a:pPr>
            <a:r>
              <a:rPr lang="sk-SK" sz="1700" dirty="0" smtClean="0">
                <a:solidFill>
                  <a:srgbClr val="C00000"/>
                </a:solidFill>
              </a:rPr>
              <a:t>nič také sa nedeje</a:t>
            </a:r>
          </a:p>
          <a:p>
            <a:pPr algn="ctr">
              <a:lnSpc>
                <a:spcPct val="120000"/>
              </a:lnSpc>
              <a:spcAft>
                <a:spcPts val="1200"/>
              </a:spcAft>
            </a:pPr>
            <a:r>
              <a:rPr lang="sk-SK" sz="1700" dirty="0" smtClean="0"/>
              <a:t>v prípade</a:t>
            </a:r>
          </a:p>
          <a:p>
            <a:pPr algn="ctr">
              <a:lnSpc>
                <a:spcPct val="120000"/>
              </a:lnSpc>
              <a:spcAft>
                <a:spcPts val="1200"/>
              </a:spcAft>
            </a:pPr>
            <a:r>
              <a:rPr lang="sk-SK" sz="1700" dirty="0" smtClean="0"/>
              <a:t>najvyššej vedeckej hodnosti </a:t>
            </a:r>
            <a:r>
              <a:rPr lang="sk-SK" sz="1700" dirty="0" err="1" smtClean="0"/>
              <a:t>DrSc</a:t>
            </a:r>
            <a:endParaRPr lang="sk-SK" sz="1700" dirty="0"/>
          </a:p>
          <a:p>
            <a:pPr algn="ctr">
              <a:lnSpc>
                <a:spcPct val="120000"/>
              </a:lnSpc>
              <a:spcAft>
                <a:spcPts val="1200"/>
              </a:spcAft>
            </a:pPr>
            <a:endParaRPr lang="sk-SK" sz="1700" dirty="0"/>
          </a:p>
          <a:p>
            <a:pPr algn="ctr">
              <a:lnSpc>
                <a:spcPct val="120000"/>
              </a:lnSpc>
              <a:spcAft>
                <a:spcPts val="1200"/>
              </a:spcAft>
            </a:pPr>
            <a:r>
              <a:rPr lang="sk-SK" dirty="0" smtClean="0">
                <a:solidFill>
                  <a:srgbClr val="0000CC"/>
                </a:solidFill>
              </a:rPr>
              <a:t>kritériá na </a:t>
            </a:r>
            <a:r>
              <a:rPr lang="sk-SK" dirty="0" err="1" smtClean="0">
                <a:solidFill>
                  <a:srgbClr val="0000CC"/>
                </a:solidFill>
              </a:rPr>
              <a:t>DrSc</a:t>
            </a:r>
            <a:r>
              <a:rPr lang="sk-SK" dirty="0" smtClean="0">
                <a:solidFill>
                  <a:srgbClr val="0000CC"/>
                </a:solidFill>
              </a:rPr>
              <a:t> sú </a:t>
            </a:r>
            <a:r>
              <a:rPr lang="sk-SK" b="1" dirty="0" smtClean="0">
                <a:solidFill>
                  <a:srgbClr val="0000CC"/>
                </a:solidFill>
              </a:rPr>
              <a:t>jednotné</a:t>
            </a:r>
            <a:r>
              <a:rPr lang="sk-SK" dirty="0" smtClean="0">
                <a:solidFill>
                  <a:srgbClr val="0000CC"/>
                </a:solidFill>
              </a:rPr>
              <a:t> pre celú Slovenskú republiku</a:t>
            </a:r>
          </a:p>
        </p:txBody>
      </p:sp>
    </p:spTree>
    <p:extLst>
      <p:ext uri="{BB962C8B-B14F-4D97-AF65-F5344CB8AC3E}">
        <p14:creationId xmlns:p14="http://schemas.microsoft.com/office/powerpoint/2010/main" val="409373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1691680" y="1944128"/>
            <a:ext cx="5760640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sk-SK" dirty="0" smtClean="0"/>
              <a:t>súčasná</a:t>
            </a:r>
          </a:p>
          <a:p>
            <a:pPr algn="ctr">
              <a:lnSpc>
                <a:spcPct val="130000"/>
              </a:lnSpc>
            </a:pPr>
            <a:r>
              <a:rPr lang="sk-SK" dirty="0" smtClean="0">
                <a:solidFill>
                  <a:srgbClr val="0000CC"/>
                </a:solidFill>
              </a:rPr>
              <a:t>Slovenská komisia </a:t>
            </a:r>
            <a:r>
              <a:rPr lang="sk-SK" dirty="0">
                <a:solidFill>
                  <a:srgbClr val="0000CC"/>
                </a:solidFill>
              </a:rPr>
              <a:t>pre vedecké hodnosti </a:t>
            </a:r>
            <a:r>
              <a:rPr lang="sk-SK" dirty="0" smtClean="0">
                <a:solidFill>
                  <a:srgbClr val="0000CC"/>
                </a:solidFill>
              </a:rPr>
              <a:t>(SKVH)</a:t>
            </a:r>
          </a:p>
          <a:p>
            <a:pPr algn="ctr">
              <a:lnSpc>
                <a:spcPct val="130000"/>
              </a:lnSpc>
            </a:pPr>
            <a:endParaRPr lang="sk-SK" dirty="0"/>
          </a:p>
          <a:p>
            <a:pPr algn="ctr">
              <a:lnSpc>
                <a:spcPct val="130000"/>
              </a:lnSpc>
            </a:pPr>
            <a:r>
              <a:rPr lang="sk-SK" dirty="0"/>
              <a:t>vymenovaná s účinnosťou</a:t>
            </a:r>
          </a:p>
          <a:p>
            <a:pPr algn="ctr">
              <a:lnSpc>
                <a:spcPct val="130000"/>
              </a:lnSpc>
            </a:pPr>
            <a:r>
              <a:rPr lang="sk-SK" dirty="0"/>
              <a:t>od 22. septembra </a:t>
            </a:r>
            <a:r>
              <a:rPr lang="sk-SK" dirty="0" smtClean="0"/>
              <a:t>2011</a:t>
            </a:r>
          </a:p>
          <a:p>
            <a:pPr algn="ctr">
              <a:lnSpc>
                <a:spcPct val="130000"/>
              </a:lnSpc>
            </a:pPr>
            <a:endParaRPr lang="sk-SK" dirty="0"/>
          </a:p>
          <a:p>
            <a:pPr algn="ctr">
              <a:lnSpc>
                <a:spcPct val="130000"/>
              </a:lnSpc>
            </a:pPr>
            <a:r>
              <a:rPr lang="sk-SK" dirty="0"/>
              <a:t>prvé riadne </a:t>
            </a:r>
            <a:r>
              <a:rPr lang="sk-SK" dirty="0" smtClean="0"/>
              <a:t>zasadanie</a:t>
            </a:r>
          </a:p>
          <a:p>
            <a:pPr algn="ctr">
              <a:lnSpc>
                <a:spcPct val="130000"/>
              </a:lnSpc>
            </a:pPr>
            <a:r>
              <a:rPr lang="sk-SK" dirty="0" smtClean="0"/>
              <a:t>26. októbra 2011</a:t>
            </a:r>
          </a:p>
        </p:txBody>
      </p:sp>
    </p:spTree>
    <p:extLst>
      <p:ext uri="{BB962C8B-B14F-4D97-AF65-F5344CB8AC3E}">
        <p14:creationId xmlns:p14="http://schemas.microsoft.com/office/powerpoint/2010/main" val="158794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644820"/>
              </p:ext>
            </p:extLst>
          </p:nvPr>
        </p:nvGraphicFramePr>
        <p:xfrm>
          <a:off x="979095" y="29634"/>
          <a:ext cx="7200800" cy="6804000"/>
        </p:xfrm>
        <a:graphic>
          <a:graphicData uri="http://schemas.openxmlformats.org/drawingml/2006/table">
            <a:tbl>
              <a:tblPr firstRow="1" bandRow="1"/>
              <a:tblGrid>
                <a:gridCol w="1039291"/>
                <a:gridCol w="1187761"/>
                <a:gridCol w="4305633"/>
                <a:gridCol w="668115"/>
              </a:tblGrid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Jozef</a:t>
                      </a:r>
                      <a:endParaRPr lang="sk-SK" sz="14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sk-SK" sz="14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Širáň</a:t>
                      </a:r>
                      <a:endParaRPr lang="sk-SK" sz="14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matematické vedy</a:t>
                      </a:r>
                      <a:endParaRPr lang="sk-SK" sz="14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STU</a:t>
                      </a:r>
                      <a:endParaRPr lang="sk-SK" sz="14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Peter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Moczo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fyzikálne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UK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Alexander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sk-SK" sz="14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Feher</a:t>
                      </a:r>
                      <a:endParaRPr lang="sk-SK" sz="14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fyzikálne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UPJŠ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Igor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sk-SK" sz="14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Lacík</a:t>
                      </a:r>
                      <a:endParaRPr lang="sk-SK" sz="14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chemické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SAV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Pavol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sk-SK" sz="14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Šajgalík</a:t>
                      </a:r>
                      <a:endParaRPr lang="sk-SK" sz="14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chemické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SAV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Michal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Kováč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vedy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 Zemi a environmentálne vedy (aj zemské zdroje)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UK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Ľubomír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Tomáška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biologické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UK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Silvia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Pastoreková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biologické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SAV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Fedor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Gömöry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elektrotechnika</a:t>
                      </a:r>
                      <a:r>
                        <a:rPr lang="pl-PL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automatizácia a riadiace systémy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SAV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Vladimír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Sládek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stavebné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inžinierstvo (stavebníctvo, doprava, geodézia)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SAV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Dušan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Bakoš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chemické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inžinierstvo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STU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Jozef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Janovec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materiálové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inžinierstvo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STU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Daniela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Ježová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základné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lekárske vedy a farmaceutické vedy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SAV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László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Kovács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klinické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lekárske vedy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UK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Peter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Chrenek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poľnohospodárske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vedy, lesníctvo a rybárstvo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SPU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Gabriel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Kováč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veterinárske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UVLF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Vladimír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Baláž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ekonomické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vedy a obchod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SAV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Ján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Svák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právne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PEVŠ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Slavomír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Michálek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historické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vedy a archeológia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SAV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Ján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Sabol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filologické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vedy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UPJŠ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Ján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Bakoš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vedy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 kultúre a umení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SAV</a:t>
                      </a:r>
                    </a:p>
                  </a:txBody>
                  <a:tcPr marL="5803" marR="5803" marT="5803" marB="0" anchor="ctr">
                    <a:lnL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58E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21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2836304" y="2977358"/>
            <a:ext cx="34778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b="1" dirty="0" smtClean="0">
                <a:solidFill>
                  <a:srgbClr val="0000CC"/>
                </a:solidFill>
              </a:rPr>
              <a:t>základná charakteristika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uchádzača o vedeckú hodnosť </a:t>
            </a:r>
            <a:r>
              <a:rPr lang="sk-SK" dirty="0" err="1" smtClean="0"/>
              <a:t>DrSc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474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uľ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589209"/>
              </p:ext>
            </p:extLst>
          </p:nvPr>
        </p:nvGraphicFramePr>
        <p:xfrm>
          <a:off x="426600" y="140490"/>
          <a:ext cx="8280920" cy="6566525"/>
        </p:xfrm>
        <a:graphic>
          <a:graphicData uri="http://schemas.openxmlformats.org/drawingml/2006/table">
            <a:tbl>
              <a:tblPr/>
              <a:tblGrid>
                <a:gridCol w="8280920"/>
              </a:tblGrid>
              <a:tr h="432000">
                <a:tc>
                  <a:txBody>
                    <a:bodyPr/>
                    <a:lstStyle/>
                    <a:p>
                      <a:pPr marL="361950" indent="-361950"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Študijné a pracovné pobyty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(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druh pobytu – štipendium, pozvanie, hosťujúci profesor, hosťujúci vedec, .... , </a:t>
                      </a:r>
                      <a:b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krajina, inštitúcia, trvanie, vedecké zameranie pobytu, výstupy)</a:t>
                      </a:r>
                    </a:p>
                  </a:txBody>
                  <a:tcPr marL="108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361950" indent="-361950"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Najdôležitejšie výsledky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(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zásadného významu pre vedu, kultúru, umenie – jasne rozlíšiť nové/originálne výsledky vo svetovom kontexte a význam pre SR)</a:t>
                      </a:r>
                    </a:p>
                  </a:txBody>
                  <a:tcPr marL="108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 fontAlgn="b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Publikácie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(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celkový počet podľa uvádzaného členenia)</a:t>
                      </a:r>
                    </a:p>
                  </a:txBody>
                  <a:tcPr marL="108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88900" indent="0" algn="l" fontAlgn="b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knižné publikácie: doma/v zahraničí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(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názov, jazyk, vydavateľ, počet strán, krajina, rok)</a:t>
                      </a:r>
                    </a:p>
                  </a:txBody>
                  <a:tcPr marL="216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88900" indent="0" algn="l" fontAlgn="b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kapitoly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 monografiách: </a:t>
                      </a:r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doma/v zahraničí  </a:t>
                      </a:r>
                      <a:r>
                        <a:rPr lang="sk-SK" sz="14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názov, jazyk, vydavateľ, editor, počet strán, krajina, rok)</a:t>
                      </a:r>
                    </a:p>
                  </a:txBody>
                  <a:tcPr marL="216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361950" indent="-266700"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kapitoly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 knižných publikáciách: </a:t>
                      </a:r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doma/v zahraničí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názov, jazyk, vydavateľ, editor, počet strán, krajina, rok)</a:t>
                      </a:r>
                    </a:p>
                  </a:txBody>
                  <a:tcPr marL="216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361950" indent="-266700" algn="l" fontAlgn="b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pôvodné časopisecké práce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v časopisoch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evidovaných vo WOS alebo iných relevantných bázach údajov – priložiť prílohu</a:t>
                      </a:r>
                    </a:p>
                  </a:txBody>
                  <a:tcPr marL="216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361950" indent="-361950"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Iné výstupy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relevantné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 daný vedný odbor (umelecké, typu projektovej dokumentácie, prototypov, výrobkov, expertíz a pod.)</a:t>
                      </a:r>
                    </a:p>
                  </a:txBody>
                  <a:tcPr marL="108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 fontAlgn="b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Ohlasy na publikácie</a:t>
                      </a:r>
                    </a:p>
                  </a:txBody>
                  <a:tcPr marL="108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5C5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88900" indent="0" algn="l" fontAlgn="b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citácie podľa WOS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(počet, H-index, citačný report z WOS)</a:t>
                      </a:r>
                    </a:p>
                  </a:txBody>
                  <a:tcPr marL="216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5C5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88900" indent="0" algn="l" fontAlgn="b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citácie podľa iných relevantných databáz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(špecifikovať)</a:t>
                      </a:r>
                    </a:p>
                  </a:txBody>
                  <a:tcPr marL="216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5C5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88900" indent="0" algn="l" fontAlgn="b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recenzie, kritiky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 pod.</a:t>
                      </a:r>
                    </a:p>
                  </a:txBody>
                  <a:tcPr marL="216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5C5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 fontAlgn="b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Ohlasy na iné výstupy</a:t>
                      </a:r>
                    </a:p>
                  </a:txBody>
                  <a:tcPr marL="108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5C5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Vedenie medzinárodných projektov, účasť na medzinárodných projektoch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108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2FF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Vedenie domácich projektov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sk-SK" sz="14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2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0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972137"/>
              </p:ext>
            </p:extLst>
          </p:nvPr>
        </p:nvGraphicFramePr>
        <p:xfrm>
          <a:off x="490842" y="44624"/>
          <a:ext cx="8170246" cy="6772275"/>
        </p:xfrm>
        <a:graphic>
          <a:graphicData uri="http://schemas.openxmlformats.org/drawingml/2006/table">
            <a:tbl>
              <a:tblPr/>
              <a:tblGrid>
                <a:gridCol w="8170246"/>
              </a:tblGrid>
              <a:tr h="451485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Udelené patenty </a:t>
                      </a:r>
                      <a:r>
                        <a:rPr lang="sk-SK" sz="14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krajina vydania, účinnosť, pôvodca, majiteľ, predmet patentovania)</a:t>
                      </a:r>
                      <a:endParaRPr lang="sk-SK" sz="14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5C5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Prihlášky vynálezov </a:t>
                      </a:r>
                      <a:r>
                        <a:rPr lang="sk-SK" sz="14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krajina vydania, účinnosť, pôvodca, majiteľ, predmet patentovania)</a:t>
                      </a:r>
                      <a:endParaRPr lang="sk-SK" sz="14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7345" marT="734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Vedecko-pedagogická činnosť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(zoznam doktorandov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ich súčasné pôsobenie vo vede/výskume)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Volené členstvo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v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medzinárodných a národných vedeckých spoločnostiach a akadémiách vied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Volené členstvo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v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orgánoch vedeckých spoločností, vo vedeckých a odborných komisiách a výboroch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Členstvo v redakčných radách periodík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(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zoznam a webové stránky časopisov)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Pozvané prednášky </a:t>
                      </a:r>
                      <a:r>
                        <a:rPr lang="sk-SK" sz="14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názov podujatia, názov sekcie, názov a typ prednášky, webové konferencie)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5C5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l" fontAlgn="b"/>
                      <a:r>
                        <a:rPr lang="pl-PL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Ocenenia</a:t>
                      </a:r>
                      <a:r>
                        <a:rPr lang="pl-PL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l-PL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(</a:t>
                      </a:r>
                      <a:r>
                        <a:rPr lang="pl-PL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 ocenenia, kto ho udelil, krajina)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5C5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marL="361950" indent="-361950"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Realizácia výsledkov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(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aktívne licencie, využité patenty, zavedené výrobky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terapie, realizované stavby a pod. – finančné vyjadrenie)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marL="361950" indent="-361950" algn="l" fontAlgn="b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Vedecko-organizačná činnosť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(vedenie kolektívu, inštitúcie, centrá </a:t>
                      </a:r>
                      <a:r>
                        <a:rPr lang="sk-SK" sz="14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excelentnosti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organizácia medzinárodných vedeckých konferencií – predseda alebo člen organizačného výboru a pod.)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Poradenská činnosť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(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členstvo v štátnych komisiách, v poradných orgánoch vlády, parlamentu a pod.)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l" fontAlgn="b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Výber 10 najhodnotnejších výstupov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Výber 20 výstupov potvrdzujúcich tímovú prácu na projektoch 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l" fontAlgn="ctr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Stanovisko medzinárodne rešpektovanej osobnosti </a:t>
                      </a:r>
                      <a:r>
                        <a:rPr lang="sk-SK" sz="14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k-SK" sz="14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 </a:t>
                      </a:r>
                      <a:r>
                        <a:rPr lang="sk-SK" sz="14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zahraničia k vedeckej/umeleckej činnosti uchádzača 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l" fontAlgn="b"/>
                      <a:r>
                        <a:rPr lang="sk-SK" sz="14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Iné skutočnosti hodné zreteľa</a:t>
                      </a: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676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3431343" y="2537806"/>
            <a:ext cx="2287806" cy="1800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dirty="0" smtClean="0"/>
              <a:t>ide teda o</a:t>
            </a:r>
          </a:p>
          <a:p>
            <a:pPr algn="ctr">
              <a:lnSpc>
                <a:spcPct val="150000"/>
              </a:lnSpc>
            </a:pPr>
            <a:r>
              <a:rPr lang="sk-SK" sz="2000" dirty="0" smtClean="0">
                <a:solidFill>
                  <a:srgbClr val="0000CC"/>
                </a:solidFill>
              </a:rPr>
              <a:t>možnosť  a  nutnosť</a:t>
            </a:r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C00000"/>
                </a:solidFill>
              </a:rPr>
              <a:t>komplexného pohľadu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na uchádzača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269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2967177" y="1888942"/>
            <a:ext cx="3216137" cy="3093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sz="2000" dirty="0" smtClean="0">
                <a:solidFill>
                  <a:srgbClr val="0000CC"/>
                </a:solidFill>
              </a:rPr>
              <a:t>časť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tohto komplexného pohľadu</a:t>
            </a:r>
          </a:p>
          <a:p>
            <a:pPr algn="ctr">
              <a:lnSpc>
                <a:spcPct val="150000"/>
              </a:lnSpc>
            </a:pPr>
            <a:r>
              <a:rPr lang="sk-SK" sz="2000" dirty="0" smtClean="0">
                <a:solidFill>
                  <a:srgbClr val="0000CC"/>
                </a:solidFill>
              </a:rPr>
              <a:t>pochopiteľne a nutne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zohľadňuje</a:t>
            </a:r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C00000"/>
                </a:solidFill>
              </a:rPr>
              <a:t>publikovanie výsledkov výskumu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a</a:t>
            </a:r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C00000"/>
                </a:solidFill>
              </a:rPr>
              <a:t>odozvu na publikované výsledky</a:t>
            </a:r>
          </a:p>
        </p:txBody>
      </p:sp>
    </p:spTree>
    <p:extLst>
      <p:ext uri="{BB962C8B-B14F-4D97-AF65-F5344CB8AC3E}">
        <p14:creationId xmlns:p14="http://schemas.microsoft.com/office/powerpoint/2010/main" val="427956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3519711" y="2971726"/>
            <a:ext cx="21110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dirty="0" smtClean="0"/>
              <a:t>ako teda hodnotiť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publikácie a citácie ?</a:t>
            </a:r>
          </a:p>
        </p:txBody>
      </p:sp>
    </p:spTree>
    <p:extLst>
      <p:ext uri="{BB962C8B-B14F-4D97-AF65-F5344CB8AC3E}">
        <p14:creationId xmlns:p14="http://schemas.microsoft.com/office/powerpoint/2010/main" val="346431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2463664" y="1720686"/>
            <a:ext cx="422320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dirty="0" smtClean="0"/>
              <a:t>na Slovensku existuje</a:t>
            </a:r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0000CC"/>
                </a:solidFill>
              </a:rPr>
              <a:t>38 stálych komisií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a</a:t>
            </a:r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0000CC"/>
                </a:solidFill>
              </a:rPr>
              <a:t>27 predsedov ad hoc komisií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na obhajoby doktorských dizertačných prác</a:t>
            </a:r>
          </a:p>
          <a:p>
            <a:pPr algn="ctr">
              <a:lnSpc>
                <a:spcPct val="150000"/>
              </a:lnSpc>
            </a:pPr>
            <a:endParaRPr lang="sk-SK" dirty="0"/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C00000"/>
                </a:solidFill>
              </a:rPr>
              <a:t>tieto komisie dobre mapujú</a:t>
            </a:r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C00000"/>
                </a:solidFill>
              </a:rPr>
              <a:t>štruktúru výskumu na Slovensku</a:t>
            </a:r>
          </a:p>
        </p:txBody>
      </p:sp>
    </p:spTree>
    <p:extLst>
      <p:ext uri="{BB962C8B-B14F-4D97-AF65-F5344CB8AC3E}">
        <p14:creationId xmlns:p14="http://schemas.microsoft.com/office/powerpoint/2010/main" val="82018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3538707" y="2764224"/>
            <a:ext cx="2073132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dirty="0" smtClean="0"/>
              <a:t>WOS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explicitne rozoznáva</a:t>
            </a:r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0000CC"/>
                </a:solidFill>
              </a:rPr>
              <a:t>249 vedných oblastí</a:t>
            </a:r>
          </a:p>
        </p:txBody>
      </p:sp>
    </p:spTree>
    <p:extLst>
      <p:ext uri="{BB962C8B-B14F-4D97-AF65-F5344CB8AC3E}">
        <p14:creationId xmlns:p14="http://schemas.microsoft.com/office/powerpoint/2010/main" val="405631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638946" y="57578"/>
            <a:ext cx="8037510" cy="6810805"/>
            <a:chOff x="917848" y="57598"/>
            <a:chExt cx="8298160" cy="6810805"/>
          </a:xfrm>
        </p:grpSpPr>
        <p:sp>
          <p:nvSpPr>
            <p:cNvPr id="6" name="Obdĺžnik 5"/>
            <p:cNvSpPr/>
            <p:nvPr/>
          </p:nvSpPr>
          <p:spPr>
            <a:xfrm>
              <a:off x="917848" y="58847"/>
              <a:ext cx="3654152" cy="68095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900" b="1" dirty="0">
                  <a:solidFill>
                    <a:srgbClr val="C00000"/>
                  </a:solidFill>
                </a:rPr>
                <a:t>A</a:t>
              </a:r>
              <a:r>
                <a:rPr lang="en-GB" dirty="0">
                  <a:solidFill>
                    <a:srgbClr val="C00000"/>
                  </a:solidFill>
                </a:rPr>
                <a:t>coustics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Agricultural Economics &amp; Policy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Agricultural Engineering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Agriculture, Dairy &amp; Animal Science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Agriculture, Multidisciplinary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Agronomy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Allergy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Anatomy &amp; Morphology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Andrology</a:t>
              </a:r>
            </a:p>
            <a:p>
              <a:r>
                <a:rPr lang="en-GB" dirty="0" err="1">
                  <a:solidFill>
                    <a:srgbClr val="C00000"/>
                  </a:solidFill>
                </a:rPr>
                <a:t>Anesthesiology</a:t>
              </a:r>
              <a:endParaRPr lang="en-GB" dirty="0">
                <a:solidFill>
                  <a:srgbClr val="C00000"/>
                </a:solidFill>
              </a:endParaRPr>
            </a:p>
            <a:p>
              <a:r>
                <a:rPr lang="en-GB" dirty="0">
                  <a:solidFill>
                    <a:srgbClr val="C00000"/>
                  </a:solidFill>
                </a:rPr>
                <a:t>Anthropology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Archaeology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Architecture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Area Studies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Art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Asian Studies</a:t>
              </a:r>
            </a:p>
            <a:p>
              <a:r>
                <a:rPr lang="en-GB" dirty="0">
                  <a:solidFill>
                    <a:srgbClr val="C00000"/>
                  </a:solidFill>
                </a:rPr>
                <a:t>Astronomy &amp; Astrophysics</a:t>
              </a:r>
            </a:p>
            <a:p>
              <a:pPr>
                <a:spcAft>
                  <a:spcPts val="300"/>
                </a:spcAft>
              </a:pPr>
              <a:r>
                <a:rPr lang="en-GB" dirty="0">
                  <a:solidFill>
                    <a:srgbClr val="C00000"/>
                  </a:solidFill>
                </a:rPr>
                <a:t>Automation &amp; Control Systems</a:t>
              </a:r>
            </a:p>
            <a:p>
              <a:r>
                <a:rPr lang="en-GB" sz="1900" b="1" dirty="0" err="1"/>
                <a:t>B</a:t>
              </a:r>
              <a:r>
                <a:rPr lang="en-GB" dirty="0" err="1"/>
                <a:t>ehavioral</a:t>
              </a:r>
              <a:r>
                <a:rPr lang="en-GB" dirty="0"/>
                <a:t> Sciences</a:t>
              </a:r>
            </a:p>
            <a:p>
              <a:r>
                <a:rPr lang="en-GB" dirty="0"/>
                <a:t>Biochemical Research Methods</a:t>
              </a:r>
            </a:p>
            <a:p>
              <a:r>
                <a:rPr lang="en-GB" dirty="0"/>
                <a:t>Biochemistry &amp; Molecular Biology</a:t>
              </a:r>
            </a:p>
            <a:p>
              <a:r>
                <a:rPr lang="en-GB" dirty="0"/>
                <a:t>Biodiversity Conservation</a:t>
              </a:r>
            </a:p>
            <a:p>
              <a:r>
                <a:rPr lang="en-GB" dirty="0"/>
                <a:t>Biology</a:t>
              </a:r>
            </a:p>
            <a:p>
              <a:r>
                <a:rPr lang="en-GB" dirty="0"/>
                <a:t>Biophysics</a:t>
              </a:r>
            </a:p>
          </p:txBody>
        </p:sp>
        <p:sp>
          <p:nvSpPr>
            <p:cNvPr id="8" name="Obdĺžnik 7"/>
            <p:cNvSpPr/>
            <p:nvPr/>
          </p:nvSpPr>
          <p:spPr>
            <a:xfrm>
              <a:off x="4644008" y="57598"/>
              <a:ext cx="4572000" cy="67403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dirty="0"/>
                <a:t>Biotechnology &amp; Applied Microbiology</a:t>
              </a:r>
            </a:p>
            <a:p>
              <a:r>
                <a:rPr lang="en-GB" dirty="0"/>
                <a:t>Business</a:t>
              </a:r>
            </a:p>
            <a:p>
              <a:pPr>
                <a:spcAft>
                  <a:spcPts val="300"/>
                </a:spcAft>
              </a:pPr>
              <a:r>
                <a:rPr lang="en-GB" dirty="0"/>
                <a:t>Business, Finance</a:t>
              </a:r>
            </a:p>
            <a:p>
              <a:r>
                <a:rPr lang="en-GB" sz="1900" b="1" dirty="0">
                  <a:solidFill>
                    <a:srgbClr val="0000CC"/>
                  </a:solidFill>
                </a:rPr>
                <a:t>C</a:t>
              </a:r>
              <a:r>
                <a:rPr lang="en-GB" dirty="0">
                  <a:solidFill>
                    <a:srgbClr val="0000CC"/>
                  </a:solidFill>
                </a:rPr>
                <a:t>ardiac &amp; Cardiovascular Systems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Cell &amp; Tissue Engineering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Cell Biology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Chemistry, Analytical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Chemistry, Applied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Chemistry, Inorganic &amp; Nuclear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Chemistry, Medicinal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Chemistry, Multidisciplinary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Chemistry, Organic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Chemistry, Physical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Classics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Clinical Neurology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Communication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Computer Science, Artificial Intelligence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Computer Science, Cybernetics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Computer Science, Hardware &amp; Architecture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Computer Science, Information Systems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Computer Science, Interdisciplinary Applications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Computer Science, Software Engineering</a:t>
              </a:r>
            </a:p>
            <a:p>
              <a:r>
                <a:rPr lang="en-GB" dirty="0">
                  <a:solidFill>
                    <a:srgbClr val="0000CC"/>
                  </a:solidFill>
                </a:rPr>
                <a:t>Computer Science, Theory &amp; </a:t>
              </a:r>
              <a:r>
                <a:rPr lang="en-GB" dirty="0" smtClean="0">
                  <a:solidFill>
                    <a:srgbClr val="0000CC"/>
                  </a:solidFill>
                </a:rPr>
                <a:t>Methods</a:t>
              </a:r>
              <a:endParaRPr lang="en-GB" dirty="0">
                <a:solidFill>
                  <a:srgbClr val="0000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459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1482282" y="1308793"/>
            <a:ext cx="619268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dirty="0" smtClean="0"/>
              <a:t>každý predseda bol požiadaný,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aby spolu s komisiou</a:t>
            </a:r>
          </a:p>
          <a:p>
            <a:pPr algn="ctr">
              <a:lnSpc>
                <a:spcPct val="150000"/>
              </a:lnSpc>
            </a:pP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0000CC"/>
                </a:solidFill>
              </a:rPr>
              <a:t>definoval jeden alebo viac profilov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v pôsobnosti komisie</a:t>
            </a:r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0000CC"/>
                </a:solidFill>
              </a:rPr>
              <a:t>uvedením </a:t>
            </a:r>
            <a:r>
              <a:rPr lang="en-GB" dirty="0" err="1" smtClean="0">
                <a:solidFill>
                  <a:srgbClr val="0000CC"/>
                </a:solidFill>
              </a:rPr>
              <a:t>percentuáln</a:t>
            </a:r>
            <a:r>
              <a:rPr lang="sk-SK" dirty="0" err="1" smtClean="0">
                <a:solidFill>
                  <a:srgbClr val="0000CC"/>
                </a:solidFill>
              </a:rPr>
              <a:t>ych</a:t>
            </a:r>
            <a:r>
              <a:rPr lang="en-GB" dirty="0" smtClean="0">
                <a:solidFill>
                  <a:srgbClr val="0000CC"/>
                </a:solidFill>
              </a:rPr>
              <a:t> </a:t>
            </a:r>
            <a:r>
              <a:rPr lang="en-GB" dirty="0" err="1" smtClean="0">
                <a:solidFill>
                  <a:srgbClr val="0000CC"/>
                </a:solidFill>
              </a:rPr>
              <a:t>podiel</a:t>
            </a:r>
            <a:r>
              <a:rPr lang="sk-SK" dirty="0" err="1" smtClean="0">
                <a:solidFill>
                  <a:srgbClr val="0000CC"/>
                </a:solidFill>
              </a:rPr>
              <a:t>ov</a:t>
            </a:r>
            <a:endParaRPr lang="sk-SK" dirty="0" smtClean="0">
              <a:solidFill>
                <a:srgbClr val="0000CC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sk-SK" dirty="0" smtClean="0">
                <a:solidFill>
                  <a:srgbClr val="0000CC"/>
                </a:solidFill>
              </a:rPr>
              <a:t>vedných oblastí WOS </a:t>
            </a:r>
          </a:p>
          <a:p>
            <a:pPr algn="ctr">
              <a:lnSpc>
                <a:spcPct val="150000"/>
              </a:lnSpc>
            </a:pPr>
            <a:r>
              <a:rPr lang="sk-SK" dirty="0" smtClean="0"/>
              <a:t>a</a:t>
            </a:r>
            <a:endParaRPr lang="sk-SK" dirty="0"/>
          </a:p>
          <a:p>
            <a:pPr algn="ctr">
              <a:lnSpc>
                <a:spcPct val="150000"/>
              </a:lnSpc>
            </a:pPr>
            <a:r>
              <a:rPr lang="sk-SK" dirty="0" smtClean="0"/>
              <a:t>uviedol </a:t>
            </a:r>
            <a:r>
              <a:rPr lang="en-GB" dirty="0" err="1" smtClean="0"/>
              <a:t>minimálne</a:t>
            </a:r>
            <a:r>
              <a:rPr lang="en-GB" dirty="0" smtClean="0"/>
              <a:t> </a:t>
            </a:r>
            <a:r>
              <a:rPr lang="en-GB" dirty="0"/>
              <a:t>5 a </a:t>
            </a:r>
            <a:r>
              <a:rPr lang="en-GB" dirty="0" err="1"/>
              <a:t>maximálne</a:t>
            </a:r>
            <a:r>
              <a:rPr lang="en-GB" dirty="0"/>
              <a:t> </a:t>
            </a:r>
            <a:r>
              <a:rPr lang="en-GB" dirty="0" smtClean="0"/>
              <a:t>20</a:t>
            </a:r>
            <a:endParaRPr lang="sk-SK" dirty="0" smtClean="0"/>
          </a:p>
          <a:p>
            <a:pPr algn="ctr">
              <a:lnSpc>
                <a:spcPct val="150000"/>
              </a:lnSpc>
            </a:pPr>
            <a:r>
              <a:rPr lang="en-GB" dirty="0" err="1" smtClean="0"/>
              <a:t>najreprezentatívnejších</a:t>
            </a:r>
            <a:r>
              <a:rPr lang="en-GB" dirty="0" smtClean="0"/>
              <a:t> </a:t>
            </a:r>
            <a:r>
              <a:rPr lang="en-GB" dirty="0" err="1"/>
              <a:t>časopisov</a:t>
            </a:r>
            <a:r>
              <a:rPr lang="en-GB" dirty="0"/>
              <a:t> k </a:t>
            </a:r>
            <a:r>
              <a:rPr lang="en-GB" dirty="0" err="1"/>
              <a:t>danému</a:t>
            </a:r>
            <a:r>
              <a:rPr lang="en-GB" dirty="0"/>
              <a:t> </a:t>
            </a:r>
            <a:r>
              <a:rPr lang="en-GB" dirty="0" err="1" smtClean="0"/>
              <a:t>profilu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213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408380"/>
              </p:ext>
            </p:extLst>
          </p:nvPr>
        </p:nvGraphicFramePr>
        <p:xfrm>
          <a:off x="1444283" y="1052736"/>
          <a:ext cx="6265538" cy="4756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58327"/>
                <a:gridCol w="1506949"/>
                <a:gridCol w="1400262"/>
              </a:tblGrid>
              <a:tr h="324000">
                <a:tc gridSpan="3">
                  <a:txBody>
                    <a:bodyPr/>
                    <a:lstStyle/>
                    <a:p>
                      <a:pPr lvl="0" algn="ctr"/>
                      <a:r>
                        <a:rPr lang="sk-SK" sz="1800" kern="1200" dirty="0" smtClean="0">
                          <a:solidFill>
                            <a:srgbClr val="86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teoretická elektrotechnika – 020201</a:t>
                      </a:r>
                    </a:p>
                    <a:p>
                      <a:pPr lvl="0" algn="ctr"/>
                      <a:r>
                        <a:rPr lang="sk-SK" sz="1800" kern="1200" dirty="0" smtClean="0">
                          <a:solidFill>
                            <a:srgbClr val="86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elektrické stroje a prístroje – 020204</a:t>
                      </a:r>
                    </a:p>
                    <a:p>
                      <a:pPr algn="ctr"/>
                      <a:r>
                        <a:rPr lang="sk-SK" sz="1800" kern="1200" dirty="0" smtClean="0">
                          <a:solidFill>
                            <a:srgbClr val="86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výroba a rozvod elektrickej energie – 020209</a:t>
                      </a:r>
                    </a:p>
                    <a:p>
                      <a:pPr algn="ctr"/>
                      <a:r>
                        <a:rPr lang="sk-SK" sz="1800" b="0" i="0" u="none" strike="noStrike" kern="1200" dirty="0" smtClean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doc. Ing. Fedor </a:t>
                      </a:r>
                      <a:r>
                        <a:rPr lang="sk-SK" sz="1800" b="0" i="0" u="none" strike="noStrike" kern="1200" dirty="0" err="1" smtClean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r>
                        <a:rPr lang="sk-SK" sz="1800" b="0" i="0" u="none" strike="noStrike" kern="1200" dirty="0" err="1" smtClean="0">
                          <a:solidFill>
                            <a:srgbClr val="0000CC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ömöry</a:t>
                      </a:r>
                      <a:r>
                        <a:rPr lang="sk-SK" sz="1800" b="0" i="0" u="none" strike="noStrike" kern="1200" dirty="0" smtClean="0">
                          <a:solidFill>
                            <a:srgbClr val="0000CC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, DrSc.</a:t>
                      </a:r>
                      <a:endParaRPr lang="sk-SK" sz="1800" b="0" i="0" u="none" strike="noStrike" dirty="0">
                        <a:solidFill>
                          <a:srgbClr val="0000CC"/>
                        </a:solidFill>
                        <a:effectLst/>
                        <a:latin typeface="+mn-lt"/>
                      </a:endParaRPr>
                    </a:p>
                  </a:txBody>
                  <a:tcPr marL="108000" marR="0" marT="108000" marB="10800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sk-SK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sk-SK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vedný odbor podľa WOS</a:t>
                      </a:r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sk-SK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108000" marR="0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elektrotechnika</a:t>
                      </a:r>
                    </a:p>
                    <a:p>
                      <a:pPr algn="ctr" fontAlgn="ctr"/>
                      <a:r>
                        <a:rPr lang="sk-SK" sz="1700" b="1" i="0" u="none" strike="noStrike" dirty="0" smtClean="0">
                          <a:effectLst/>
                          <a:latin typeface="+mn-lt"/>
                        </a:rPr>
                        <a:t>%</a:t>
                      </a:r>
                      <a:endParaRPr lang="sk-SK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energetika</a:t>
                      </a:r>
                    </a:p>
                    <a:p>
                      <a:pPr algn="ctr" fontAlgn="ctr"/>
                      <a:r>
                        <a:rPr lang="sk-SK" sz="1700" b="1" i="0" u="none" strike="noStrike" dirty="0" smtClean="0">
                          <a:effectLst/>
                          <a:latin typeface="+mn-lt"/>
                        </a:rPr>
                        <a:t>%</a:t>
                      </a:r>
                      <a:endParaRPr lang="sk-SK" sz="17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 smtClean="0">
                          <a:effectLst/>
                          <a:latin typeface="+mn-lt"/>
                        </a:rPr>
                        <a:t>Automation</a:t>
                      </a:r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&amp; </a:t>
                      </a:r>
                      <a:r>
                        <a:rPr lang="sk-SK" sz="1700" u="none" strike="noStrike" dirty="0" err="1">
                          <a:effectLst/>
                          <a:latin typeface="+mn-lt"/>
                        </a:rPr>
                        <a:t>Control</a:t>
                      </a:r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 Systems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8000" marR="0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  5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10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Energy </a:t>
                      </a:r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&amp; </a:t>
                      </a:r>
                      <a:r>
                        <a:rPr lang="sk-SK" sz="1700" u="none" strike="noStrike" dirty="0" err="1">
                          <a:effectLst/>
                          <a:latin typeface="+mn-lt"/>
                        </a:rPr>
                        <a:t>Fuels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8000" marR="0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30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 smtClean="0">
                          <a:effectLst/>
                          <a:latin typeface="+mn-lt"/>
                        </a:rPr>
                        <a:t>Engineering</a:t>
                      </a:r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sk-SK" sz="1700" u="none" strike="noStrike" dirty="0" err="1">
                          <a:effectLst/>
                          <a:latin typeface="+mn-lt"/>
                        </a:rPr>
                        <a:t>Electrical</a:t>
                      </a:r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 &amp; </a:t>
                      </a:r>
                      <a:r>
                        <a:rPr lang="sk-SK" sz="1700" u="none" strike="noStrike" dirty="0" err="1">
                          <a:effectLst/>
                          <a:latin typeface="+mn-lt"/>
                        </a:rPr>
                        <a:t>Electronic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8000" marR="0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65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30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 smtClean="0">
                          <a:effectLst/>
                          <a:latin typeface="+mn-lt"/>
                        </a:rPr>
                        <a:t>Engineering</a:t>
                      </a:r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sk-SK" sz="1700" u="none" strike="noStrike" dirty="0" err="1">
                          <a:effectLst/>
                          <a:latin typeface="+mn-lt"/>
                        </a:rPr>
                        <a:t>Multidisciplinary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8000" marR="0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>
                          <a:effectLst/>
                          <a:latin typeface="+mn-lt"/>
                        </a:rPr>
                        <a:t> </a:t>
                      </a:r>
                      <a:endParaRPr lang="sk-SK" sz="17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10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 smtClean="0">
                          <a:effectLst/>
                          <a:latin typeface="+mn-lt"/>
                        </a:rPr>
                        <a:t>Materials</a:t>
                      </a:r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sk-SK" sz="1700" u="none" strike="noStrike" dirty="0" err="1">
                          <a:effectLst/>
                          <a:latin typeface="+mn-lt"/>
                        </a:rPr>
                        <a:t>Science</a:t>
                      </a:r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sk-SK" sz="1700" u="none" strike="noStrike" dirty="0" err="1">
                          <a:effectLst/>
                          <a:latin typeface="+mn-lt"/>
                        </a:rPr>
                        <a:t>Multidisciplinary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8000" marR="0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10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10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 smtClean="0">
                          <a:effectLst/>
                          <a:latin typeface="+mn-lt"/>
                        </a:rPr>
                        <a:t>Nuclear</a:t>
                      </a:r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sk-SK" sz="1700" u="none" strike="noStrike" dirty="0" err="1">
                          <a:effectLst/>
                          <a:latin typeface="+mn-lt"/>
                        </a:rPr>
                        <a:t>Science</a:t>
                      </a:r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 &amp; </a:t>
                      </a:r>
                      <a:r>
                        <a:rPr lang="sk-SK" sz="1700" u="none" strike="noStrike" dirty="0" err="1">
                          <a:effectLst/>
                          <a:latin typeface="+mn-lt"/>
                        </a:rPr>
                        <a:t>Technology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8000" marR="0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>
                          <a:effectLst/>
                          <a:latin typeface="+mn-lt"/>
                        </a:rPr>
                        <a:t> </a:t>
                      </a:r>
                      <a:endParaRPr lang="sk-SK" sz="17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10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 smtClean="0">
                          <a:effectLst/>
                          <a:latin typeface="+mn-lt"/>
                        </a:rPr>
                        <a:t>Physics</a:t>
                      </a:r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sk-SK" sz="1700" u="none" strike="noStrike" dirty="0" err="1">
                          <a:effectLst/>
                          <a:latin typeface="+mn-lt"/>
                        </a:rPr>
                        <a:t>Applied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8000" marR="0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10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 smtClean="0">
                          <a:effectLst/>
                          <a:latin typeface="+mn-lt"/>
                        </a:rPr>
                        <a:t>Robotics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8000" marR="0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  5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 smtClean="0">
                          <a:effectLst/>
                          <a:latin typeface="+mn-lt"/>
                        </a:rPr>
                        <a:t>Telecommunications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8000" marR="0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 smtClean="0">
                          <a:effectLst/>
                          <a:latin typeface="+mn-lt"/>
                        </a:rPr>
                        <a:t>  5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sk-SK" sz="17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32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922944"/>
              </p:ext>
            </p:extLst>
          </p:nvPr>
        </p:nvGraphicFramePr>
        <p:xfrm>
          <a:off x="539552" y="116632"/>
          <a:ext cx="8229600" cy="6550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34680"/>
                <a:gridCol w="5194920"/>
              </a:tblGrid>
              <a:tr h="149629">
                <a:tc>
                  <a:txBody>
                    <a:bodyPr/>
                    <a:lstStyle/>
                    <a:p>
                      <a:pPr algn="ctr" fontAlgn="b"/>
                      <a:r>
                        <a:rPr lang="sk-SK" sz="15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Verdana" panose="020B0604030504040204" pitchFamily="34" charset="0"/>
                        </a:rPr>
                        <a:t>časopisy</a:t>
                      </a:r>
                      <a:r>
                        <a:rPr lang="sk-SK" sz="15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</a:rPr>
                        <a:t> elektrotechnika</a:t>
                      </a:r>
                      <a:endParaRPr lang="sk-SK" sz="1500" b="0" i="0" u="none" strike="noStrike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5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Verdana" panose="020B0604030504040204" pitchFamily="34" charset="0"/>
                        </a:rPr>
                        <a:t>časopisy</a:t>
                      </a:r>
                      <a:r>
                        <a:rPr lang="sk-SK" sz="15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Verdana" panose="020B0604030504040204" pitchFamily="34" charset="0"/>
                        </a:rPr>
                        <a:t> energetika</a:t>
                      </a:r>
                      <a:endParaRPr lang="sk-SK" sz="1500" b="0" i="0" u="none" strike="noStrike" dirty="0">
                        <a:solidFill>
                          <a:srgbClr val="C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IEEE </a:t>
                      </a:r>
                      <a:r>
                        <a:rPr lang="sk-SK" sz="1500" u="none" strike="noStrike" dirty="0" smtClean="0">
                          <a:effectLst/>
                        </a:rPr>
                        <a:t>TRANS  </a:t>
                      </a:r>
                      <a:r>
                        <a:rPr lang="sk-SK" sz="1500" u="none" strike="noStrike" dirty="0">
                          <a:effectLst/>
                        </a:rPr>
                        <a:t>AUTOMATIC CONTROL 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IEEE </a:t>
                      </a:r>
                      <a:r>
                        <a:rPr lang="sk-SK" sz="1500" u="none" strike="noStrike" dirty="0" smtClean="0">
                          <a:effectLst/>
                        </a:rPr>
                        <a:t>TRANS  </a:t>
                      </a:r>
                      <a:r>
                        <a:rPr lang="sk-SK" sz="1500" u="none" strike="noStrike" dirty="0">
                          <a:effectLst/>
                        </a:rPr>
                        <a:t>INDUSTRIAL ELECTRONICS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>
                          <a:effectLst/>
                        </a:rPr>
                        <a:t>AUTOMATICA</a:t>
                      </a:r>
                      <a:endParaRPr lang="sk-SK" sz="15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 err="1">
                          <a:effectLst/>
                        </a:rPr>
                        <a:t>Advanced</a:t>
                      </a:r>
                      <a:r>
                        <a:rPr lang="sk-SK" sz="1500" u="none" strike="noStrike" dirty="0">
                          <a:effectLst/>
                        </a:rPr>
                        <a:t> Energy </a:t>
                      </a:r>
                      <a:r>
                        <a:rPr lang="sk-SK" sz="1500" u="none" strike="noStrike" dirty="0" err="1">
                          <a:effectLst/>
                        </a:rPr>
                        <a:t>Materials</a:t>
                      </a:r>
                      <a:r>
                        <a:rPr lang="sk-SK" sz="1500" u="none" strike="noStrike" dirty="0">
                          <a:effectLst/>
                        </a:rPr>
                        <a:t> 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fr-FR" sz="1500" u="none" strike="noStrike" dirty="0">
                          <a:effectLst/>
                        </a:rPr>
                        <a:t>IEEE </a:t>
                      </a:r>
                      <a:r>
                        <a:rPr lang="fr-FR" sz="1500" u="none" strike="noStrike" dirty="0" smtClean="0">
                          <a:effectLst/>
                        </a:rPr>
                        <a:t>TRANS  </a:t>
                      </a:r>
                      <a:r>
                        <a:rPr lang="fr-FR" sz="1500" u="none" strike="noStrike" dirty="0">
                          <a:effectLst/>
                        </a:rPr>
                        <a:t>ELECTRON DEVICES </a:t>
                      </a:r>
                      <a:endParaRPr lang="fr-FR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smtClean="0">
                          <a:effectLst/>
                        </a:rPr>
                        <a:t>J  </a:t>
                      </a:r>
                      <a:r>
                        <a:rPr lang="sk-SK" sz="1500" u="none" strike="noStrike" dirty="0">
                          <a:effectLst/>
                        </a:rPr>
                        <a:t>POWER SOURCES 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IEEE </a:t>
                      </a:r>
                      <a:r>
                        <a:rPr lang="sk-SK" sz="1500" u="none" strike="noStrike" dirty="0" smtClean="0">
                          <a:effectLst/>
                        </a:rPr>
                        <a:t>TRANS  </a:t>
                      </a:r>
                      <a:r>
                        <a:rPr lang="sk-SK" sz="1500" u="none" strike="noStrike" dirty="0">
                          <a:effectLst/>
                        </a:rPr>
                        <a:t>MAGNETICS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RENEWABLE &amp; SUSTAINABLE ENERGY REVIEWS 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7111"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IEEE </a:t>
                      </a:r>
                      <a:r>
                        <a:rPr lang="sk-SK" sz="1500" u="none" strike="noStrike" dirty="0" smtClean="0">
                          <a:effectLst/>
                        </a:rPr>
                        <a:t>TRANS  </a:t>
                      </a:r>
                      <a:r>
                        <a:rPr lang="sk-SK" sz="1500" u="none" strike="noStrike" dirty="0">
                          <a:effectLst/>
                        </a:rPr>
                        <a:t>SIGNAL PROCESSING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ENERGY &amp; FUELS 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ELECTRONICS LETTERS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IEEE </a:t>
                      </a:r>
                      <a:r>
                        <a:rPr lang="sk-SK" sz="1500" u="none" strike="noStrike" dirty="0" smtClean="0">
                          <a:effectLst/>
                        </a:rPr>
                        <a:t>TRANS  </a:t>
                      </a:r>
                      <a:r>
                        <a:rPr lang="sk-SK" sz="1500" u="none" strike="noStrike" dirty="0">
                          <a:effectLst/>
                        </a:rPr>
                        <a:t>ENERGY CONVERSION 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IEEE </a:t>
                      </a:r>
                      <a:r>
                        <a:rPr lang="en-US" sz="1500" u="none" strike="noStrike" smtClean="0">
                          <a:effectLst/>
                        </a:rPr>
                        <a:t>J  </a:t>
                      </a:r>
                      <a:r>
                        <a:rPr lang="en-US" sz="1500" u="none" strike="noStrike" dirty="0">
                          <a:effectLst/>
                        </a:rPr>
                        <a:t>SOLID-STATE CIRCUITS</a:t>
                      </a:r>
                      <a:endParaRPr lang="en-US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IEEE </a:t>
                      </a:r>
                      <a:r>
                        <a:rPr lang="sk-SK" sz="1500" u="none" strike="noStrike" dirty="0" smtClean="0">
                          <a:effectLst/>
                        </a:rPr>
                        <a:t>TRANS  </a:t>
                      </a:r>
                      <a:r>
                        <a:rPr lang="sk-SK" sz="1500" u="none" strike="noStrike" dirty="0">
                          <a:effectLst/>
                        </a:rPr>
                        <a:t>AUTOMATIC CONTROL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IEEE </a:t>
                      </a:r>
                      <a:r>
                        <a:rPr lang="en-US" sz="1500" u="none" strike="noStrike" dirty="0" smtClean="0">
                          <a:effectLst/>
                        </a:rPr>
                        <a:t>TRANS  </a:t>
                      </a:r>
                      <a:r>
                        <a:rPr lang="en-US" sz="1500" u="none" strike="noStrike" dirty="0">
                          <a:effectLst/>
                        </a:rPr>
                        <a:t>POWER ELECTRONICS</a:t>
                      </a:r>
                      <a:endParaRPr lang="en-US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IEEE </a:t>
                      </a:r>
                      <a:r>
                        <a:rPr lang="en-US" sz="1500" u="none" strike="noStrike" dirty="0" smtClean="0">
                          <a:effectLst/>
                        </a:rPr>
                        <a:t>TRANS  </a:t>
                      </a:r>
                      <a:r>
                        <a:rPr lang="en-US" sz="1500" u="none" strike="noStrike" dirty="0">
                          <a:effectLst/>
                        </a:rPr>
                        <a:t>POWER ELECTRONICS</a:t>
                      </a:r>
                      <a:endParaRPr lang="en-US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smtClean="0">
                          <a:effectLst/>
                        </a:rPr>
                        <a:t>J  </a:t>
                      </a:r>
                      <a:r>
                        <a:rPr lang="sk-SK" sz="1500" u="none" strike="noStrike" dirty="0">
                          <a:effectLst/>
                        </a:rPr>
                        <a:t>ELECTRONIC MATERIALS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IEEE </a:t>
                      </a:r>
                      <a:r>
                        <a:rPr lang="en-US" sz="1500" u="none" strike="noStrike" dirty="0" smtClean="0">
                          <a:effectLst/>
                        </a:rPr>
                        <a:t>TRANS  </a:t>
                      </a:r>
                      <a:r>
                        <a:rPr lang="en-US" sz="1500" u="none" strike="noStrike" dirty="0">
                          <a:effectLst/>
                        </a:rPr>
                        <a:t>POWER SYSTEMS</a:t>
                      </a:r>
                      <a:endParaRPr lang="en-US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MEASUREMENT SCIENCE &amp; TECHNOLOGY 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IEEE </a:t>
                      </a:r>
                      <a:r>
                        <a:rPr lang="en-US" sz="1500" u="none" strike="noStrike" dirty="0" smtClean="0">
                          <a:effectLst/>
                        </a:rPr>
                        <a:t>TRANS  </a:t>
                      </a:r>
                      <a:r>
                        <a:rPr lang="en-US" sz="1500" u="none" strike="noStrike" dirty="0">
                          <a:effectLst/>
                        </a:rPr>
                        <a:t>NUCLEAR SCIENCE</a:t>
                      </a:r>
                      <a:endParaRPr lang="en-US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smtClean="0">
                          <a:effectLst/>
                        </a:rPr>
                        <a:t>J  </a:t>
                      </a:r>
                      <a:r>
                        <a:rPr lang="en-US" sz="1500" u="none" strike="noStrike" dirty="0">
                          <a:effectLst/>
                        </a:rPr>
                        <a:t>MAGNETISM AND MAGNETIC MATERIALS </a:t>
                      </a:r>
                      <a:endParaRPr lang="en-US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INTERNATIONAL </a:t>
                      </a:r>
                      <a:r>
                        <a:rPr lang="en-US" sz="1500" u="none" strike="noStrike" smtClean="0">
                          <a:effectLst/>
                        </a:rPr>
                        <a:t>J  </a:t>
                      </a:r>
                      <a:r>
                        <a:rPr lang="en-US" sz="1500" u="none" strike="noStrike" dirty="0">
                          <a:effectLst/>
                        </a:rPr>
                        <a:t>ELECTRICAL POWER &amp; ENERGY SYSTEMS</a:t>
                      </a:r>
                      <a:endParaRPr lang="en-US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smtClean="0">
                          <a:effectLst/>
                        </a:rPr>
                        <a:t>J  </a:t>
                      </a:r>
                      <a:r>
                        <a:rPr lang="sk-SK" sz="1500" u="none" strike="noStrike" dirty="0">
                          <a:effectLst/>
                        </a:rPr>
                        <a:t>APPLIED PHYSICS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MEASUREMENT SCIENCE &amp; TECHNOLOGY 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smtClean="0">
                          <a:effectLst/>
                        </a:rPr>
                        <a:t>REVIEW  </a:t>
                      </a:r>
                      <a:r>
                        <a:rPr lang="sk-SK" sz="1500" u="none" strike="noStrike" dirty="0">
                          <a:effectLst/>
                        </a:rPr>
                        <a:t>SCIENTIFIC INSTRUMENTS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NUCLEAR INSTRUMENTS &amp; METHODS IN PHYSICS RESEARCH SECTION B-BEAM INTERACTIONS WITH MATERIALS AND ATOMS</a:t>
                      </a:r>
                      <a:endParaRPr lang="en-US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International </a:t>
                      </a:r>
                      <a:r>
                        <a:rPr lang="en-US" sz="1500" u="none" strike="noStrike" smtClean="0">
                          <a:effectLst/>
                        </a:rPr>
                        <a:t>J  </a:t>
                      </a:r>
                      <a:r>
                        <a:rPr lang="en-US" sz="1500" u="none" strike="noStrike" dirty="0">
                          <a:effectLst/>
                        </a:rPr>
                        <a:t>Advanced Robotic Systems</a:t>
                      </a:r>
                      <a:endParaRPr lang="en-US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dirty="0">
                          <a:effectLst/>
                        </a:rPr>
                        <a:t>IEEE </a:t>
                      </a:r>
                      <a:r>
                        <a:rPr lang="en-US" sz="1500" u="none" strike="noStrike" dirty="0" smtClean="0">
                          <a:effectLst/>
                        </a:rPr>
                        <a:t>TRANS  </a:t>
                      </a:r>
                      <a:r>
                        <a:rPr lang="en-US" sz="1500" u="none" strike="noStrike" dirty="0">
                          <a:effectLst/>
                        </a:rPr>
                        <a:t>NUCLEAR SCIENCE</a:t>
                      </a:r>
                      <a:endParaRPr lang="en-US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>
                          <a:effectLst/>
                        </a:rPr>
                        <a:t>IEEE COMMUNICATIONS LETTERS</a:t>
                      </a:r>
                      <a:endParaRPr lang="sk-SK" sz="15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NUCLEAR ENGINEERING AND DESIGN 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>
                          <a:effectLst/>
                        </a:rPr>
                        <a:t>IEEE Antennas and Wireless Propagation Letters</a:t>
                      </a:r>
                      <a:endParaRPr lang="en-US" sz="1500" b="0" i="0" u="none" strike="noStrike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MATHEMATICAL PROBLEMS IN ENGINEERING 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u="none" strike="noStrike" smtClean="0">
                          <a:effectLst/>
                        </a:rPr>
                        <a:t>J  </a:t>
                      </a:r>
                      <a:r>
                        <a:rPr lang="en-US" sz="1500" u="none" strike="noStrike" dirty="0">
                          <a:effectLst/>
                        </a:rPr>
                        <a:t>MICROMECHANICS AND MICROENGINEERING </a:t>
                      </a:r>
                      <a:endParaRPr lang="en-US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500" u="none" strike="noStrike" dirty="0">
                          <a:effectLst/>
                        </a:rPr>
                        <a:t> 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IEEE </a:t>
                      </a:r>
                      <a:r>
                        <a:rPr lang="sk-SK" sz="1500" u="none" strike="noStrike" dirty="0" smtClean="0">
                          <a:effectLst/>
                        </a:rPr>
                        <a:t>TRANS  </a:t>
                      </a:r>
                      <a:r>
                        <a:rPr lang="sk-SK" sz="1500" u="none" strike="noStrike" dirty="0">
                          <a:effectLst/>
                        </a:rPr>
                        <a:t>WIRELESS COMMUNICATIONS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500" u="none" strike="noStrike" dirty="0">
                          <a:effectLst/>
                        </a:rPr>
                        <a:t> 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629"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SUPERCONDUCTOR SCIENCE &amp; TECHNOLOGY </a:t>
                      </a:r>
                      <a:endParaRPr lang="sk-SK" sz="1500" b="0" i="0" u="none" strike="noStrike" dirty="0"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500" u="none" strike="noStrike" dirty="0">
                          <a:effectLst/>
                        </a:rPr>
                        <a:t> 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7481" marT="7481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420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834311"/>
              </p:ext>
            </p:extLst>
          </p:nvPr>
        </p:nvGraphicFramePr>
        <p:xfrm>
          <a:off x="1718158" y="1580320"/>
          <a:ext cx="5721788" cy="3711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4088"/>
                <a:gridCol w="1153484"/>
                <a:gridCol w="1944216"/>
              </a:tblGrid>
              <a:tr h="0">
                <a:tc gridSpan="3">
                  <a:txBody>
                    <a:bodyPr/>
                    <a:lstStyle/>
                    <a:p>
                      <a:pPr algn="ctr"/>
                      <a:r>
                        <a:rPr lang="sk-SK" sz="1800" kern="1200" dirty="0" smtClean="0">
                          <a:solidFill>
                            <a:srgbClr val="86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virológia</a:t>
                      </a:r>
                    </a:p>
                    <a:p>
                      <a:pPr algn="ctr"/>
                      <a:r>
                        <a:rPr lang="sk-SK" sz="1800" kern="1200" dirty="0" smtClean="0">
                          <a:solidFill>
                            <a:srgbClr val="86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(aj pre lekárske, farmaceutické, veterinárne, poľnohospodárske a lesnícke vedy) – 010621</a:t>
                      </a:r>
                    </a:p>
                    <a:p>
                      <a:pPr algn="ctr"/>
                      <a:r>
                        <a:rPr lang="sk-SK" sz="1800" kern="1200" dirty="0" smtClean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prof. RNDr. Silvia </a:t>
                      </a:r>
                      <a:r>
                        <a:rPr lang="sk-SK" sz="1800" kern="1200" dirty="0" err="1" smtClean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Pastoreková</a:t>
                      </a:r>
                      <a:r>
                        <a:rPr lang="sk-SK" sz="1800" kern="1200" dirty="0" smtClean="0">
                          <a:solidFill>
                            <a:srgbClr val="0000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DrSc.</a:t>
                      </a:r>
                    </a:p>
                  </a:txBody>
                  <a:tcPr marL="108000" marR="9525" marT="108000" marB="10800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k-SK" sz="17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k-SK" sz="17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71450">
                <a:tc>
                  <a:txBody>
                    <a:bodyPr/>
                    <a:lstStyle/>
                    <a:p>
                      <a:pPr algn="ctr"/>
                      <a:r>
                        <a:rPr lang="sk-SK" sz="1800" u="none" strike="noStrike" dirty="0" smtClean="0">
                          <a:effectLst/>
                          <a:latin typeface="+mn-lt"/>
                        </a:rPr>
                        <a:t>vedný odbor podľa WOS</a:t>
                      </a:r>
                      <a:endParaRPr lang="en-GB" dirty="0"/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</a:rPr>
                        <a:t>virológia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700" u="none" strike="noStrike" dirty="0" smtClean="0">
                          <a:effectLst/>
                        </a:rPr>
                        <a:t>%</a:t>
                      </a:r>
                      <a:endParaRPr lang="sk-SK" sz="17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>
                          <a:effectLst/>
                        </a:rPr>
                        <a:t>vírusové </a:t>
                      </a:r>
                      <a:r>
                        <a:rPr lang="sk-SK" sz="1700" u="none" strike="noStrike" dirty="0" smtClean="0">
                          <a:effectLst/>
                        </a:rPr>
                        <a:t>infekcie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700" u="none" strike="noStrike" dirty="0" smtClean="0">
                          <a:effectLst/>
                        </a:rPr>
                        <a:t>%</a:t>
                      </a:r>
                      <a:endParaRPr lang="sk-SK" sz="1700" b="0" i="0" u="none" strike="noStrike" dirty="0" smtClean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>
                          <a:effectLst/>
                        </a:rPr>
                        <a:t>Biochemistry</a:t>
                      </a:r>
                      <a:r>
                        <a:rPr lang="sk-SK" sz="1700" u="none" strike="noStrike" dirty="0">
                          <a:effectLst/>
                        </a:rPr>
                        <a:t> &amp; </a:t>
                      </a:r>
                      <a:r>
                        <a:rPr lang="sk-SK" sz="1700" u="none" strike="noStrike" dirty="0" err="1">
                          <a:effectLst/>
                        </a:rPr>
                        <a:t>Molecular</a:t>
                      </a:r>
                      <a:r>
                        <a:rPr lang="sk-SK" sz="1700" u="none" strike="noStrike" dirty="0">
                          <a:effectLst/>
                        </a:rPr>
                        <a:t> </a:t>
                      </a:r>
                      <a:r>
                        <a:rPr lang="sk-SK" sz="1700" u="none" strike="noStrike" dirty="0" err="1">
                          <a:effectLst/>
                        </a:rPr>
                        <a:t>Biology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</a:rPr>
                        <a:t>10</a:t>
                      </a:r>
                      <a:endParaRPr lang="sk-SK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>
                          <a:effectLst/>
                        </a:rPr>
                        <a:t> </a:t>
                      </a:r>
                      <a:endParaRPr lang="sk-SK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>
                          <a:effectLst/>
                        </a:rPr>
                        <a:t>Cell</a:t>
                      </a:r>
                      <a:r>
                        <a:rPr lang="sk-SK" sz="1700" u="none" strike="noStrike" dirty="0">
                          <a:effectLst/>
                        </a:rPr>
                        <a:t> </a:t>
                      </a:r>
                      <a:r>
                        <a:rPr lang="sk-SK" sz="1700" u="none" strike="noStrike" dirty="0" err="1">
                          <a:effectLst/>
                        </a:rPr>
                        <a:t>Biology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</a:rPr>
                        <a:t>10</a:t>
                      </a:r>
                      <a:endParaRPr lang="sk-SK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>
                          <a:effectLst/>
                        </a:rPr>
                        <a:t> </a:t>
                      </a:r>
                      <a:endParaRPr lang="sk-SK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>
                          <a:effectLst/>
                        </a:rPr>
                        <a:t>Immunology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>
                          <a:effectLst/>
                        </a:rPr>
                        <a:t> </a:t>
                      </a:r>
                      <a:endParaRPr lang="sk-SK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>
                          <a:effectLst/>
                        </a:rPr>
                        <a:t> </a:t>
                      </a:r>
                      <a:endParaRPr lang="sk-SK" sz="17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>
                          <a:effectLst/>
                        </a:rPr>
                        <a:t>Infectious</a:t>
                      </a:r>
                      <a:r>
                        <a:rPr lang="sk-SK" sz="1700" u="none" strike="noStrike" dirty="0">
                          <a:effectLst/>
                        </a:rPr>
                        <a:t> </a:t>
                      </a:r>
                      <a:r>
                        <a:rPr lang="sk-SK" sz="1700" u="none" strike="noStrike" dirty="0" err="1">
                          <a:effectLst/>
                        </a:rPr>
                        <a:t>Diseases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>
                          <a:effectLst/>
                        </a:rPr>
                        <a:t> </a:t>
                      </a:r>
                      <a:endParaRPr lang="sk-SK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 smtClean="0">
                          <a:effectLst/>
                        </a:rPr>
                        <a:t>80</a:t>
                      </a:r>
                      <a:endParaRPr lang="sk-SK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>
                          <a:effectLst/>
                        </a:rPr>
                        <a:t>Pharmacology</a:t>
                      </a:r>
                      <a:r>
                        <a:rPr lang="sk-SK" sz="1700" u="none" strike="noStrike" dirty="0">
                          <a:effectLst/>
                        </a:rPr>
                        <a:t> &amp; </a:t>
                      </a:r>
                      <a:r>
                        <a:rPr lang="sk-SK" sz="1700" u="none" strike="noStrike" dirty="0" err="1">
                          <a:effectLst/>
                        </a:rPr>
                        <a:t>Pharmacy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>
                          <a:effectLst/>
                        </a:rPr>
                        <a:t> </a:t>
                      </a:r>
                      <a:endParaRPr lang="sk-SK" sz="1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 smtClean="0">
                          <a:effectLst/>
                        </a:rPr>
                        <a:t>10</a:t>
                      </a:r>
                      <a:endParaRPr lang="sk-SK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sk-SK" sz="1700" u="none" strike="noStrike" dirty="0" err="1">
                          <a:effectLst/>
                        </a:rPr>
                        <a:t>Virology</a:t>
                      </a:r>
                      <a:endParaRPr lang="sk-SK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700" u="none" strike="noStrike" dirty="0" smtClean="0">
                          <a:effectLst/>
                        </a:rPr>
                        <a:t>80</a:t>
                      </a:r>
                      <a:endParaRPr lang="sk-SK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k-SK" sz="1700" u="none" strike="noStrike" dirty="0">
                          <a:effectLst/>
                        </a:rPr>
                        <a:t> </a:t>
                      </a:r>
                      <a:endParaRPr lang="sk-SK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170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969630"/>
              </p:ext>
            </p:extLst>
          </p:nvPr>
        </p:nvGraphicFramePr>
        <p:xfrm>
          <a:off x="1979712" y="20384"/>
          <a:ext cx="5616624" cy="680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8312"/>
                <a:gridCol w="2808312"/>
              </a:tblGrid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</a:rPr>
                        <a:t>časopisy</a:t>
                      </a:r>
                      <a:r>
                        <a:rPr lang="sk-SK" sz="15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 virológia</a:t>
                      </a:r>
                      <a:endParaRPr lang="sk-SK" sz="15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b="0" i="0" u="none" strike="noStrike" dirty="0" smtClean="0"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</a:rPr>
                        <a:t>časopisy</a:t>
                      </a:r>
                      <a:r>
                        <a:rPr lang="sk-SK" sz="15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 vírusové infekcie</a:t>
                      </a:r>
                      <a:endParaRPr lang="sk-SK" sz="15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 dirty="0">
                          <a:effectLst/>
                        </a:rPr>
                        <a:t>J VIROL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CELL HOST MICROBE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 dirty="0">
                          <a:effectLst/>
                        </a:rPr>
                        <a:t>J GEN VIROL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PLOS PATHOG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VIROLOGY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J CLIN VIROL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ANTIVIRAL RES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J MED VIROL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VIRUS RES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EMERG INFECT DIS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ARCH VIROL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INFECT IMMUN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VIRUS GENES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J INFECT DIS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ACTA VIROL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CLIN INFECT DIS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EMBO REP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CLIN VACCINE IMMUNOL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EMBO J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EUR J IMMUNOL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BIOCHEM J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IMMUNITY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J BIOL CHEM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IMMUNOL RES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FEBS LETTERS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IMMUNOLOGY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CELL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J IMMUNOL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MOL CELL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VACCINE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PLOS BIOL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VIRAL IMMUNOL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MOL CELL BIOL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ANTIVIRAL RES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CYTOKINE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BIOCHEM PHARMACOL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J BIOCHEM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CURR PHARM DESIGN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fontAlgn="ctr"/>
                      <a:r>
                        <a:rPr lang="sk-SK" sz="1500" u="none" strike="noStrike">
                          <a:effectLst/>
                        </a:rPr>
                        <a:t>J CELL BIOCHEM</a:t>
                      </a:r>
                      <a:endParaRPr lang="sk-SK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500" u="none" strike="noStrike" dirty="0">
                          <a:effectLst/>
                        </a:rPr>
                        <a:t>J CLIN PHARMACOL</a:t>
                      </a:r>
                      <a:endParaRPr lang="sk-SK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16000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039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ľ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755536"/>
              </p:ext>
            </p:extLst>
          </p:nvPr>
        </p:nvGraphicFramePr>
        <p:xfrm>
          <a:off x="300093" y="944098"/>
          <a:ext cx="4115517" cy="226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1298"/>
                <a:gridCol w="576000"/>
                <a:gridCol w="661298"/>
                <a:gridCol w="774662"/>
                <a:gridCol w="661298"/>
                <a:gridCol w="780961"/>
              </a:tblGrid>
              <a:tr h="324000">
                <a:tc gridSpan="6">
                  <a:txBody>
                    <a:bodyPr/>
                    <a:lstStyle/>
                    <a:p>
                      <a:pPr algn="ctr" fontAlgn="t"/>
                      <a:r>
                        <a:rPr lang="sk-SK" sz="1600" b="1" u="none" strike="noStrike" dirty="0" smtClean="0">
                          <a:solidFill>
                            <a:srgbClr val="860000"/>
                          </a:solidFill>
                          <a:effectLst/>
                        </a:rPr>
                        <a:t>Elektrotechnika</a:t>
                      </a:r>
                      <a:endParaRPr lang="sk-SK" sz="1600" b="1" i="0" u="none" strike="noStrike" dirty="0">
                        <a:solidFill>
                          <a:srgbClr val="86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err="1">
                          <a:effectLst/>
                        </a:rPr>
                        <a:t>Age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Art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Cit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Cit/Art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%Cited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i="1" u="none" strike="noStrike" dirty="0" smtClean="0">
                          <a:effectLst/>
                        </a:rPr>
                        <a:t>h</a:t>
                      </a:r>
                      <a:r>
                        <a:rPr lang="sk-SK" sz="1600" u="none" strike="noStrike" dirty="0" smtClean="0">
                          <a:effectLst/>
                        </a:rPr>
                        <a:t>-index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10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18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108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5,92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65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15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26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198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7,49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69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7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20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34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282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8,25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71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8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25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41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369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8,91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71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10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775520"/>
              </p:ext>
            </p:extLst>
          </p:nvPr>
        </p:nvGraphicFramePr>
        <p:xfrm>
          <a:off x="293467" y="3650784"/>
          <a:ext cx="4120945" cy="226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2312"/>
                <a:gridCol w="576000"/>
                <a:gridCol w="662312"/>
                <a:gridCol w="775850"/>
                <a:gridCol w="662312"/>
                <a:gridCol w="782159"/>
              </a:tblGrid>
              <a:tr h="324000">
                <a:tc gridSpan="6">
                  <a:txBody>
                    <a:bodyPr/>
                    <a:lstStyle/>
                    <a:p>
                      <a:pPr algn="ctr" fontAlgn="t"/>
                      <a:r>
                        <a:rPr lang="sk-SK" sz="1600" b="1" u="none" strike="noStrike" dirty="0" smtClean="0">
                          <a:solidFill>
                            <a:srgbClr val="860000"/>
                          </a:solidFill>
                          <a:effectLst/>
                        </a:rPr>
                        <a:t>Energetika</a:t>
                      </a:r>
                      <a:endParaRPr lang="sk-SK" sz="1600" b="1" i="0" u="none" strike="noStrike" dirty="0">
                        <a:solidFill>
                          <a:srgbClr val="86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Age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Art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Cit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Cit/Art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%Cited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i="1" u="none" strike="noStrike" dirty="0" smtClean="0">
                          <a:effectLst/>
                        </a:rPr>
                        <a:t>h</a:t>
                      </a:r>
                      <a:r>
                        <a:rPr lang="sk-SK" sz="1600" u="none" strike="noStrike" dirty="0" smtClean="0">
                          <a:effectLst/>
                        </a:rPr>
                        <a:t>-index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10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16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105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6,50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67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5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15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24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185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7,85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70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7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20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31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254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8,29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71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8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25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37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323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8,61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71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9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285745"/>
              </p:ext>
            </p:extLst>
          </p:nvPr>
        </p:nvGraphicFramePr>
        <p:xfrm>
          <a:off x="4730146" y="944098"/>
          <a:ext cx="4121667" cy="226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2447"/>
                <a:gridCol w="576000"/>
                <a:gridCol w="662447"/>
                <a:gridCol w="776008"/>
                <a:gridCol w="662447"/>
                <a:gridCol w="782318"/>
              </a:tblGrid>
              <a:tr h="324000">
                <a:tc gridSpan="6">
                  <a:txBody>
                    <a:bodyPr/>
                    <a:lstStyle/>
                    <a:p>
                      <a:pPr algn="ctr" fontAlgn="t"/>
                      <a:r>
                        <a:rPr lang="sk-SK" sz="1600" b="1" u="none" strike="noStrike" dirty="0" smtClean="0">
                          <a:solidFill>
                            <a:srgbClr val="860000"/>
                          </a:solidFill>
                          <a:effectLst/>
                        </a:rPr>
                        <a:t>Virológia</a:t>
                      </a:r>
                      <a:endParaRPr lang="sk-SK" sz="1600" b="1" i="0" u="none" strike="noStrike" dirty="0">
                        <a:solidFill>
                          <a:srgbClr val="86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Age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Art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Cit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Cit/Art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%Cited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i="1" u="none" strike="noStrike" dirty="0" smtClean="0">
                          <a:effectLst/>
                        </a:rPr>
                        <a:t>h</a:t>
                      </a:r>
                      <a:r>
                        <a:rPr lang="sk-SK" sz="1600" u="none" strike="noStrike" dirty="0" smtClean="0">
                          <a:effectLst/>
                        </a:rPr>
                        <a:t>-index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10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14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265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18,66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87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8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15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21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537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25,45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90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12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20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28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824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29,52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92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14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25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35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1139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32,82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92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17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uľ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579018"/>
              </p:ext>
            </p:extLst>
          </p:nvPr>
        </p:nvGraphicFramePr>
        <p:xfrm>
          <a:off x="4730148" y="3651866"/>
          <a:ext cx="4120946" cy="226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2312"/>
                <a:gridCol w="576000"/>
                <a:gridCol w="662312"/>
                <a:gridCol w="775851"/>
                <a:gridCol w="662312"/>
                <a:gridCol w="782159"/>
              </a:tblGrid>
              <a:tr h="324000">
                <a:tc gridSpan="6">
                  <a:txBody>
                    <a:bodyPr/>
                    <a:lstStyle/>
                    <a:p>
                      <a:pPr algn="ctr" fontAlgn="t"/>
                      <a:r>
                        <a:rPr lang="sk-SK" sz="1600" b="1" u="none" strike="noStrike" dirty="0" smtClean="0">
                          <a:solidFill>
                            <a:srgbClr val="860000"/>
                          </a:solidFill>
                          <a:effectLst/>
                        </a:rPr>
                        <a:t>Vírusové</a:t>
                      </a:r>
                      <a:r>
                        <a:rPr lang="sk-SK" sz="1600" u="none" strike="noStrike" dirty="0" smtClean="0">
                          <a:solidFill>
                            <a:srgbClr val="860000"/>
                          </a:solidFill>
                          <a:effectLst/>
                        </a:rPr>
                        <a:t> </a:t>
                      </a:r>
                      <a:r>
                        <a:rPr lang="sk-SK" sz="1600" b="1" u="none" strike="noStrike" dirty="0">
                          <a:solidFill>
                            <a:srgbClr val="860000"/>
                          </a:solidFill>
                          <a:effectLst/>
                        </a:rPr>
                        <a:t>infekcie</a:t>
                      </a:r>
                      <a:endParaRPr lang="sk-SK" sz="1600" b="1" i="0" u="none" strike="noStrike" dirty="0">
                        <a:solidFill>
                          <a:srgbClr val="86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Age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Art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Cit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Cit/Art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%Cited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i="1" u="none" strike="noStrike" dirty="0" smtClean="0">
                          <a:effectLst/>
                        </a:rPr>
                        <a:t>h</a:t>
                      </a:r>
                      <a:r>
                        <a:rPr lang="sk-SK" sz="1600" u="none" strike="noStrike" dirty="0" smtClean="0">
                          <a:effectLst/>
                        </a:rPr>
                        <a:t>-index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10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14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219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15,14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84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7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15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21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425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19,87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87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10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20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28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635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22,53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88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13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25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35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839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 smtClean="0">
                          <a:effectLst/>
                        </a:rPr>
                        <a:t>24,08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>
                          <a:effectLst/>
                        </a:rPr>
                        <a:t>89</a:t>
                      </a:r>
                      <a:endParaRPr lang="sk-SK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15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fontAlgn="t"/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sk-SK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882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6560802"/>
              </p:ext>
            </p:extLst>
          </p:nvPr>
        </p:nvGraphicFramePr>
        <p:xfrm>
          <a:off x="0" y="10834"/>
          <a:ext cx="4932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697024"/>
              </p:ext>
            </p:extLst>
          </p:nvPr>
        </p:nvGraphicFramePr>
        <p:xfrm>
          <a:off x="0" y="3239724"/>
          <a:ext cx="4932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0947300"/>
              </p:ext>
            </p:extLst>
          </p:nvPr>
        </p:nvGraphicFramePr>
        <p:xfrm>
          <a:off x="4872827" y="31690"/>
          <a:ext cx="4194000" cy="322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4256579"/>
              </p:ext>
            </p:extLst>
          </p:nvPr>
        </p:nvGraphicFramePr>
        <p:xfrm>
          <a:off x="4872827" y="3262498"/>
          <a:ext cx="4194000" cy="358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054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1907704" y="1690432"/>
            <a:ext cx="5472608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sk-SK" dirty="0" smtClean="0"/>
              <a:t>k hodnotám možno zdôrazniť dva zásadné aspekty:</a:t>
            </a:r>
          </a:p>
          <a:p>
            <a:pPr>
              <a:lnSpc>
                <a:spcPct val="130000"/>
              </a:lnSpc>
            </a:pPr>
            <a:endParaRPr lang="sk-SK" sz="400" dirty="0"/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sk-SK" dirty="0" smtClean="0"/>
              <a:t>hodnoty reprezentujú celosvetový priemer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sk-SK" dirty="0" smtClean="0"/>
              <a:t>z analýzy neboli vylúčené </a:t>
            </a:r>
            <a:r>
              <a:rPr lang="sk-SK" dirty="0" err="1" smtClean="0"/>
              <a:t>autocitácie</a:t>
            </a:r>
            <a:r>
              <a:rPr lang="sk-SK" dirty="0" smtClean="0"/>
              <a:t>,</a:t>
            </a:r>
            <a:br>
              <a:rPr lang="sk-SK" dirty="0" smtClean="0"/>
            </a:br>
            <a:r>
              <a:rPr lang="sk-SK" dirty="0" smtClean="0"/>
              <a:t>keďže len také hodnoty</a:t>
            </a:r>
            <a:br>
              <a:rPr lang="sk-SK" dirty="0" smtClean="0"/>
            </a:br>
            <a:r>
              <a:rPr lang="sk-SK" dirty="0" smtClean="0"/>
              <a:t>sú ľahko zistiteľné z databázy WOS</a:t>
            </a:r>
          </a:p>
          <a:p>
            <a:pPr>
              <a:lnSpc>
                <a:spcPct val="130000"/>
              </a:lnSpc>
            </a:pPr>
            <a:endParaRPr lang="sk-SK" dirty="0" smtClean="0"/>
          </a:p>
          <a:p>
            <a:pPr>
              <a:lnSpc>
                <a:spcPct val="130000"/>
              </a:lnSpc>
            </a:pPr>
            <a:r>
              <a:rPr lang="sk-SK" dirty="0" smtClean="0"/>
              <a:t>absolútne hodnoty uvedené v tabuľkách preto</a:t>
            </a:r>
          </a:p>
          <a:p>
            <a:pPr>
              <a:lnSpc>
                <a:spcPct val="130000"/>
              </a:lnSpc>
            </a:pPr>
            <a:r>
              <a:rPr lang="sk-SK" sz="400" dirty="0"/>
              <a:t> </a:t>
            </a:r>
            <a:endParaRPr lang="sk-SK" sz="400" dirty="0" smtClean="0"/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sk-SK" dirty="0" smtClean="0"/>
              <a:t>nereprezentujú špičkovú svetovú úroveň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sk-SK" dirty="0" smtClean="0"/>
              <a:t>sú vyššie, aké by boli v prípade vylúčenia </a:t>
            </a:r>
            <a:r>
              <a:rPr lang="sk-SK" dirty="0" err="1" smtClean="0"/>
              <a:t>autocitácií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9619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107504" y="469848"/>
            <a:ext cx="8928992" cy="595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humanitné </a:t>
            </a:r>
            <a:r>
              <a:rPr lang="sk-SK" sz="1600" dirty="0">
                <a:ea typeface="Times New Roman" panose="02020603050405020304" pitchFamily="18" charset="0"/>
              </a:rPr>
              <a:t>a väčšina spoločenských </a:t>
            </a:r>
            <a:r>
              <a:rPr lang="sk-SK" sz="1600" dirty="0" smtClean="0">
                <a:ea typeface="Times New Roman" panose="02020603050405020304" pitchFamily="18" charset="0"/>
              </a:rPr>
              <a:t>vied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(s </a:t>
            </a:r>
            <a:r>
              <a:rPr lang="sk-SK" sz="1600" dirty="0">
                <a:ea typeface="Times New Roman" panose="02020603050405020304" pitchFamily="18" charset="0"/>
              </a:rPr>
              <a:t>výnimkou ekonómie a </a:t>
            </a:r>
            <a:r>
              <a:rPr lang="sk-SK" sz="1600" dirty="0" smtClean="0">
                <a:ea typeface="Times New Roman" panose="02020603050405020304" pitchFamily="18" charset="0"/>
              </a:rPr>
              <a:t>psychológie)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majú v dôsledku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vysokej fragmentácie </a:t>
            </a:r>
            <a:r>
              <a:rPr lang="sk-SK" sz="1600" dirty="0">
                <a:ea typeface="Times New Roman" panose="02020603050405020304" pitchFamily="18" charset="0"/>
              </a:rPr>
              <a:t>odborov a lokálnemu </a:t>
            </a:r>
            <a:r>
              <a:rPr lang="sk-SK" sz="1600" dirty="0" smtClean="0">
                <a:ea typeface="Times New Roman" panose="02020603050405020304" pitchFamily="18" charset="0"/>
              </a:rPr>
              <a:t>zameraniu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pokrytie </a:t>
            </a:r>
            <a:r>
              <a:rPr lang="sk-SK" sz="1600" dirty="0">
                <a:ea typeface="Times New Roman" panose="02020603050405020304" pitchFamily="18" charset="0"/>
              </a:rPr>
              <a:t>v medzinárodných </a:t>
            </a:r>
            <a:r>
              <a:rPr lang="sk-SK" sz="1600" dirty="0" smtClean="0">
                <a:ea typeface="Times New Roman" panose="02020603050405020304" pitchFamily="18" charset="0"/>
              </a:rPr>
              <a:t>databázach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na </a:t>
            </a:r>
            <a:r>
              <a:rPr lang="sk-SK" sz="1600" dirty="0">
                <a:ea typeface="Times New Roman" panose="02020603050405020304" pitchFamily="18" charset="0"/>
              </a:rPr>
              <a:t>oveľa nižšej </a:t>
            </a:r>
            <a:r>
              <a:rPr lang="sk-SK" sz="1600" dirty="0" smtClean="0">
                <a:ea typeface="Times New Roman" panose="02020603050405020304" pitchFamily="18" charset="0"/>
              </a:rPr>
              <a:t>úrovni</a:t>
            </a:r>
          </a:p>
          <a:p>
            <a:pPr algn="ctr">
              <a:lnSpc>
                <a:spcPct val="140000"/>
              </a:lnSpc>
            </a:pPr>
            <a:endParaRPr lang="sk-SK" sz="1600" dirty="0">
              <a:ea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výraznú </a:t>
            </a:r>
            <a:r>
              <a:rPr lang="sk-SK" sz="1600" dirty="0">
                <a:ea typeface="Times New Roman" panose="02020603050405020304" pitchFamily="18" charset="0"/>
              </a:rPr>
              <a:t>časť výstupov </a:t>
            </a:r>
            <a:r>
              <a:rPr lang="sk-SK" sz="1600" dirty="0" smtClean="0">
                <a:ea typeface="Times New Roman" panose="02020603050405020304" pitchFamily="18" charset="0"/>
              </a:rPr>
              <a:t>tvoria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monografie, kapitoly, zborníky </a:t>
            </a:r>
            <a:r>
              <a:rPr lang="sk-SK" sz="1600" dirty="0">
                <a:ea typeface="Times New Roman" panose="02020603050405020304" pitchFamily="18" charset="0"/>
              </a:rPr>
              <a:t>alebo </a:t>
            </a:r>
            <a:r>
              <a:rPr lang="sk-SK" sz="1600" dirty="0" smtClean="0">
                <a:ea typeface="Times New Roman" panose="02020603050405020304" pitchFamily="18" charset="0"/>
              </a:rPr>
              <a:t>prednášky</a:t>
            </a:r>
          </a:p>
          <a:p>
            <a:pPr algn="ctr">
              <a:lnSpc>
                <a:spcPct val="140000"/>
              </a:lnSpc>
            </a:pPr>
            <a:endParaRPr lang="sk-SK" sz="1600" dirty="0">
              <a:ea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najschodnejším riešením v takej situácii bolo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využitie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lokálnych, </a:t>
            </a:r>
            <a:r>
              <a:rPr lang="sk-SK" sz="1600" err="1" smtClean="0">
                <a:ea typeface="Times New Roman" panose="02020603050405020304" pitchFamily="18" charset="0"/>
              </a:rPr>
              <a:t>oficiálnych</a:t>
            </a:r>
            <a:r>
              <a:rPr lang="sk-SK" sz="1600" smtClean="0">
                <a:ea typeface="Times New Roman" panose="02020603050405020304" pitchFamily="18" charset="0"/>
              </a:rPr>
              <a:t>, verejne </a:t>
            </a:r>
            <a:r>
              <a:rPr lang="sk-SK" sz="1600" dirty="0">
                <a:ea typeface="Times New Roman" panose="02020603050405020304" pitchFamily="18" charset="0"/>
              </a:rPr>
              <a:t>prístupných a kontrolovateľných </a:t>
            </a:r>
            <a:r>
              <a:rPr lang="sk-SK" sz="1600" dirty="0" smtClean="0">
                <a:ea typeface="Times New Roman" panose="02020603050405020304" pitchFamily="18" charset="0"/>
              </a:rPr>
              <a:t>databáz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(katalóg </a:t>
            </a:r>
            <a:r>
              <a:rPr lang="sk-SK" sz="1600" dirty="0">
                <a:ea typeface="Times New Roman" panose="02020603050405020304" pitchFamily="18" charset="0"/>
              </a:rPr>
              <a:t>knižnice SAV a katalóg UK </a:t>
            </a:r>
            <a:r>
              <a:rPr lang="sk-SK" sz="1600" dirty="0" smtClean="0">
                <a:ea typeface="Times New Roman" panose="02020603050405020304" pitchFamily="18" charset="0"/>
              </a:rPr>
              <a:t>– </a:t>
            </a:r>
            <a:r>
              <a:rPr lang="sk-SK" sz="1600" dirty="0" err="1" smtClean="0">
                <a:ea typeface="Times New Roman" panose="02020603050405020304" pitchFamily="18" charset="0"/>
              </a:rPr>
              <a:t>EviPUB</a:t>
            </a:r>
            <a:r>
              <a:rPr lang="sk-SK" sz="1600" dirty="0" smtClean="0">
                <a:ea typeface="Times New Roman" panose="02020603050405020304" pitchFamily="18" charset="0"/>
              </a:rPr>
              <a:t>)</a:t>
            </a:r>
          </a:p>
          <a:p>
            <a:pPr algn="ctr">
              <a:lnSpc>
                <a:spcPct val="140000"/>
              </a:lnSpc>
            </a:pPr>
            <a:endParaRPr lang="sk-SK" sz="1600" dirty="0">
              <a:ea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časový </a:t>
            </a:r>
            <a:r>
              <a:rPr lang="sk-SK" sz="1600" dirty="0">
                <a:ea typeface="Times New Roman" panose="02020603050405020304" pitchFamily="18" charset="0"/>
              </a:rPr>
              <a:t>rozsah lokálnych databáz je </a:t>
            </a:r>
            <a:r>
              <a:rPr lang="sk-SK" sz="1600" dirty="0" smtClean="0">
                <a:ea typeface="Times New Roman" panose="02020603050405020304" pitchFamily="18" charset="0"/>
              </a:rPr>
              <a:t>obmedzený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a </a:t>
            </a:r>
            <a:r>
              <a:rPr lang="sk-SK" sz="1600" dirty="0">
                <a:ea typeface="Times New Roman" panose="02020603050405020304" pitchFamily="18" charset="0"/>
              </a:rPr>
              <a:t>preto boli </a:t>
            </a:r>
            <a:r>
              <a:rPr lang="sk-SK" sz="1600" dirty="0" smtClean="0">
                <a:ea typeface="Times New Roman" panose="02020603050405020304" pitchFamily="18" charset="0"/>
              </a:rPr>
              <a:t>použité </a:t>
            </a:r>
            <a:r>
              <a:rPr lang="sk-SK" sz="1600" dirty="0">
                <a:ea typeface="Times New Roman" panose="02020603050405020304" pitchFamily="18" charset="0"/>
              </a:rPr>
              <a:t>len údaje za posledných 10 </a:t>
            </a:r>
            <a:r>
              <a:rPr lang="sk-SK" sz="1600" dirty="0" smtClean="0">
                <a:ea typeface="Times New Roman" panose="02020603050405020304" pitchFamily="18" charset="0"/>
              </a:rPr>
              <a:t>rokov </a:t>
            </a:r>
          </a:p>
        </p:txBody>
      </p:sp>
    </p:spTree>
    <p:extLst>
      <p:ext uri="{BB962C8B-B14F-4D97-AF65-F5344CB8AC3E}">
        <p14:creationId xmlns:p14="http://schemas.microsoft.com/office/powerpoint/2010/main" val="23353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134877"/>
              </p:ext>
            </p:extLst>
          </p:nvPr>
        </p:nvGraphicFramePr>
        <p:xfrm>
          <a:off x="251518" y="1624980"/>
          <a:ext cx="8640961" cy="1257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0162"/>
                <a:gridCol w="576064"/>
                <a:gridCol w="792088"/>
                <a:gridCol w="720080"/>
                <a:gridCol w="720080"/>
                <a:gridCol w="792088"/>
                <a:gridCol w="720080"/>
                <a:gridCol w="789764"/>
                <a:gridCol w="731694"/>
                <a:gridCol w="627167"/>
                <a:gridCol w="731694"/>
              </a:tblGrid>
              <a:tr h="316865">
                <a:tc>
                  <a:txBody>
                    <a:bodyPr/>
                    <a:lstStyle/>
                    <a:p>
                      <a:pPr algn="l" fontAlgn="t"/>
                      <a:r>
                        <a:rPr lang="sk-SK" sz="16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Historické </a:t>
                      </a:r>
                      <a:r>
                        <a:rPr lang="sk-SK" sz="16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vedy</a:t>
                      </a:r>
                    </a:p>
                    <a:p>
                      <a:pPr algn="l" fontAlgn="t"/>
                      <a:r>
                        <a:rPr lang="sk-SK" sz="1600" u="none" strike="noStrike" dirty="0" smtClean="0">
                          <a:solidFill>
                            <a:srgbClr val="C00000"/>
                          </a:solidFill>
                          <a:effectLst/>
                        </a:rPr>
                        <a:t>a </a:t>
                      </a:r>
                      <a:r>
                        <a:rPr lang="sk-SK" sz="16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archeológia</a:t>
                      </a:r>
                      <a:endParaRPr lang="sk-SK" sz="16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Cit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H-index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%</a:t>
                      </a:r>
                      <a:r>
                        <a:rPr lang="sk-SK" sz="1600" u="none" strike="noStrike" dirty="0" err="1">
                          <a:effectLst/>
                        </a:rPr>
                        <a:t>Cited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%CWSI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%CWSD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%COI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50+ Cit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30+ Cit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20+ Cit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u="none" strike="noStrike" dirty="0">
                          <a:effectLst/>
                        </a:rPr>
                        <a:t>10+ Cit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0970">
                <a:tc>
                  <a:txBody>
                    <a:bodyPr/>
                    <a:lstStyle/>
                    <a:p>
                      <a:pPr algn="l" fontAlgn="t"/>
                      <a:r>
                        <a:rPr lang="sk-SK" sz="1600" b="1" u="none" strike="noStrike" dirty="0">
                          <a:effectLst/>
                        </a:rPr>
                        <a:t>Top 10%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b="1" u="none" strike="noStrike" dirty="0">
                          <a:effectLst/>
                        </a:rPr>
                        <a:t>120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b="1" u="none" strike="noStrike" dirty="0">
                          <a:effectLst/>
                        </a:rPr>
                        <a:t>6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b="1" u="none" strike="noStrike" dirty="0">
                          <a:effectLst/>
                        </a:rPr>
                        <a:t>55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b="1" u="none" strike="noStrike" dirty="0">
                          <a:effectLst/>
                        </a:rPr>
                        <a:t>2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b="1" u="none" strike="noStrike" dirty="0">
                          <a:effectLst/>
                        </a:rPr>
                        <a:t>9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b="1" u="none" strike="noStrike" dirty="0">
                          <a:effectLst/>
                        </a:rPr>
                        <a:t>50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b="1" u="none" strike="noStrike" dirty="0" smtClean="0">
                          <a:effectLst/>
                        </a:rPr>
                        <a:t>0,5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b="1" u="none" strike="noStrike" dirty="0" smtClean="0">
                          <a:effectLst/>
                        </a:rPr>
                        <a:t>1,7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b="1" u="none" strike="noStrike" dirty="0" smtClean="0">
                          <a:effectLst/>
                        </a:rPr>
                        <a:t>2,5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b="1" u="none" strike="noStrike" dirty="0" smtClean="0">
                          <a:effectLst/>
                        </a:rPr>
                        <a:t>4,7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4FF"/>
                    </a:solidFill>
                  </a:tcPr>
                </a:tc>
              </a:tr>
              <a:tr h="140970">
                <a:tc>
                  <a:txBody>
                    <a:bodyPr/>
                    <a:lstStyle/>
                    <a:p>
                      <a:pPr algn="l" fontAlgn="t"/>
                      <a:r>
                        <a:rPr lang="sk-SK" sz="1600" u="none" strike="noStrike" dirty="0">
                          <a:effectLst/>
                        </a:rPr>
                        <a:t>Top 25%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60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4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45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 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4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35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 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04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08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 dirty="0">
                          <a:effectLst/>
                        </a:rPr>
                        <a:t>23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0970">
                <a:tc>
                  <a:txBody>
                    <a:bodyPr/>
                    <a:lstStyle/>
                    <a:p>
                      <a:pPr algn="l" fontAlgn="t"/>
                      <a:r>
                        <a:rPr lang="sk-SK" sz="1600" u="none" strike="noStrike" dirty="0" err="1">
                          <a:effectLst/>
                        </a:rPr>
                        <a:t>Median</a:t>
                      </a:r>
                      <a:endParaRPr lang="sk-SK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25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3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35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 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 dirty="0">
                          <a:effectLst/>
                        </a:rPr>
                        <a:t> 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25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 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 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>
                          <a:effectLst/>
                        </a:rPr>
                        <a:t> </a:t>
                      </a:r>
                      <a:endParaRPr lang="sk-SK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600" u="none" strike="noStrike" dirty="0">
                          <a:effectLst/>
                        </a:rPr>
                        <a:t>06</a:t>
                      </a:r>
                      <a:endParaRPr lang="sk-SK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137722"/>
              </p:ext>
            </p:extLst>
          </p:nvPr>
        </p:nvGraphicFramePr>
        <p:xfrm>
          <a:off x="1746980" y="3326482"/>
          <a:ext cx="6048676" cy="2190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48676"/>
              </a:tblGrid>
              <a:tr h="152400">
                <a:tc>
                  <a:txBody>
                    <a:bodyPr/>
                    <a:lstStyle/>
                    <a:p>
                      <a:pPr algn="l" fontAlgn="t">
                        <a:tabLst>
                          <a:tab pos="804863" algn="l"/>
                        </a:tabLst>
                      </a:pPr>
                      <a:r>
                        <a:rPr lang="sk-SK" sz="1400" u="none" strike="noStrike" dirty="0">
                          <a:effectLst/>
                        </a:rPr>
                        <a:t>Cit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počet citácií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44000" marR="9525" marT="9525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tabLst>
                          <a:tab pos="804863" algn="l"/>
                        </a:tabLst>
                      </a:pPr>
                      <a:r>
                        <a:rPr lang="sk-SK" sz="1400" u="none" strike="noStrike" dirty="0">
                          <a:effectLst/>
                        </a:rPr>
                        <a:t>%</a:t>
                      </a:r>
                      <a:r>
                        <a:rPr lang="sk-SK" sz="1400" u="none" strike="noStrike" dirty="0" err="1">
                          <a:effectLst/>
                        </a:rPr>
                        <a:t>Cited</a:t>
                      </a:r>
                      <a:r>
                        <a:rPr lang="sk-SK" sz="1400" u="none" strike="noStrike" dirty="0">
                          <a:effectLst/>
                        </a:rPr>
                        <a:t> </a:t>
                      </a:r>
                      <a:r>
                        <a:rPr lang="sk-SK" sz="1400" u="none" strike="noStrike" dirty="0" smtClean="0">
                          <a:effectLst/>
                        </a:rPr>
                        <a:t>	</a:t>
                      </a:r>
                      <a:r>
                        <a:rPr lang="sk-SK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sk-SK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percento citovaných prác</a:t>
                      </a:r>
                    </a:p>
                  </a:txBody>
                  <a:tcPr marL="144000" marR="9525" marT="9525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defTabSz="804863" fontAlgn="t"/>
                      <a:r>
                        <a:rPr lang="sk-SK" sz="1400" u="none" strike="noStrike" dirty="0">
                          <a:effectLst/>
                        </a:rPr>
                        <a:t>%</a:t>
                      </a:r>
                      <a:r>
                        <a:rPr lang="sk-SK" sz="1400" u="none" strike="noStrike" dirty="0" smtClean="0">
                          <a:effectLst/>
                        </a:rPr>
                        <a:t>CWSI	- </a:t>
                      </a:r>
                      <a:r>
                        <a:rPr lang="sk-SK" sz="1400" u="none" strike="noStrike" dirty="0">
                          <a:effectLst/>
                        </a:rPr>
                        <a:t>percento zahraničných citácií zachytených vo </a:t>
                      </a:r>
                      <a:r>
                        <a:rPr lang="sk-SK" sz="1400" u="none" strike="noStrike" dirty="0" err="1">
                          <a:effectLst/>
                        </a:rPr>
                        <a:t>WoS</a:t>
                      </a:r>
                      <a:r>
                        <a:rPr lang="sk-SK" sz="1400" u="none" strike="noStrike" dirty="0">
                          <a:effectLst/>
                        </a:rPr>
                        <a:t> alebo </a:t>
                      </a:r>
                      <a:r>
                        <a:rPr lang="sk-SK" sz="1400" u="none" strike="noStrike" dirty="0" err="1">
                          <a:effectLst/>
                        </a:rPr>
                        <a:t>SCOPUSe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44000" marR="9525" marT="9525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defTabSz="804863" fontAlgn="t"/>
                      <a:r>
                        <a:rPr lang="sk-SK" sz="1400" u="none" strike="noStrike" dirty="0">
                          <a:effectLst/>
                        </a:rPr>
                        <a:t>%CWSD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percento domácich citácií zachytených vo </a:t>
                      </a:r>
                      <a:r>
                        <a:rPr lang="sk-SK" sz="1400" u="none" strike="noStrike" dirty="0" err="1">
                          <a:effectLst/>
                        </a:rPr>
                        <a:t>WoS</a:t>
                      </a:r>
                      <a:r>
                        <a:rPr lang="sk-SK" sz="1400" u="none" strike="noStrike" dirty="0">
                          <a:effectLst/>
                        </a:rPr>
                        <a:t> alebo </a:t>
                      </a:r>
                      <a:r>
                        <a:rPr lang="sk-SK" sz="1400" u="none" strike="noStrike" dirty="0" err="1">
                          <a:effectLst/>
                        </a:rPr>
                        <a:t>SCOPUSe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44000" marR="9525" marT="9525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defTabSz="804863" fontAlgn="t"/>
                      <a:r>
                        <a:rPr lang="sk-SK" sz="1400" u="none" strike="noStrike" dirty="0">
                          <a:effectLst/>
                        </a:rPr>
                        <a:t>%COI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percento iných zahraničných </a:t>
                      </a:r>
                      <a:r>
                        <a:rPr lang="sk-SK" sz="1400" u="none" strike="noStrike" dirty="0" smtClean="0">
                          <a:effectLst/>
                        </a:rPr>
                        <a:t>citácií</a:t>
                      </a:r>
                    </a:p>
                    <a:p>
                      <a:pPr algn="l" defTabSz="804863" fontAlgn="t"/>
                      <a:r>
                        <a:rPr lang="sk-SK" sz="1400" u="none" strike="noStrike" dirty="0" smtClean="0">
                          <a:effectLst/>
                        </a:rPr>
                        <a:t>50</a:t>
                      </a:r>
                      <a:r>
                        <a:rPr lang="sk-SK" sz="1400" u="none" strike="noStrike" dirty="0">
                          <a:effectLst/>
                        </a:rPr>
                        <a:t>+ Cit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počet prác s viac ako 50 </a:t>
                      </a:r>
                      <a:r>
                        <a:rPr lang="sk-SK" sz="1400" u="none" strike="noStrike" dirty="0" smtClean="0">
                          <a:effectLst/>
                        </a:rPr>
                        <a:t>citáciami</a:t>
                      </a:r>
                    </a:p>
                    <a:p>
                      <a:pPr algn="l" defTabSz="804863" fontAlgn="t"/>
                      <a:r>
                        <a:rPr lang="sk-SK" sz="1400" u="none" strike="noStrike" dirty="0" smtClean="0">
                          <a:effectLst/>
                        </a:rPr>
                        <a:t>30</a:t>
                      </a:r>
                      <a:r>
                        <a:rPr lang="sk-SK" sz="1400" u="none" strike="noStrike" dirty="0">
                          <a:effectLst/>
                        </a:rPr>
                        <a:t>+ Cit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počet prác s viac ako 30 </a:t>
                      </a:r>
                      <a:r>
                        <a:rPr lang="sk-SK" sz="1400" u="none" strike="noStrike" dirty="0" smtClean="0">
                          <a:effectLst/>
                        </a:rPr>
                        <a:t>citáciami</a:t>
                      </a:r>
                    </a:p>
                    <a:p>
                      <a:pPr algn="l" defTabSz="804863" fontAlgn="t"/>
                      <a:r>
                        <a:rPr lang="sk-SK" sz="1400" u="none" strike="noStrike" dirty="0" smtClean="0">
                          <a:effectLst/>
                        </a:rPr>
                        <a:t>20</a:t>
                      </a:r>
                      <a:r>
                        <a:rPr lang="sk-SK" sz="1400" u="none" strike="noStrike" dirty="0">
                          <a:effectLst/>
                        </a:rPr>
                        <a:t>+ Cit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počet prác s viac ako 20 </a:t>
                      </a:r>
                      <a:r>
                        <a:rPr lang="sk-SK" sz="1400" u="none" strike="noStrike" dirty="0" smtClean="0">
                          <a:effectLst/>
                        </a:rPr>
                        <a:t>citáciami</a:t>
                      </a:r>
                    </a:p>
                    <a:p>
                      <a:pPr algn="l" defTabSz="804863" fontAlgn="t"/>
                      <a:r>
                        <a:rPr lang="sk-SK" sz="1400" u="none" strike="noStrike" dirty="0" smtClean="0">
                          <a:effectLst/>
                        </a:rPr>
                        <a:t>10</a:t>
                      </a:r>
                      <a:r>
                        <a:rPr lang="sk-SK" sz="1400" u="none" strike="noStrike" dirty="0">
                          <a:effectLst/>
                        </a:rPr>
                        <a:t>+ Cit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počet prác s viac ako 10 citáciami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44000" marR="9525" marT="9525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u="none" strike="noStrike" dirty="0" smtClean="0">
                          <a:effectLst/>
                        </a:rPr>
                        <a:t>údaje </a:t>
                      </a:r>
                      <a:r>
                        <a:rPr lang="pl-PL" sz="1400" u="none" strike="noStrike" dirty="0">
                          <a:effectLst/>
                        </a:rPr>
                        <a:t>len za desaťročné obdobie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986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872315"/>
              </p:ext>
            </p:extLst>
          </p:nvPr>
        </p:nvGraphicFramePr>
        <p:xfrm>
          <a:off x="251516" y="188640"/>
          <a:ext cx="8640968" cy="40404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2212"/>
                <a:gridCol w="530896"/>
                <a:gridCol w="715820"/>
                <a:gridCol w="613560"/>
                <a:gridCol w="715820"/>
                <a:gridCol w="715820"/>
                <a:gridCol w="668524"/>
                <a:gridCol w="660856"/>
                <a:gridCol w="715820"/>
                <a:gridCol w="715820"/>
                <a:gridCol w="715820"/>
              </a:tblGrid>
              <a:tr h="396000">
                <a:tc>
                  <a:txBody>
                    <a:bodyPr/>
                    <a:lstStyle/>
                    <a:p>
                      <a:pPr algn="l" fontAlgn="t"/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400" u="none" strike="noStrike" dirty="0">
                          <a:effectLst/>
                        </a:rPr>
                        <a:t>Cit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400" u="none" strike="noStrike" dirty="0">
                          <a:effectLst/>
                        </a:rPr>
                        <a:t>H-index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400" u="none" strike="noStrike" dirty="0">
                          <a:effectLst/>
                        </a:rPr>
                        <a:t>%</a:t>
                      </a:r>
                      <a:r>
                        <a:rPr lang="sk-SK" sz="1400" u="none" strike="noStrike" dirty="0" err="1">
                          <a:effectLst/>
                        </a:rPr>
                        <a:t>Cited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400" u="none" strike="noStrike" dirty="0">
                          <a:effectLst/>
                        </a:rPr>
                        <a:t>%CWSI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400" u="none" strike="noStrike" dirty="0">
                          <a:effectLst/>
                        </a:rPr>
                        <a:t>%CWSD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400" u="none" strike="noStrike" dirty="0">
                          <a:effectLst/>
                        </a:rPr>
                        <a:t>%COI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400" u="none" strike="noStrike" dirty="0">
                          <a:effectLst/>
                        </a:rPr>
                        <a:t>50+ Cit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400" u="none" strike="noStrike" dirty="0">
                          <a:effectLst/>
                        </a:rPr>
                        <a:t>30+ Cit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400" u="none" strike="noStrike" dirty="0">
                          <a:effectLst/>
                        </a:rPr>
                        <a:t>20+ Cit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sk-SK" sz="1400" u="none" strike="noStrike" dirty="0">
                          <a:effectLst/>
                        </a:rPr>
                        <a:t>10+ Cit</a:t>
                      </a:r>
                      <a:endParaRPr lang="sk-S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u="none" strike="noStrike" dirty="0" smtClean="0">
                          <a:effectLst/>
                        </a:rPr>
                        <a:t>Historické vedy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u="none" strike="noStrike" dirty="0" smtClean="0">
                          <a:effectLst/>
                        </a:rPr>
                        <a:t>a archeológia</a:t>
                      </a:r>
                      <a:endParaRPr lang="sk-SK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120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6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55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2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9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50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0,5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1,7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2,5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4,7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u="none" strike="noStrike" dirty="0" smtClean="0">
                          <a:effectLst/>
                        </a:rPr>
                        <a:t>Spoločenské vedy</a:t>
                      </a:r>
                      <a:endParaRPr lang="sk-SK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70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5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50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20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18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50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0,2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0,4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1,4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3,0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u="none" strike="noStrike" dirty="0" smtClean="0">
                          <a:effectLst/>
                        </a:rPr>
                        <a:t>Vedy o umení</a:t>
                      </a:r>
                      <a:endParaRPr lang="sk-SK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55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4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50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50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0,1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0,1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0,5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2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u="none" strike="noStrike" dirty="0" smtClean="0">
                          <a:effectLst/>
                        </a:rPr>
                        <a:t>Pedagogické vedy</a:t>
                      </a:r>
                      <a:endParaRPr lang="sk-SK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60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4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40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1,5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35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0,2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0,4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1,0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2,3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u="none" strike="noStrike" dirty="0" smtClean="0">
                          <a:effectLst/>
                        </a:rPr>
                        <a:t>Teologické vedy</a:t>
                      </a:r>
                      <a:endParaRPr lang="sk-SK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60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4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40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30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0,3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1,5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u="none" strike="noStrike" dirty="0" smtClean="0">
                          <a:effectLst/>
                        </a:rPr>
                        <a:t>Právne vedy</a:t>
                      </a:r>
                      <a:endParaRPr lang="sk-SK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35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4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40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30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0,1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1,4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u="none" strike="noStrike" dirty="0" smtClean="0">
                          <a:effectLst/>
                        </a:rPr>
                        <a:t>Filozofické vedy</a:t>
                      </a:r>
                      <a:endParaRPr lang="sk-SK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60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4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55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3,5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25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20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0,5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1,5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2,2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u="none" strike="noStrike" dirty="0" smtClean="0">
                          <a:effectLst/>
                        </a:rPr>
                        <a:t>Slovenský jazyk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u="none" strike="noStrike" dirty="0" smtClean="0">
                          <a:effectLst/>
                        </a:rPr>
                        <a:t>a literatúra</a:t>
                      </a:r>
                      <a:endParaRPr lang="sk-SK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75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4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50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 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30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0,9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1,1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1,8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2,8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400" u="none" strike="noStrike" dirty="0" smtClean="0">
                          <a:effectLst/>
                        </a:rPr>
                        <a:t>Jazyky a literatúra (iné)</a:t>
                      </a:r>
                      <a:endParaRPr lang="sk-SK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4000" marR="9525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60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144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4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>
                          <a:effectLst/>
                        </a:rPr>
                        <a:t>50</a:t>
                      </a:r>
                      <a:endParaRPr lang="sk-SK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 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50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0,1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0,1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0,9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sk-SK" sz="1400" u="none" strike="noStrike" dirty="0">
                          <a:effectLst/>
                        </a:rPr>
                        <a:t>2,7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216000" marT="9525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912573"/>
              </p:ext>
            </p:extLst>
          </p:nvPr>
        </p:nvGraphicFramePr>
        <p:xfrm>
          <a:off x="1746980" y="4505906"/>
          <a:ext cx="6048676" cy="2190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48676"/>
              </a:tblGrid>
              <a:tr h="152400">
                <a:tc>
                  <a:txBody>
                    <a:bodyPr/>
                    <a:lstStyle/>
                    <a:p>
                      <a:pPr algn="l" fontAlgn="t">
                        <a:tabLst>
                          <a:tab pos="804863" algn="l"/>
                        </a:tabLst>
                      </a:pPr>
                      <a:r>
                        <a:rPr lang="sk-SK" sz="1400" u="none" strike="noStrike" dirty="0">
                          <a:effectLst/>
                        </a:rPr>
                        <a:t>Cit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počet citácií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tabLst>
                          <a:tab pos="804863" algn="l"/>
                        </a:tabLst>
                      </a:pPr>
                      <a:r>
                        <a:rPr lang="sk-SK" sz="1400" u="none" strike="noStrike" dirty="0">
                          <a:effectLst/>
                        </a:rPr>
                        <a:t>%</a:t>
                      </a:r>
                      <a:r>
                        <a:rPr lang="sk-SK" sz="1400" u="none" strike="noStrike" dirty="0" err="1">
                          <a:effectLst/>
                        </a:rPr>
                        <a:t>Cited</a:t>
                      </a:r>
                      <a:r>
                        <a:rPr lang="sk-SK" sz="1400" u="none" strike="noStrike" dirty="0">
                          <a:effectLst/>
                        </a:rPr>
                        <a:t> </a:t>
                      </a:r>
                      <a:r>
                        <a:rPr lang="sk-SK" sz="1400" u="none" strike="noStrike" dirty="0" smtClean="0">
                          <a:effectLst/>
                        </a:rPr>
                        <a:t>	</a:t>
                      </a:r>
                      <a:r>
                        <a:rPr lang="sk-SK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sk-SK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percento citovaných prác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defTabSz="804863" fontAlgn="t"/>
                      <a:r>
                        <a:rPr lang="sk-SK" sz="1400" u="none" strike="noStrike" dirty="0">
                          <a:effectLst/>
                        </a:rPr>
                        <a:t>%</a:t>
                      </a:r>
                      <a:r>
                        <a:rPr lang="sk-SK" sz="1400" u="none" strike="noStrike" dirty="0" smtClean="0">
                          <a:effectLst/>
                        </a:rPr>
                        <a:t>CWSI	- </a:t>
                      </a:r>
                      <a:r>
                        <a:rPr lang="sk-SK" sz="1400" u="none" strike="noStrike" dirty="0">
                          <a:effectLst/>
                        </a:rPr>
                        <a:t>percento zahraničných citácií zachytených vo </a:t>
                      </a:r>
                      <a:r>
                        <a:rPr lang="sk-SK" sz="1400" u="none" strike="noStrike" dirty="0" err="1">
                          <a:effectLst/>
                        </a:rPr>
                        <a:t>WoS</a:t>
                      </a:r>
                      <a:r>
                        <a:rPr lang="sk-SK" sz="1400" u="none" strike="noStrike" dirty="0">
                          <a:effectLst/>
                        </a:rPr>
                        <a:t> alebo </a:t>
                      </a:r>
                      <a:r>
                        <a:rPr lang="sk-SK" sz="1400" u="none" strike="noStrike" dirty="0" err="1">
                          <a:effectLst/>
                        </a:rPr>
                        <a:t>SCOPUSe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defTabSz="804863" fontAlgn="t"/>
                      <a:r>
                        <a:rPr lang="sk-SK" sz="1400" u="none" strike="noStrike" dirty="0">
                          <a:effectLst/>
                        </a:rPr>
                        <a:t>%CWSD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percento domácich citácií zachytených vo </a:t>
                      </a:r>
                      <a:r>
                        <a:rPr lang="sk-SK" sz="1400" u="none" strike="noStrike" dirty="0" err="1">
                          <a:effectLst/>
                        </a:rPr>
                        <a:t>WoS</a:t>
                      </a:r>
                      <a:r>
                        <a:rPr lang="sk-SK" sz="1400" u="none" strike="noStrike" dirty="0">
                          <a:effectLst/>
                        </a:rPr>
                        <a:t> alebo </a:t>
                      </a:r>
                      <a:r>
                        <a:rPr lang="sk-SK" sz="1400" u="none" strike="noStrike" dirty="0" err="1">
                          <a:effectLst/>
                        </a:rPr>
                        <a:t>SCOPUSe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l" defTabSz="804863" fontAlgn="t"/>
                      <a:r>
                        <a:rPr lang="sk-SK" sz="1400" u="none" strike="noStrike" dirty="0">
                          <a:effectLst/>
                        </a:rPr>
                        <a:t>%COI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percento iných zahraničných </a:t>
                      </a:r>
                      <a:r>
                        <a:rPr lang="sk-SK" sz="1400" u="none" strike="noStrike" dirty="0" smtClean="0">
                          <a:effectLst/>
                        </a:rPr>
                        <a:t>citácií</a:t>
                      </a:r>
                    </a:p>
                    <a:p>
                      <a:pPr algn="l" defTabSz="804863" fontAlgn="t"/>
                      <a:r>
                        <a:rPr lang="sk-SK" sz="1400" u="none" strike="noStrike" dirty="0" smtClean="0">
                          <a:effectLst/>
                        </a:rPr>
                        <a:t>50</a:t>
                      </a:r>
                      <a:r>
                        <a:rPr lang="sk-SK" sz="1400" u="none" strike="noStrike" dirty="0">
                          <a:effectLst/>
                        </a:rPr>
                        <a:t>+ Cit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počet prác s viac ako 50 </a:t>
                      </a:r>
                      <a:r>
                        <a:rPr lang="sk-SK" sz="1400" u="none" strike="noStrike" dirty="0" smtClean="0">
                          <a:effectLst/>
                        </a:rPr>
                        <a:t>citáciami</a:t>
                      </a:r>
                    </a:p>
                    <a:p>
                      <a:pPr algn="l" defTabSz="804863" fontAlgn="t"/>
                      <a:r>
                        <a:rPr lang="sk-SK" sz="1400" u="none" strike="noStrike" dirty="0" smtClean="0">
                          <a:effectLst/>
                        </a:rPr>
                        <a:t>30</a:t>
                      </a:r>
                      <a:r>
                        <a:rPr lang="sk-SK" sz="1400" u="none" strike="noStrike" dirty="0">
                          <a:effectLst/>
                        </a:rPr>
                        <a:t>+ Cit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počet prác s viac ako 30 </a:t>
                      </a:r>
                      <a:r>
                        <a:rPr lang="sk-SK" sz="1400" u="none" strike="noStrike" dirty="0" smtClean="0">
                          <a:effectLst/>
                        </a:rPr>
                        <a:t>citáciami</a:t>
                      </a:r>
                    </a:p>
                    <a:p>
                      <a:pPr algn="l" defTabSz="804863" fontAlgn="t"/>
                      <a:r>
                        <a:rPr lang="sk-SK" sz="1400" u="none" strike="noStrike" dirty="0" smtClean="0">
                          <a:effectLst/>
                        </a:rPr>
                        <a:t>20</a:t>
                      </a:r>
                      <a:r>
                        <a:rPr lang="sk-SK" sz="1400" u="none" strike="noStrike" dirty="0">
                          <a:effectLst/>
                        </a:rPr>
                        <a:t>+ Cit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počet prác s viac ako 20 </a:t>
                      </a:r>
                      <a:r>
                        <a:rPr lang="sk-SK" sz="1400" u="none" strike="noStrike" dirty="0" smtClean="0">
                          <a:effectLst/>
                        </a:rPr>
                        <a:t>citáciami</a:t>
                      </a:r>
                    </a:p>
                    <a:p>
                      <a:pPr algn="l" defTabSz="804863" fontAlgn="t"/>
                      <a:r>
                        <a:rPr lang="sk-SK" sz="1400" u="none" strike="noStrike" dirty="0" smtClean="0">
                          <a:effectLst/>
                        </a:rPr>
                        <a:t>10</a:t>
                      </a:r>
                      <a:r>
                        <a:rPr lang="sk-SK" sz="1400" u="none" strike="noStrike" dirty="0">
                          <a:effectLst/>
                        </a:rPr>
                        <a:t>+ Cit </a:t>
                      </a:r>
                      <a:r>
                        <a:rPr lang="sk-SK" sz="1400" u="none" strike="noStrike" dirty="0" smtClean="0">
                          <a:effectLst/>
                        </a:rPr>
                        <a:t>	- </a:t>
                      </a:r>
                      <a:r>
                        <a:rPr lang="sk-SK" sz="1400" u="none" strike="noStrike" dirty="0">
                          <a:effectLst/>
                        </a:rPr>
                        <a:t>počet prác s viac ako 10 citáciami</a:t>
                      </a:r>
                      <a:endParaRPr lang="sk-SK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r" fontAlgn="t"/>
                      <a:r>
                        <a:rPr lang="pl-PL" sz="1400" u="none" strike="noStrike" dirty="0" smtClean="0">
                          <a:effectLst/>
                        </a:rPr>
                        <a:t>údaje </a:t>
                      </a:r>
                      <a:r>
                        <a:rPr lang="pl-PL" sz="1400" u="none" strike="noStrike" dirty="0">
                          <a:effectLst/>
                        </a:rPr>
                        <a:t>len za desaťročné obdobie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42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2286000" y="1107328"/>
            <a:ext cx="4572000" cy="46597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40000"/>
              </a:lnSpc>
            </a:pPr>
            <a:r>
              <a:rPr lang="sk-SK" sz="1600" dirty="0">
                <a:ea typeface="Times New Roman" panose="02020603050405020304" pitchFamily="18" charset="0"/>
              </a:rPr>
              <a:t>zámerom SKVH </a:t>
            </a:r>
            <a:r>
              <a:rPr lang="sk-SK" sz="1600" dirty="0" smtClean="0">
                <a:ea typeface="Times New Roman" panose="02020603050405020304" pitchFamily="18" charset="0"/>
              </a:rPr>
              <a:t>je,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solidFill>
                  <a:srgbClr val="0000CC"/>
                </a:solidFill>
                <a:ea typeface="Times New Roman" panose="02020603050405020304" pitchFamily="18" charset="0"/>
              </a:rPr>
              <a:t>aby </a:t>
            </a:r>
            <a:r>
              <a:rPr lang="sk-SK" sz="1600" dirty="0">
                <a:solidFill>
                  <a:srgbClr val="0000CC"/>
                </a:solidFill>
                <a:ea typeface="Times New Roman" panose="02020603050405020304" pitchFamily="18" charset="0"/>
              </a:rPr>
              <a:t>úroveň </a:t>
            </a:r>
            <a:r>
              <a:rPr lang="sk-SK" sz="1600" dirty="0" err="1" smtClean="0">
                <a:solidFill>
                  <a:srgbClr val="0000CC"/>
                </a:solidFill>
                <a:ea typeface="Times New Roman" panose="02020603050405020304" pitchFamily="18" charset="0"/>
              </a:rPr>
              <a:t>DrSc</a:t>
            </a:r>
            <a:r>
              <a:rPr lang="sk-SK" sz="1600" dirty="0" smtClean="0">
                <a:solidFill>
                  <a:srgbClr val="0000CC"/>
                </a:solidFill>
                <a:ea typeface="Times New Roman" panose="02020603050405020304" pitchFamily="18" charset="0"/>
              </a:rPr>
              <a:t>,</a:t>
            </a:r>
          </a:p>
          <a:p>
            <a:pPr algn="ctr">
              <a:lnSpc>
                <a:spcPct val="140000"/>
              </a:lnSpc>
            </a:pPr>
            <a:r>
              <a:rPr lang="sk-SK" sz="1600" dirty="0" err="1" smtClean="0">
                <a:ea typeface="Times New Roman" panose="02020603050405020304" pitchFamily="18" charset="0"/>
              </a:rPr>
              <a:t>t.j</a:t>
            </a:r>
            <a:r>
              <a:rPr lang="sk-SK" sz="1600" dirty="0">
                <a:ea typeface="Times New Roman" panose="02020603050405020304" pitchFamily="18" charset="0"/>
              </a:rPr>
              <a:t>. špičková vedecká úroveň v Slovenskej republike, </a:t>
            </a:r>
            <a:r>
              <a:rPr lang="sk-SK" sz="1600" dirty="0">
                <a:solidFill>
                  <a:srgbClr val="0000CC"/>
                </a:solidFill>
                <a:ea typeface="Times New Roman" panose="02020603050405020304" pitchFamily="18" charset="0"/>
              </a:rPr>
              <a:t>nebola z hľadiska parciálnych </a:t>
            </a:r>
            <a:r>
              <a:rPr lang="sk-SK" sz="1600" dirty="0" smtClean="0">
                <a:solidFill>
                  <a:srgbClr val="0000CC"/>
                </a:solidFill>
                <a:ea typeface="Times New Roman" panose="02020603050405020304" pitchFamily="18" charset="0"/>
              </a:rPr>
              <a:t>indikátorov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Art</a:t>
            </a:r>
            <a:r>
              <a:rPr lang="sk-SK" sz="1600" dirty="0">
                <a:ea typeface="Times New Roman" panose="02020603050405020304" pitchFamily="18" charset="0"/>
              </a:rPr>
              <a:t>, </a:t>
            </a:r>
            <a:r>
              <a:rPr lang="sk-SK" sz="1600" dirty="0" smtClean="0">
                <a:ea typeface="Times New Roman" panose="02020603050405020304" pitchFamily="18" charset="0"/>
              </a:rPr>
              <a:t> Cit</a:t>
            </a:r>
            <a:r>
              <a:rPr lang="sk-SK" sz="1600" dirty="0">
                <a:ea typeface="Times New Roman" panose="02020603050405020304" pitchFamily="18" charset="0"/>
              </a:rPr>
              <a:t>, </a:t>
            </a:r>
            <a:r>
              <a:rPr lang="sk-SK" sz="1600" dirty="0" smtClean="0">
                <a:ea typeface="Times New Roman" panose="02020603050405020304" pitchFamily="18" charset="0"/>
              </a:rPr>
              <a:t> Cit/Art</a:t>
            </a:r>
            <a:r>
              <a:rPr lang="sk-SK" sz="1600" dirty="0">
                <a:ea typeface="Times New Roman" panose="02020603050405020304" pitchFamily="18" charset="0"/>
              </a:rPr>
              <a:t>, </a:t>
            </a:r>
            <a:r>
              <a:rPr lang="sk-SK" sz="1600" dirty="0" smtClean="0">
                <a:ea typeface="Times New Roman" panose="02020603050405020304" pitchFamily="18" charset="0"/>
              </a:rPr>
              <a:t> %</a:t>
            </a:r>
            <a:r>
              <a:rPr lang="sk-SK" sz="1600" dirty="0">
                <a:ea typeface="Times New Roman" panose="02020603050405020304" pitchFamily="18" charset="0"/>
              </a:rPr>
              <a:t>Citovaných prác </a:t>
            </a:r>
            <a:r>
              <a:rPr lang="sk-SK" sz="1600" dirty="0" smtClean="0">
                <a:ea typeface="Times New Roman" panose="02020603050405020304" pitchFamily="18" charset="0"/>
              </a:rPr>
              <a:t> a</a:t>
            </a:r>
            <a:r>
              <a:rPr lang="sk-SK" sz="1600" dirty="0">
                <a:ea typeface="Times New Roman" panose="02020603050405020304" pitchFamily="18" charset="0"/>
              </a:rPr>
              <a:t> </a:t>
            </a:r>
            <a:r>
              <a:rPr lang="sk-SK" sz="1600" dirty="0" smtClean="0">
                <a:ea typeface="Times New Roman" panose="02020603050405020304" pitchFamily="18" charset="0"/>
              </a:rPr>
              <a:t> </a:t>
            </a:r>
            <a:r>
              <a:rPr lang="sk-SK" sz="1600" i="1" dirty="0" smtClean="0">
                <a:ea typeface="Times New Roman" panose="02020603050405020304" pitchFamily="18" charset="0"/>
              </a:rPr>
              <a:t>h</a:t>
            </a:r>
            <a:r>
              <a:rPr lang="sk-SK" sz="1600" dirty="0" smtClean="0">
                <a:ea typeface="Times New Roman" panose="02020603050405020304" pitchFamily="18" charset="0"/>
              </a:rPr>
              <a:t>-index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solidFill>
                  <a:srgbClr val="0000CC"/>
                </a:solidFill>
                <a:ea typeface="Times New Roman" panose="02020603050405020304" pitchFamily="18" charset="0"/>
              </a:rPr>
              <a:t>nižšia </a:t>
            </a:r>
            <a:r>
              <a:rPr lang="sk-SK" sz="1600" dirty="0">
                <a:solidFill>
                  <a:srgbClr val="0000CC"/>
                </a:solidFill>
                <a:ea typeface="Times New Roman" panose="02020603050405020304" pitchFamily="18" charset="0"/>
              </a:rPr>
              <a:t>ako priemerná svetová </a:t>
            </a:r>
            <a:r>
              <a:rPr lang="sk-SK" sz="1600" dirty="0" smtClean="0">
                <a:solidFill>
                  <a:srgbClr val="0000CC"/>
                </a:solidFill>
                <a:ea typeface="Times New Roman" panose="02020603050405020304" pitchFamily="18" charset="0"/>
              </a:rPr>
              <a:t>úroveň</a:t>
            </a:r>
          </a:p>
          <a:p>
            <a:pPr algn="ctr">
              <a:lnSpc>
                <a:spcPct val="140000"/>
              </a:lnSpc>
            </a:pPr>
            <a:endParaRPr lang="sk-SK" sz="1600" dirty="0">
              <a:ea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solidFill>
                  <a:srgbClr val="860000"/>
                </a:solidFill>
                <a:ea typeface="Times New Roman" panose="02020603050405020304" pitchFamily="18" charset="0"/>
              </a:rPr>
              <a:t>hodnoty </a:t>
            </a:r>
            <a:r>
              <a:rPr lang="sk-SK" sz="1600" dirty="0">
                <a:solidFill>
                  <a:srgbClr val="860000"/>
                </a:solidFill>
                <a:ea typeface="Times New Roman" panose="02020603050405020304" pitchFamily="18" charset="0"/>
              </a:rPr>
              <a:t>uvažovaných parciálnych </a:t>
            </a:r>
            <a:r>
              <a:rPr lang="sk-SK" sz="1600" dirty="0" smtClean="0">
                <a:solidFill>
                  <a:srgbClr val="860000"/>
                </a:solidFill>
                <a:ea typeface="Times New Roman" panose="02020603050405020304" pitchFamily="18" charset="0"/>
              </a:rPr>
              <a:t>indikátorov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tvoria</a:t>
            </a:r>
          </a:p>
          <a:p>
            <a:pPr algn="ctr">
              <a:lnSpc>
                <a:spcPct val="140000"/>
              </a:lnSpc>
            </a:pPr>
            <a:r>
              <a:rPr lang="sk-SK" sz="2000" dirty="0" smtClean="0">
                <a:ea typeface="Times New Roman" panose="02020603050405020304" pitchFamily="18" charset="0"/>
              </a:rPr>
              <a:t>len </a:t>
            </a:r>
            <a:r>
              <a:rPr lang="sk-SK" sz="2000" dirty="0">
                <a:ea typeface="Times New Roman" panose="02020603050405020304" pitchFamily="18" charset="0"/>
              </a:rPr>
              <a:t>časť </a:t>
            </a:r>
            <a:r>
              <a:rPr lang="sk-SK" sz="2000" dirty="0" smtClean="0">
                <a:ea typeface="Times New Roman" panose="02020603050405020304" pitchFamily="18" charset="0"/>
              </a:rPr>
              <a:t>požiadaviek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na </a:t>
            </a:r>
            <a:r>
              <a:rPr lang="sk-SK" sz="1600" dirty="0">
                <a:ea typeface="Times New Roman" panose="02020603050405020304" pitchFamily="18" charset="0"/>
              </a:rPr>
              <a:t>uchádzača o vedeckú hodnosť </a:t>
            </a:r>
            <a:r>
              <a:rPr lang="sk-SK" sz="1600" dirty="0" err="1" smtClean="0">
                <a:ea typeface="Times New Roman" panose="02020603050405020304" pitchFamily="18" charset="0"/>
              </a:rPr>
              <a:t>DrSc</a:t>
            </a:r>
            <a:endParaRPr lang="sk-SK" sz="1600" dirty="0" smtClean="0">
              <a:ea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a</a:t>
            </a:r>
            <a:r>
              <a:rPr lang="sk-SK" sz="1600" dirty="0">
                <a:ea typeface="Times New Roman" panose="02020603050405020304" pitchFamily="18" charset="0"/>
              </a:rPr>
              <a:t> </a:t>
            </a:r>
            <a:r>
              <a:rPr lang="sk-SK" sz="1600" dirty="0" smtClean="0">
                <a:ea typeface="Times New Roman" panose="02020603050405020304" pitchFamily="18" charset="0"/>
              </a:rPr>
              <a:t>nie sú posudzované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bez komplexnej charakteristiky uchádzača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09812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1907704" y="1748576"/>
            <a:ext cx="5328592" cy="3367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1. decembra 2015 o 10:00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sa v tejto Aule UK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solidFill>
                  <a:srgbClr val="0000CC"/>
                </a:solidFill>
                <a:ea typeface="Times New Roman" panose="02020603050405020304" pitchFamily="18" charset="0"/>
              </a:rPr>
              <a:t>uskutoční slávnostné odovzdávanie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solidFill>
                  <a:srgbClr val="0000CC"/>
                </a:solidFill>
                <a:ea typeface="Times New Roman" panose="02020603050405020304" pitchFamily="18" charset="0"/>
              </a:rPr>
              <a:t>diplomov doktorom vied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ea typeface="Times New Roman" panose="02020603050405020304" pitchFamily="18" charset="0"/>
              </a:rPr>
              <a:t>zo SAV, UK, UPJŠ a STU</a:t>
            </a:r>
          </a:p>
          <a:p>
            <a:pPr algn="ctr">
              <a:lnSpc>
                <a:spcPct val="140000"/>
              </a:lnSpc>
            </a:pPr>
            <a:r>
              <a:rPr lang="sk-SK" sz="1600" dirty="0" smtClean="0">
                <a:solidFill>
                  <a:srgbClr val="C00000"/>
                </a:solidFill>
                <a:ea typeface="Times New Roman" panose="02020603050405020304" pitchFamily="18" charset="0"/>
              </a:rPr>
              <a:t>za účasti prezidenta Slovenskej republiky</a:t>
            </a:r>
          </a:p>
          <a:p>
            <a:pPr algn="ctr">
              <a:lnSpc>
                <a:spcPct val="140000"/>
              </a:lnSpc>
            </a:pPr>
            <a:endParaRPr lang="sk-SK" sz="1600" dirty="0">
              <a:ea typeface="Times New Roman" panose="02020603050405020304" pitchFamily="18" charset="0"/>
            </a:endParaRPr>
          </a:p>
          <a:p>
            <a:pPr algn="ctr">
              <a:lnSpc>
                <a:spcPct val="140000"/>
              </a:lnSpc>
            </a:pPr>
            <a:r>
              <a:rPr lang="sk-SK" sz="2000" dirty="0" smtClean="0">
                <a:solidFill>
                  <a:srgbClr val="006600"/>
                </a:solidFill>
                <a:ea typeface="Times New Roman" panose="02020603050405020304" pitchFamily="18" charset="0"/>
              </a:rPr>
              <a:t>všetci ste srdečne na túto významnú udalosť</a:t>
            </a:r>
          </a:p>
          <a:p>
            <a:pPr algn="ctr">
              <a:lnSpc>
                <a:spcPct val="140000"/>
              </a:lnSpc>
            </a:pPr>
            <a:r>
              <a:rPr lang="sk-SK" sz="2000" dirty="0" smtClean="0">
                <a:solidFill>
                  <a:srgbClr val="006600"/>
                </a:solidFill>
                <a:ea typeface="Times New Roman" panose="02020603050405020304" pitchFamily="18" charset="0"/>
              </a:rPr>
              <a:t>pozvaní</a:t>
            </a:r>
          </a:p>
        </p:txBody>
      </p:sp>
    </p:spTree>
    <p:extLst>
      <p:ext uri="{BB962C8B-B14F-4D97-AF65-F5344CB8AC3E}">
        <p14:creationId xmlns:p14="http://schemas.microsoft.com/office/powerpoint/2010/main" val="38113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2286000" y="3120963"/>
            <a:ext cx="4572000" cy="523220"/>
          </a:xfrm>
          <a:prstGeom prst="rect">
            <a:avLst/>
          </a:prstGeom>
        </p:spPr>
        <p:txBody>
          <a:bodyPr anchor="ctr" anchorCtr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sk-SK" sz="2000" dirty="0">
                <a:solidFill>
                  <a:srgbClr val="0000CC"/>
                </a:solidFill>
                <a:ea typeface="Times New Roman" panose="02020603050405020304" pitchFamily="18" charset="0"/>
              </a:rPr>
              <a:t>ď</a:t>
            </a:r>
            <a:r>
              <a:rPr lang="sk-SK" sz="2000" dirty="0" smtClean="0">
                <a:solidFill>
                  <a:srgbClr val="0000CC"/>
                </a:solidFill>
                <a:ea typeface="Times New Roman" panose="02020603050405020304" pitchFamily="18" charset="0"/>
              </a:rPr>
              <a:t>akujem za pozornosť</a:t>
            </a:r>
          </a:p>
        </p:txBody>
      </p:sp>
    </p:spTree>
    <p:extLst>
      <p:ext uri="{BB962C8B-B14F-4D97-AF65-F5344CB8AC3E}">
        <p14:creationId xmlns:p14="http://schemas.microsoft.com/office/powerpoint/2010/main" val="265928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22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/>
          <p:cNvSpPr txBox="1"/>
          <p:nvPr/>
        </p:nvSpPr>
        <p:spPr>
          <a:xfrm>
            <a:off x="436481" y="233352"/>
            <a:ext cx="8280919" cy="4244239"/>
          </a:xfrm>
          <a:prstGeom prst="rect">
            <a:avLst/>
          </a:prstGeom>
          <a:noFill/>
        </p:spPr>
        <p:txBody>
          <a:bodyPr wrap="square" bIns="0" rtlCol="0">
            <a:spAutoFit/>
          </a:bodyPr>
          <a:lstStyle/>
          <a:p>
            <a:pPr>
              <a:lnSpc>
                <a:spcPct val="110000"/>
              </a:lnSpc>
              <a:tabLst>
                <a:tab pos="804863" algn="l"/>
              </a:tabLst>
            </a:pPr>
            <a:r>
              <a:rPr lang="en-US" sz="1600" b="1" dirty="0" err="1" smtClean="0">
                <a:solidFill>
                  <a:prstClr val="black"/>
                </a:solidFill>
              </a:rPr>
              <a:t>Karenty</a:t>
            </a:r>
            <a:r>
              <a:rPr lang="sk-SK" sz="1600" dirty="0" smtClean="0">
                <a:solidFill>
                  <a:prstClr val="black"/>
                </a:solidFill>
              </a:rPr>
              <a:t>	</a:t>
            </a:r>
            <a:r>
              <a:rPr lang="en-US" sz="1600" dirty="0" smtClean="0">
                <a:solidFill>
                  <a:prstClr val="black"/>
                </a:solidFill>
              </a:rPr>
              <a:t>= </a:t>
            </a:r>
            <a:r>
              <a:rPr lang="sk-SK" sz="1600" b="1" dirty="0">
                <a:solidFill>
                  <a:srgbClr val="0000CC"/>
                </a:solidFill>
              </a:rPr>
              <a:t>časopisy</a:t>
            </a:r>
            <a:r>
              <a:rPr lang="sk-SK" sz="1600" dirty="0">
                <a:solidFill>
                  <a:prstClr val="black"/>
                </a:solidFill>
              </a:rPr>
              <a:t> evidované v databáze </a:t>
            </a:r>
            <a:r>
              <a:rPr lang="sk-SK" sz="1600" b="1" dirty="0" err="1">
                <a:solidFill>
                  <a:prstClr val="black"/>
                </a:solidFill>
              </a:rPr>
              <a:t>Current</a:t>
            </a:r>
            <a:r>
              <a:rPr lang="sk-SK" sz="1600" b="1" dirty="0">
                <a:solidFill>
                  <a:prstClr val="black"/>
                </a:solidFill>
              </a:rPr>
              <a:t> </a:t>
            </a:r>
            <a:r>
              <a:rPr lang="sk-SK" sz="1600" b="1" dirty="0" err="1">
                <a:solidFill>
                  <a:prstClr val="black"/>
                </a:solidFill>
              </a:rPr>
              <a:t>Contents</a:t>
            </a:r>
            <a:r>
              <a:rPr lang="sk-SK" sz="1600" b="1" dirty="0">
                <a:solidFill>
                  <a:prstClr val="black"/>
                </a:solidFill>
              </a:rPr>
              <a:t> </a:t>
            </a:r>
            <a:r>
              <a:rPr lang="sk-SK" sz="1600" b="1" dirty="0" err="1">
                <a:solidFill>
                  <a:prstClr val="black"/>
                </a:solidFill>
              </a:rPr>
              <a:t>Connect</a:t>
            </a:r>
            <a:r>
              <a:rPr lang="sk-SK" sz="1600" b="1" dirty="0">
                <a:solidFill>
                  <a:prstClr val="black"/>
                </a:solidFill>
              </a:rPr>
              <a:t> (CCC) </a:t>
            </a:r>
            <a:r>
              <a:rPr lang="sk-SK" sz="1600" dirty="0" smtClean="0">
                <a:solidFill>
                  <a:prstClr val="black"/>
                </a:solidFill>
              </a:rPr>
              <a:t>– </a:t>
            </a:r>
            <a:r>
              <a:rPr lang="sk-SK" sz="1600" dirty="0" err="1">
                <a:solidFill>
                  <a:srgbClr val="C00000"/>
                </a:solidFill>
              </a:rPr>
              <a:t>Thomson</a:t>
            </a:r>
            <a:r>
              <a:rPr lang="sk-SK" sz="1600" dirty="0">
                <a:solidFill>
                  <a:srgbClr val="C00000"/>
                </a:solidFill>
              </a:rPr>
              <a:t> Reuters</a:t>
            </a:r>
          </a:p>
          <a:p>
            <a:pPr>
              <a:lnSpc>
                <a:spcPct val="110000"/>
              </a:lnSpc>
              <a:tabLst>
                <a:tab pos="804863" algn="l"/>
              </a:tabLst>
            </a:pPr>
            <a:r>
              <a:rPr lang="sk-SK" sz="1600" dirty="0">
                <a:solidFill>
                  <a:prstClr val="black"/>
                </a:solidFill>
              </a:rPr>
              <a:t>               </a:t>
            </a:r>
            <a:r>
              <a:rPr lang="sk-SK" sz="1600" dirty="0" smtClean="0">
                <a:solidFill>
                  <a:prstClr val="black"/>
                </a:solidFill>
              </a:rPr>
              <a:t>	= </a:t>
            </a:r>
            <a:r>
              <a:rPr lang="sk-SK" sz="1600" dirty="0">
                <a:solidFill>
                  <a:prstClr val="black"/>
                </a:solidFill>
              </a:rPr>
              <a:t>metodikou </a:t>
            </a:r>
            <a:r>
              <a:rPr lang="sk-SK" sz="1600" dirty="0" smtClean="0">
                <a:solidFill>
                  <a:prstClr val="black"/>
                </a:solidFill>
              </a:rPr>
              <a:t>MŠVV</a:t>
            </a:r>
            <a:r>
              <a:rPr lang="en-US" sz="1600" dirty="0" smtClean="0">
                <a:solidFill>
                  <a:prstClr val="black"/>
                </a:solidFill>
              </a:rPr>
              <a:t>a</a:t>
            </a:r>
            <a:r>
              <a:rPr lang="sk-SK" sz="1600" dirty="0" smtClean="0">
                <a:solidFill>
                  <a:prstClr val="black"/>
                </a:solidFill>
              </a:rPr>
              <a:t>Š vysoko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sk-SK" sz="1600" dirty="0" smtClean="0">
                <a:solidFill>
                  <a:prstClr val="black"/>
                </a:solidFill>
              </a:rPr>
              <a:t>hodnotené </a:t>
            </a:r>
            <a:r>
              <a:rPr lang="sk-SK" sz="1600" dirty="0">
                <a:solidFill>
                  <a:prstClr val="black"/>
                </a:solidFill>
              </a:rPr>
              <a:t>publikácie skupiny B (ADC, ADD, ...) 	</a:t>
            </a:r>
          </a:p>
          <a:p>
            <a:pPr>
              <a:lnSpc>
                <a:spcPct val="110000"/>
              </a:lnSpc>
              <a:tabLst>
                <a:tab pos="804863" algn="l"/>
              </a:tabLst>
            </a:pPr>
            <a:endParaRPr lang="sk-SK" sz="1000" b="1" dirty="0" smtClean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tabLst>
                <a:tab pos="804863" algn="l"/>
              </a:tabLst>
            </a:pPr>
            <a:r>
              <a:rPr lang="sk-SK" sz="1600" b="1" dirty="0" err="1" smtClean="0">
                <a:solidFill>
                  <a:prstClr val="black"/>
                </a:solidFill>
              </a:rPr>
              <a:t>WoS</a:t>
            </a:r>
            <a:r>
              <a:rPr lang="sk-SK" sz="1600" dirty="0">
                <a:solidFill>
                  <a:prstClr val="black"/>
                </a:solidFill>
              </a:rPr>
              <a:t>	</a:t>
            </a:r>
            <a:r>
              <a:rPr lang="sk-SK" sz="1600" dirty="0" smtClean="0">
                <a:solidFill>
                  <a:prstClr val="black"/>
                </a:solidFill>
              </a:rPr>
              <a:t>= </a:t>
            </a:r>
            <a:r>
              <a:rPr lang="sk-SK" sz="1600" b="1" dirty="0" smtClean="0">
                <a:solidFill>
                  <a:srgbClr val="0000CC"/>
                </a:solidFill>
              </a:rPr>
              <a:t>citačná </a:t>
            </a:r>
            <a:r>
              <a:rPr lang="sk-SK" sz="1600" b="1" smtClean="0">
                <a:solidFill>
                  <a:srgbClr val="0000CC"/>
                </a:solidFill>
              </a:rPr>
              <a:t>databáza </a:t>
            </a:r>
            <a:r>
              <a:rPr lang="sk-SK" sz="1600" b="1" smtClean="0">
                <a:solidFill>
                  <a:prstClr val="black"/>
                </a:solidFill>
              </a:rPr>
              <a:t>Web  </a:t>
            </a:r>
            <a:r>
              <a:rPr lang="sk-SK" sz="1600" b="1" dirty="0" err="1" smtClean="0">
                <a:solidFill>
                  <a:prstClr val="black"/>
                </a:solidFill>
              </a:rPr>
              <a:t>Science</a:t>
            </a:r>
            <a:r>
              <a:rPr lang="sk-SK" sz="1600" b="1" dirty="0" smtClean="0">
                <a:solidFill>
                  <a:prstClr val="black"/>
                </a:solidFill>
              </a:rPr>
              <a:t> </a:t>
            </a:r>
            <a:r>
              <a:rPr lang="sk-SK" sz="1600" b="1" dirty="0" err="1" smtClean="0">
                <a:solidFill>
                  <a:prstClr val="black"/>
                </a:solidFill>
              </a:rPr>
              <a:t>Core</a:t>
            </a:r>
            <a:r>
              <a:rPr lang="sk-SK" sz="1600" b="1" dirty="0" smtClean="0">
                <a:solidFill>
                  <a:prstClr val="black"/>
                </a:solidFill>
              </a:rPr>
              <a:t> </a:t>
            </a:r>
            <a:r>
              <a:rPr lang="sk-SK" sz="1600" b="1" dirty="0" err="1" smtClean="0">
                <a:solidFill>
                  <a:prstClr val="black"/>
                </a:solidFill>
              </a:rPr>
              <a:t>Collection</a:t>
            </a:r>
            <a:r>
              <a:rPr lang="sk-SK" sz="1600" dirty="0">
                <a:solidFill>
                  <a:prstClr val="black"/>
                </a:solidFill>
              </a:rPr>
              <a:t> </a:t>
            </a:r>
            <a:r>
              <a:rPr lang="sk-SK" sz="1600" dirty="0" smtClean="0">
                <a:solidFill>
                  <a:prstClr val="black"/>
                </a:solidFill>
              </a:rPr>
              <a:t>– </a:t>
            </a:r>
            <a:r>
              <a:rPr lang="sk-SK" sz="1600" dirty="0" err="1" smtClean="0">
                <a:solidFill>
                  <a:srgbClr val="C00000"/>
                </a:solidFill>
              </a:rPr>
              <a:t>Thomson</a:t>
            </a:r>
            <a:r>
              <a:rPr lang="sk-SK" sz="1600" dirty="0" smtClean="0">
                <a:solidFill>
                  <a:srgbClr val="C00000"/>
                </a:solidFill>
              </a:rPr>
              <a:t> Reuters</a:t>
            </a:r>
          </a:p>
          <a:p>
            <a:pPr>
              <a:lnSpc>
                <a:spcPct val="110000"/>
              </a:lnSpc>
              <a:tabLst>
                <a:tab pos="804863" algn="l"/>
              </a:tabLst>
            </a:pPr>
            <a:r>
              <a:rPr lang="sk-SK" sz="1600" dirty="0" smtClean="0">
                <a:solidFill>
                  <a:prstClr val="black"/>
                </a:solidFill>
              </a:rPr>
              <a:t>	= obsahuje 7 citačných indexov</a:t>
            </a:r>
            <a:r>
              <a:rPr lang="en-US" sz="1600" dirty="0">
                <a:solidFill>
                  <a:prstClr val="black"/>
                </a:solidFill>
              </a:rPr>
              <a:t>:</a:t>
            </a:r>
            <a:r>
              <a:rPr lang="sk-SK" sz="1600" dirty="0" smtClean="0">
                <a:solidFill>
                  <a:prstClr val="black"/>
                </a:solidFill>
              </a:rPr>
              <a:t> </a:t>
            </a:r>
            <a:endParaRPr lang="en-US" sz="1600" dirty="0" smtClean="0">
              <a:solidFill>
                <a:prstClr val="black"/>
              </a:solidFill>
            </a:endParaRPr>
          </a:p>
          <a:p>
            <a:pPr marL="1166813" lvl="1" indent="-184150" defTabSz="893763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sk-SK" sz="1400" dirty="0" smtClean="0">
                <a:solidFill>
                  <a:prstClr val="black"/>
                </a:solidFill>
              </a:rPr>
              <a:t>SCI-E	– </a:t>
            </a:r>
            <a:r>
              <a:rPr lang="sk-SK" sz="1400" dirty="0" err="1" smtClean="0">
                <a:solidFill>
                  <a:prstClr val="black"/>
                </a:solidFill>
              </a:rPr>
              <a:t>Science</a:t>
            </a:r>
            <a:r>
              <a:rPr lang="sk-SK" sz="1400" dirty="0" smtClean="0">
                <a:solidFill>
                  <a:prstClr val="black"/>
                </a:solidFill>
              </a:rPr>
              <a:t> </a:t>
            </a:r>
            <a:r>
              <a:rPr lang="sk-SK" sz="1400" dirty="0" err="1" smtClean="0">
                <a:solidFill>
                  <a:prstClr val="black"/>
                </a:solidFill>
              </a:rPr>
              <a:t>Citation</a:t>
            </a:r>
            <a:r>
              <a:rPr lang="sk-SK" sz="1400" dirty="0" smtClean="0">
                <a:solidFill>
                  <a:prstClr val="black"/>
                </a:solidFill>
              </a:rPr>
              <a:t> Index </a:t>
            </a:r>
            <a:r>
              <a:rPr lang="sk-SK" sz="1400" dirty="0" err="1" smtClean="0">
                <a:solidFill>
                  <a:prstClr val="black"/>
                </a:solidFill>
              </a:rPr>
              <a:t>Expanded</a:t>
            </a:r>
            <a:endParaRPr lang="sk-SK" sz="1400" dirty="0" smtClean="0">
              <a:solidFill>
                <a:prstClr val="black"/>
              </a:solidFill>
            </a:endParaRPr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sk-SK" sz="1400" dirty="0" smtClean="0">
                <a:solidFill>
                  <a:prstClr val="black"/>
                </a:solidFill>
              </a:rPr>
              <a:t>SSCI</a:t>
            </a:r>
            <a:r>
              <a:rPr lang="sk-SK" sz="1400" dirty="0">
                <a:solidFill>
                  <a:prstClr val="black"/>
                </a:solidFill>
              </a:rPr>
              <a:t>	</a:t>
            </a:r>
            <a:r>
              <a:rPr lang="sk-SK" sz="1400" dirty="0" smtClean="0">
                <a:solidFill>
                  <a:prstClr val="black"/>
                </a:solidFill>
              </a:rPr>
              <a:t>– </a:t>
            </a:r>
            <a:r>
              <a:rPr lang="sk-SK" sz="1400" dirty="0" err="1" smtClean="0">
                <a:solidFill>
                  <a:prstClr val="black"/>
                </a:solidFill>
              </a:rPr>
              <a:t>Social</a:t>
            </a:r>
            <a:r>
              <a:rPr lang="sk-SK" sz="1400" dirty="0" smtClean="0">
                <a:solidFill>
                  <a:prstClr val="black"/>
                </a:solidFill>
              </a:rPr>
              <a:t> </a:t>
            </a:r>
            <a:r>
              <a:rPr lang="sk-SK" sz="1400" dirty="0" err="1" smtClean="0">
                <a:solidFill>
                  <a:prstClr val="black"/>
                </a:solidFill>
              </a:rPr>
              <a:t>Sciences</a:t>
            </a:r>
            <a:r>
              <a:rPr lang="sk-SK" sz="1400" dirty="0" smtClean="0">
                <a:solidFill>
                  <a:prstClr val="black"/>
                </a:solidFill>
              </a:rPr>
              <a:t> </a:t>
            </a:r>
            <a:r>
              <a:rPr lang="sk-SK" sz="1400" dirty="0" err="1" smtClean="0">
                <a:solidFill>
                  <a:prstClr val="black"/>
                </a:solidFill>
              </a:rPr>
              <a:t>Citation</a:t>
            </a:r>
            <a:r>
              <a:rPr lang="sk-SK" sz="1400" dirty="0" smtClean="0">
                <a:solidFill>
                  <a:prstClr val="black"/>
                </a:solidFill>
              </a:rPr>
              <a:t> Index  </a:t>
            </a:r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sk-SK" sz="1400" dirty="0" smtClean="0">
                <a:solidFill>
                  <a:prstClr val="black"/>
                </a:solidFill>
              </a:rPr>
              <a:t>AHCI	– </a:t>
            </a:r>
            <a:r>
              <a:rPr lang="sk-SK" sz="1400" dirty="0" err="1" smtClean="0">
                <a:solidFill>
                  <a:prstClr val="black"/>
                </a:solidFill>
              </a:rPr>
              <a:t>Arts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r>
              <a:rPr lang="en-US" sz="1400" dirty="0" smtClean="0">
                <a:solidFill>
                  <a:prstClr val="black"/>
                </a:solidFill>
              </a:rPr>
              <a:t>&amp; Humanities Citation Index</a:t>
            </a:r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endParaRPr lang="en-US" sz="400" dirty="0">
              <a:solidFill>
                <a:prstClr val="black"/>
              </a:solidFill>
            </a:endParaRPr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en-US" sz="1400" dirty="0" smtClean="0">
                <a:solidFill>
                  <a:prstClr val="black"/>
                </a:solidFill>
              </a:rPr>
              <a:t>CPCI-S</a:t>
            </a:r>
            <a:r>
              <a:rPr lang="sk-SK" sz="1400" dirty="0" smtClean="0">
                <a:solidFill>
                  <a:prstClr val="black"/>
                </a:solidFill>
              </a:rPr>
              <a:t>	–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sk-SK" sz="1400" dirty="0" err="1" smtClean="0">
                <a:solidFill>
                  <a:prstClr val="black"/>
                </a:solidFill>
              </a:rPr>
              <a:t>Conference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sk-SK" sz="1400" dirty="0" err="1" smtClean="0">
                <a:solidFill>
                  <a:prstClr val="black"/>
                </a:solidFill>
              </a:rPr>
              <a:t>Proceedings</a:t>
            </a:r>
            <a:r>
              <a:rPr lang="sk-SK" sz="1400" dirty="0" smtClean="0">
                <a:solidFill>
                  <a:prstClr val="black"/>
                </a:solidFill>
              </a:rPr>
              <a:t> </a:t>
            </a:r>
            <a:r>
              <a:rPr lang="sk-SK" sz="1400" dirty="0" err="1" smtClean="0">
                <a:solidFill>
                  <a:prstClr val="black"/>
                </a:solidFill>
              </a:rPr>
              <a:t>Citation</a:t>
            </a:r>
            <a:r>
              <a:rPr lang="sk-SK" sz="1400" dirty="0" smtClean="0">
                <a:solidFill>
                  <a:prstClr val="black"/>
                </a:solidFill>
              </a:rPr>
              <a:t> Index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sk-SK" sz="1400" dirty="0" smtClean="0">
                <a:solidFill>
                  <a:prstClr val="black"/>
                </a:solidFill>
              </a:rPr>
              <a:t>– </a:t>
            </a:r>
            <a:r>
              <a:rPr lang="sk-SK" sz="1400" dirty="0" err="1" smtClean="0">
                <a:solidFill>
                  <a:prstClr val="black"/>
                </a:solidFill>
              </a:rPr>
              <a:t>Science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en-US" sz="1400" dirty="0" smtClean="0">
                <a:solidFill>
                  <a:prstClr val="black"/>
                </a:solidFill>
              </a:rPr>
              <a:t>CPCI-SSH</a:t>
            </a:r>
            <a:r>
              <a:rPr lang="sk-SK" sz="1400" dirty="0">
                <a:solidFill>
                  <a:prstClr val="black"/>
                </a:solidFill>
              </a:rPr>
              <a:t>	</a:t>
            </a:r>
            <a:r>
              <a:rPr lang="sk-SK" sz="1400" dirty="0" smtClean="0">
                <a:solidFill>
                  <a:prstClr val="black"/>
                </a:solidFill>
              </a:rPr>
              <a:t>–</a:t>
            </a:r>
            <a:r>
              <a:rPr lang="en-US" sz="1400" dirty="0" smtClean="0">
                <a:solidFill>
                  <a:prstClr val="black"/>
                </a:solidFill>
              </a:rPr>
              <a:t> Conference Proceedings </a:t>
            </a:r>
            <a:r>
              <a:rPr lang="sk-SK" sz="1400" dirty="0" err="1" smtClean="0">
                <a:solidFill>
                  <a:prstClr val="black"/>
                </a:solidFill>
              </a:rPr>
              <a:t>Citation</a:t>
            </a:r>
            <a:r>
              <a:rPr lang="sk-SK" sz="1400" dirty="0" smtClean="0">
                <a:solidFill>
                  <a:prstClr val="black"/>
                </a:solidFill>
              </a:rPr>
              <a:t> Index – </a:t>
            </a:r>
            <a:r>
              <a:rPr lang="sk-SK" sz="1400" dirty="0" err="1" smtClean="0">
                <a:solidFill>
                  <a:prstClr val="black"/>
                </a:solidFill>
              </a:rPr>
              <a:t>Social</a:t>
            </a:r>
            <a:r>
              <a:rPr lang="sk-SK" sz="1400" dirty="0" smtClean="0">
                <a:solidFill>
                  <a:prstClr val="black"/>
                </a:solidFill>
              </a:rPr>
              <a:t> </a:t>
            </a:r>
            <a:r>
              <a:rPr lang="sk-SK" sz="1400" dirty="0" err="1" smtClean="0">
                <a:solidFill>
                  <a:prstClr val="black"/>
                </a:solidFill>
              </a:rPr>
              <a:t>Science</a:t>
            </a:r>
            <a:r>
              <a:rPr lang="sk-SK" sz="1400" dirty="0" smtClean="0">
                <a:solidFill>
                  <a:prstClr val="black"/>
                </a:solidFill>
              </a:rPr>
              <a:t> &amp; </a:t>
            </a:r>
            <a:r>
              <a:rPr lang="sk-SK" sz="1400" dirty="0" err="1" smtClean="0">
                <a:solidFill>
                  <a:prstClr val="black"/>
                </a:solidFill>
              </a:rPr>
              <a:t>Humanities</a:t>
            </a:r>
            <a:endParaRPr lang="en-US" sz="1400" dirty="0" smtClean="0">
              <a:solidFill>
                <a:prstClr val="black"/>
              </a:solidFill>
            </a:endParaRPr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endParaRPr lang="en-US" sz="400" dirty="0">
              <a:solidFill>
                <a:prstClr val="black"/>
              </a:solidFill>
            </a:endParaRPr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en-US" sz="1400" dirty="0" smtClean="0">
                <a:solidFill>
                  <a:prstClr val="black"/>
                </a:solidFill>
              </a:rPr>
              <a:t>BKCI-S</a:t>
            </a:r>
            <a:r>
              <a:rPr lang="sk-SK" sz="1400" dirty="0">
                <a:solidFill>
                  <a:prstClr val="black"/>
                </a:solidFill>
              </a:rPr>
              <a:t>	</a:t>
            </a:r>
            <a:r>
              <a:rPr lang="sk-SK" sz="1400" dirty="0" smtClean="0">
                <a:solidFill>
                  <a:prstClr val="black"/>
                </a:solidFill>
              </a:rPr>
              <a:t>–</a:t>
            </a:r>
            <a:r>
              <a:rPr lang="en-US" sz="1400" dirty="0" smtClean="0">
                <a:solidFill>
                  <a:prstClr val="black"/>
                </a:solidFill>
              </a:rPr>
              <a:t> Book Citation Index – Science (2005- )</a:t>
            </a:r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en-US" sz="1400" dirty="0" smtClean="0">
                <a:solidFill>
                  <a:prstClr val="black"/>
                </a:solidFill>
              </a:rPr>
              <a:t>BKCI-SSH</a:t>
            </a:r>
            <a:r>
              <a:rPr lang="sk-SK" sz="1400" dirty="0">
                <a:solidFill>
                  <a:prstClr val="black"/>
                </a:solidFill>
              </a:rPr>
              <a:t>	</a:t>
            </a:r>
            <a:r>
              <a:rPr lang="sk-SK" sz="1400" dirty="0" smtClean="0">
                <a:solidFill>
                  <a:prstClr val="black"/>
                </a:solidFill>
              </a:rPr>
              <a:t>–</a:t>
            </a:r>
            <a:r>
              <a:rPr lang="en-US" sz="1400" dirty="0" smtClean="0">
                <a:solidFill>
                  <a:prstClr val="black"/>
                </a:solidFill>
              </a:rPr>
              <a:t> Book Citation Index</a:t>
            </a:r>
            <a:r>
              <a:rPr lang="sk-SK" sz="1400" dirty="0" smtClean="0">
                <a:solidFill>
                  <a:prstClr val="black"/>
                </a:solidFill>
              </a:rPr>
              <a:t> – </a:t>
            </a:r>
            <a:r>
              <a:rPr lang="sk-SK" sz="1400" dirty="0" err="1" smtClean="0">
                <a:solidFill>
                  <a:prstClr val="black"/>
                </a:solidFill>
              </a:rPr>
              <a:t>Social</a:t>
            </a:r>
            <a:r>
              <a:rPr lang="sk-SK" sz="1400" dirty="0" smtClean="0">
                <a:solidFill>
                  <a:prstClr val="black"/>
                </a:solidFill>
              </a:rPr>
              <a:t> </a:t>
            </a:r>
            <a:r>
              <a:rPr lang="sk-SK" sz="1400" dirty="0" err="1" smtClean="0">
                <a:solidFill>
                  <a:prstClr val="black"/>
                </a:solidFill>
              </a:rPr>
              <a:t>Sciences</a:t>
            </a:r>
            <a:r>
              <a:rPr lang="sk-SK" sz="1400" dirty="0" smtClean="0">
                <a:solidFill>
                  <a:prstClr val="black"/>
                </a:solidFill>
              </a:rPr>
              <a:t> &amp; </a:t>
            </a:r>
            <a:r>
              <a:rPr lang="sk-SK" sz="1400" dirty="0" err="1" smtClean="0">
                <a:solidFill>
                  <a:prstClr val="black"/>
                </a:solidFill>
              </a:rPr>
              <a:t>Humanities</a:t>
            </a:r>
            <a:r>
              <a:rPr lang="en-US" sz="1400" dirty="0" smtClean="0">
                <a:solidFill>
                  <a:prstClr val="black"/>
                </a:solidFill>
              </a:rPr>
              <a:t> (2005- )</a:t>
            </a:r>
          </a:p>
          <a:p>
            <a:pPr lvl="1">
              <a:lnSpc>
                <a:spcPct val="110000"/>
              </a:lnSpc>
              <a:tabLst>
                <a:tab pos="804863" algn="l"/>
                <a:tab pos="1971675" algn="l"/>
              </a:tabLst>
            </a:pPr>
            <a:endParaRPr lang="en-US" sz="10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tabLst>
                <a:tab pos="804863" algn="l"/>
              </a:tabLst>
            </a:pPr>
            <a:r>
              <a:rPr lang="en-US" sz="1600" b="1" dirty="0" smtClean="0">
                <a:solidFill>
                  <a:prstClr val="black"/>
                </a:solidFill>
              </a:rPr>
              <a:t>Scopus</a:t>
            </a:r>
            <a:r>
              <a:rPr lang="sk-SK" sz="1600" dirty="0">
                <a:solidFill>
                  <a:prstClr val="black"/>
                </a:solidFill>
              </a:rPr>
              <a:t>	</a:t>
            </a:r>
            <a:r>
              <a:rPr lang="en-US" sz="1600" dirty="0" smtClean="0">
                <a:solidFill>
                  <a:prstClr val="black"/>
                </a:solidFill>
              </a:rPr>
              <a:t>= </a:t>
            </a:r>
            <a:r>
              <a:rPr lang="en-US" sz="1600" b="1" dirty="0" err="1" smtClean="0">
                <a:solidFill>
                  <a:srgbClr val="0000CC"/>
                </a:solidFill>
              </a:rPr>
              <a:t>cita</a:t>
            </a:r>
            <a:r>
              <a:rPr lang="sk-SK" sz="1600" b="1" dirty="0" err="1" smtClean="0">
                <a:solidFill>
                  <a:srgbClr val="0000CC"/>
                </a:solidFill>
              </a:rPr>
              <a:t>čná</a:t>
            </a:r>
            <a:r>
              <a:rPr lang="sk-SK" sz="1600" b="1" dirty="0" smtClean="0">
                <a:solidFill>
                  <a:srgbClr val="0000CC"/>
                </a:solidFill>
              </a:rPr>
              <a:t> databáza</a:t>
            </a:r>
            <a:r>
              <a:rPr lang="sk-SK" sz="1600" dirty="0" smtClean="0">
                <a:solidFill>
                  <a:prstClr val="black"/>
                </a:solidFill>
              </a:rPr>
              <a:t> – </a:t>
            </a:r>
            <a:r>
              <a:rPr lang="sk-SK" sz="1600" dirty="0" err="1" smtClean="0">
                <a:solidFill>
                  <a:srgbClr val="C00000"/>
                </a:solidFill>
              </a:rPr>
              <a:t>Elsevier</a:t>
            </a:r>
            <a:endParaRPr lang="en-US" sz="1600" dirty="0" smtClean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tabLst>
                <a:tab pos="804863" algn="l"/>
              </a:tabLst>
            </a:pPr>
            <a:r>
              <a:rPr lang="sk-SK" sz="1000" dirty="0" smtClean="0">
                <a:solidFill>
                  <a:prstClr val="black"/>
                </a:solidFill>
              </a:rPr>
              <a:t> </a:t>
            </a:r>
            <a:endParaRPr lang="en-US" sz="10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tabLst>
                <a:tab pos="804863" algn="l"/>
                <a:tab pos="1255713" algn="l"/>
              </a:tabLst>
            </a:pPr>
            <a:r>
              <a:rPr lang="en-US" sz="1600" dirty="0" err="1" smtClean="0">
                <a:solidFill>
                  <a:prstClr val="black"/>
                </a:solidFill>
              </a:rPr>
              <a:t>WoS</a:t>
            </a:r>
            <a:r>
              <a:rPr lang="en-US" sz="1600" dirty="0" smtClean="0">
                <a:solidFill>
                  <a:prstClr val="black"/>
                </a:solidFill>
              </a:rPr>
              <a:t> + Scopus</a:t>
            </a:r>
            <a:r>
              <a:rPr lang="sk-SK" sz="1600" dirty="0" smtClean="0">
                <a:solidFill>
                  <a:prstClr val="black"/>
                </a:solidFill>
              </a:rPr>
              <a:t>	: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sk-SK" sz="1600" dirty="0" smtClean="0">
                <a:solidFill>
                  <a:prstClr val="black"/>
                </a:solidFill>
              </a:rPr>
              <a:t>citácie kategórie </a:t>
            </a:r>
            <a:r>
              <a:rPr lang="en-US" sz="1600" dirty="0" smtClean="0">
                <a:solidFill>
                  <a:prstClr val="black"/>
                </a:solidFill>
              </a:rPr>
              <a:t>[1]</a:t>
            </a:r>
            <a:r>
              <a:rPr lang="sk-SK" sz="1600" dirty="0" smtClean="0">
                <a:solidFill>
                  <a:prstClr val="black"/>
                </a:solidFill>
              </a:rPr>
              <a:t> a</a:t>
            </a:r>
            <a:r>
              <a:rPr lang="en-US" sz="1600" dirty="0" smtClean="0">
                <a:solidFill>
                  <a:prstClr val="black"/>
                </a:solidFill>
              </a:rPr>
              <a:t> [2] pod</a:t>
            </a:r>
            <a:r>
              <a:rPr lang="sk-SK" sz="1600" dirty="0" smtClean="0">
                <a:solidFill>
                  <a:prstClr val="black"/>
                </a:solidFill>
              </a:rPr>
              <a:t>ľa vyhlášky č. 456/2012 </a:t>
            </a:r>
            <a:r>
              <a:rPr lang="sk-SK" sz="1600" dirty="0" err="1" smtClean="0">
                <a:solidFill>
                  <a:prstClr val="black"/>
                </a:solidFill>
              </a:rPr>
              <a:t>Z.z</a:t>
            </a:r>
            <a:r>
              <a:rPr lang="sk-SK" sz="1600" dirty="0" smtClean="0">
                <a:solidFill>
                  <a:prstClr val="black"/>
                </a:solidFill>
              </a:rPr>
              <a:t>.</a:t>
            </a:r>
            <a:endParaRPr lang="sk-SK" sz="1600" dirty="0">
              <a:solidFill>
                <a:prstClr val="black"/>
              </a:solidFill>
            </a:endParaRPr>
          </a:p>
          <a:p>
            <a:pPr>
              <a:lnSpc>
                <a:spcPct val="110000"/>
              </a:lnSpc>
              <a:tabLst>
                <a:tab pos="804863" algn="l"/>
                <a:tab pos="1255713" algn="l"/>
              </a:tabLst>
            </a:pPr>
            <a:r>
              <a:rPr lang="sk-SK" sz="1600" dirty="0">
                <a:solidFill>
                  <a:prstClr val="black"/>
                </a:solidFill>
              </a:rPr>
              <a:t>	</a:t>
            </a:r>
            <a:r>
              <a:rPr lang="sk-SK" sz="1600" dirty="0" smtClean="0">
                <a:solidFill>
                  <a:prstClr val="black"/>
                </a:solidFill>
              </a:rPr>
              <a:t>	: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sk-SK" sz="1600" dirty="0" smtClean="0">
                <a:solidFill>
                  <a:prstClr val="black"/>
                </a:solidFill>
              </a:rPr>
              <a:t>časopisecké články </a:t>
            </a:r>
            <a:r>
              <a:rPr lang="sk-SK" sz="1600" dirty="0">
                <a:solidFill>
                  <a:prstClr val="black"/>
                </a:solidFill>
              </a:rPr>
              <a:t>metodikou </a:t>
            </a:r>
            <a:r>
              <a:rPr lang="sk-SK" sz="1600" dirty="0" smtClean="0">
                <a:solidFill>
                  <a:prstClr val="black"/>
                </a:solidFill>
              </a:rPr>
              <a:t>MŠVV</a:t>
            </a:r>
            <a:r>
              <a:rPr lang="en-US" sz="1600" dirty="0" smtClean="0">
                <a:solidFill>
                  <a:prstClr val="black"/>
                </a:solidFill>
              </a:rPr>
              <a:t>a</a:t>
            </a:r>
            <a:r>
              <a:rPr lang="sk-SK" sz="1600" dirty="0" smtClean="0">
                <a:solidFill>
                  <a:prstClr val="black"/>
                </a:solidFill>
              </a:rPr>
              <a:t>Š </a:t>
            </a:r>
            <a:r>
              <a:rPr lang="sk-SK" sz="1600" dirty="0">
                <a:solidFill>
                  <a:prstClr val="black"/>
                </a:solidFill>
              </a:rPr>
              <a:t>zaraďované </a:t>
            </a:r>
            <a:r>
              <a:rPr lang="sk-SK" sz="1600" dirty="0" smtClean="0">
                <a:solidFill>
                  <a:prstClr val="black"/>
                </a:solidFill>
              </a:rPr>
              <a:t>do skupiny </a:t>
            </a:r>
            <a:r>
              <a:rPr lang="sk-SK" sz="1600" dirty="0">
                <a:solidFill>
                  <a:prstClr val="black"/>
                </a:solidFill>
              </a:rPr>
              <a:t>C (ADM, ADN, </a:t>
            </a:r>
            <a:r>
              <a:rPr lang="sk-SK" sz="1600" dirty="0" smtClean="0">
                <a:solidFill>
                  <a:prstClr val="black"/>
                </a:solidFill>
              </a:rPr>
              <a:t>...)</a:t>
            </a:r>
          </a:p>
        </p:txBody>
      </p:sp>
      <p:sp>
        <p:nvSpPr>
          <p:cNvPr id="5" name="Obdĺžnik 4"/>
          <p:cNvSpPr/>
          <p:nvPr/>
        </p:nvSpPr>
        <p:spPr>
          <a:xfrm>
            <a:off x="1683464" y="4752763"/>
            <a:ext cx="51207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prstClr val="black"/>
                </a:solidFill>
              </a:rPr>
              <a:t> </a:t>
            </a:r>
            <a:r>
              <a:rPr lang="en-GB" sz="1600" dirty="0">
                <a:solidFill>
                  <a:prstClr val="black"/>
                </a:solidFill>
              </a:rPr>
              <a:t>= </a:t>
            </a:r>
            <a:r>
              <a:rPr lang="sk-SK" sz="1600" dirty="0" smtClean="0">
                <a:solidFill>
                  <a:prstClr val="black"/>
                </a:solidFill>
              </a:rPr>
              <a:t>  </a:t>
            </a:r>
            <a:r>
              <a:rPr lang="en-GB" sz="1600" b="1" dirty="0" err="1" smtClean="0">
                <a:solidFill>
                  <a:prstClr val="black"/>
                </a:solidFill>
              </a:rPr>
              <a:t>Impakt</a:t>
            </a:r>
            <a:r>
              <a:rPr lang="en-GB" sz="1600" b="1" dirty="0" smtClean="0">
                <a:solidFill>
                  <a:prstClr val="black"/>
                </a:solidFill>
              </a:rPr>
              <a:t> </a:t>
            </a:r>
            <a:r>
              <a:rPr lang="sk-SK" sz="1600" b="1" dirty="0" err="1" smtClean="0">
                <a:solidFill>
                  <a:prstClr val="black"/>
                </a:solidFill>
              </a:rPr>
              <a:t>F</a:t>
            </a:r>
            <a:r>
              <a:rPr lang="en-GB" sz="1600" b="1" dirty="0" err="1" smtClean="0">
                <a:solidFill>
                  <a:prstClr val="black"/>
                </a:solidFill>
              </a:rPr>
              <a:t>aktor</a:t>
            </a:r>
            <a:r>
              <a:rPr lang="en-GB" sz="1600" b="1" dirty="0" smtClean="0">
                <a:solidFill>
                  <a:prstClr val="black"/>
                </a:solidFill>
              </a:rPr>
              <a:t> </a:t>
            </a:r>
            <a:r>
              <a:rPr lang="sk-SK" sz="1600" b="1" dirty="0" smtClean="0">
                <a:solidFill>
                  <a:prstClr val="black"/>
                </a:solidFill>
              </a:rPr>
              <a:t>časopisu </a:t>
            </a:r>
            <a:r>
              <a:rPr lang="sk-SK" sz="1600" dirty="0" smtClean="0">
                <a:solidFill>
                  <a:prstClr val="black"/>
                </a:solidFill>
              </a:rPr>
              <a:t>v roku </a:t>
            </a:r>
            <a:r>
              <a:rPr lang="en-GB" sz="1600" dirty="0" err="1" smtClean="0">
                <a:solidFill>
                  <a:prstClr val="black"/>
                </a:solidFill>
              </a:rPr>
              <a:t>na</a:t>
            </a:r>
            <a:r>
              <a:rPr lang="en-GB" sz="1600" dirty="0" smtClean="0">
                <a:solidFill>
                  <a:prstClr val="black"/>
                </a:solidFill>
              </a:rPr>
              <a:t> </a:t>
            </a:r>
            <a:r>
              <a:rPr lang="en-GB" sz="1600" dirty="0" err="1">
                <a:solidFill>
                  <a:prstClr val="black"/>
                </a:solidFill>
              </a:rPr>
              <a:t>základe</a:t>
            </a:r>
            <a:r>
              <a:rPr lang="en-GB" sz="1600" dirty="0">
                <a:solidFill>
                  <a:prstClr val="black"/>
                </a:solidFill>
              </a:rPr>
              <a:t> </a:t>
            </a:r>
            <a:r>
              <a:rPr lang="en-GB" sz="1600" dirty="0" err="1" smtClean="0">
                <a:solidFill>
                  <a:prstClr val="black"/>
                </a:solidFill>
              </a:rPr>
              <a:t>údajov</a:t>
            </a:r>
            <a:r>
              <a:rPr lang="en-GB" sz="1600" dirty="0" smtClean="0">
                <a:solidFill>
                  <a:prstClr val="black"/>
                </a:solidFill>
              </a:rPr>
              <a:t> z </a:t>
            </a:r>
            <a:r>
              <a:rPr lang="en-GB" sz="1600" dirty="0" err="1" smtClean="0">
                <a:solidFill>
                  <a:prstClr val="black"/>
                </a:solidFill>
              </a:rPr>
              <a:t>WoS</a:t>
            </a:r>
            <a:endParaRPr lang="en-GB" sz="1600" dirty="0">
              <a:solidFill>
                <a:prstClr val="black"/>
              </a:solidFill>
            </a:endParaRP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/>
          </p:nvPr>
        </p:nvGraphicFramePr>
        <p:xfrm>
          <a:off x="952500" y="5266221"/>
          <a:ext cx="727710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6" name="Equation" r:id="rId3" imgW="7277040" imgH="507960" progId="Equation.DSMT4">
                  <p:embed/>
                </p:oleObj>
              </mc:Choice>
              <mc:Fallback>
                <p:oleObj name="Equation" r:id="rId3" imgW="727704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5266221"/>
                        <a:ext cx="7277100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>
            <p:extLst/>
          </p:nvPr>
        </p:nvGraphicFramePr>
        <p:xfrm>
          <a:off x="945968" y="4783608"/>
          <a:ext cx="6477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" name="Equation" r:id="rId5" imgW="647640" imgH="291960" progId="Equation.DSMT4">
                  <p:embed/>
                </p:oleObj>
              </mc:Choice>
              <mc:Fallback>
                <p:oleObj name="Equation" r:id="rId5" imgW="64764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968" y="4783608"/>
                        <a:ext cx="6477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Rovná spojnica 12"/>
          <p:cNvCxnSpPr/>
          <p:nvPr/>
        </p:nvCxnSpPr>
        <p:spPr>
          <a:xfrm>
            <a:off x="230256" y="4613380"/>
            <a:ext cx="864096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>
            <a:off x="230256" y="5877272"/>
            <a:ext cx="864096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nica 14"/>
          <p:cNvCxnSpPr/>
          <p:nvPr/>
        </p:nvCxnSpPr>
        <p:spPr>
          <a:xfrm>
            <a:off x="230256" y="103380"/>
            <a:ext cx="864096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BlokTextu 16"/>
          <p:cNvSpPr txBox="1"/>
          <p:nvPr/>
        </p:nvSpPr>
        <p:spPr>
          <a:xfrm>
            <a:off x="1045429" y="5936852"/>
            <a:ext cx="7023589" cy="7325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sk-SK" sz="1600" b="1" dirty="0" err="1" smtClean="0">
                <a:solidFill>
                  <a:prstClr val="black"/>
                </a:solidFill>
              </a:rPr>
              <a:t>Hirschov</a:t>
            </a:r>
            <a:r>
              <a:rPr lang="sk-SK" sz="1600" b="1" dirty="0" smtClean="0">
                <a:solidFill>
                  <a:prstClr val="black"/>
                </a:solidFill>
              </a:rPr>
              <a:t> index (</a:t>
            </a:r>
            <a:r>
              <a:rPr lang="sk-SK" sz="1600" b="1" i="1" dirty="0" smtClean="0">
                <a:solidFill>
                  <a:prstClr val="black"/>
                </a:solidFill>
              </a:rPr>
              <a:t>h</a:t>
            </a:r>
            <a:r>
              <a:rPr lang="sk-SK" sz="1600" b="1" dirty="0" smtClean="0">
                <a:solidFill>
                  <a:prstClr val="black"/>
                </a:solidFill>
              </a:rPr>
              <a:t>-index) autora</a:t>
            </a:r>
          </a:p>
          <a:p>
            <a:pPr>
              <a:lnSpc>
                <a:spcPct val="130000"/>
              </a:lnSpc>
            </a:pPr>
            <a:r>
              <a:rPr lang="sk-SK" sz="1600" i="1" dirty="0" smtClean="0">
                <a:solidFill>
                  <a:prstClr val="black"/>
                </a:solidFill>
              </a:rPr>
              <a:t>h</a:t>
            </a:r>
            <a:r>
              <a:rPr lang="sk-SK" sz="1600" dirty="0" smtClean="0">
                <a:solidFill>
                  <a:prstClr val="black"/>
                </a:solidFill>
              </a:rPr>
              <a:t>-index = 13, ak má autor aspoň 13 takých článkov, že na každý má aspoň 13 citácií</a:t>
            </a:r>
            <a:endParaRPr lang="en-GB" sz="1600" dirty="0">
              <a:solidFill>
                <a:prstClr val="black"/>
              </a:solidFill>
            </a:endParaRPr>
          </a:p>
        </p:txBody>
      </p:sp>
      <p:cxnSp>
        <p:nvCxnSpPr>
          <p:cNvPr id="18" name="Rovná spojnica 17"/>
          <p:cNvCxnSpPr/>
          <p:nvPr/>
        </p:nvCxnSpPr>
        <p:spPr>
          <a:xfrm>
            <a:off x="230256" y="6761246"/>
            <a:ext cx="8640960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1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/>
          <p:cNvSpPr txBox="1"/>
          <p:nvPr/>
        </p:nvSpPr>
        <p:spPr>
          <a:xfrm>
            <a:off x="436481" y="233352"/>
            <a:ext cx="8280919" cy="4244239"/>
          </a:xfrm>
          <a:prstGeom prst="rect">
            <a:avLst/>
          </a:prstGeom>
          <a:noFill/>
        </p:spPr>
        <p:txBody>
          <a:bodyPr wrap="square" bIns="0" rtlCol="0">
            <a:spAutoFit/>
          </a:bodyPr>
          <a:lstStyle/>
          <a:p>
            <a:pPr>
              <a:lnSpc>
                <a:spcPct val="110000"/>
              </a:lnSpc>
              <a:tabLst>
                <a:tab pos="804863" algn="l"/>
              </a:tabLst>
            </a:pPr>
            <a:r>
              <a:rPr lang="en-US" sz="1600" b="1" dirty="0" err="1" smtClean="0"/>
              <a:t>Karenty</a:t>
            </a:r>
            <a:r>
              <a:rPr lang="sk-SK" sz="1600" dirty="0" smtClean="0"/>
              <a:t>	</a:t>
            </a:r>
            <a:r>
              <a:rPr lang="en-US" sz="1600" dirty="0" smtClean="0"/>
              <a:t>= </a:t>
            </a:r>
            <a:r>
              <a:rPr lang="sk-SK" sz="1600" b="1" dirty="0">
                <a:solidFill>
                  <a:srgbClr val="0000CC"/>
                </a:solidFill>
              </a:rPr>
              <a:t>časopisy</a:t>
            </a:r>
            <a:r>
              <a:rPr lang="sk-SK" sz="1600" dirty="0"/>
              <a:t> evidované v databáze </a:t>
            </a:r>
            <a:r>
              <a:rPr lang="sk-SK" sz="1600" b="1" dirty="0" err="1"/>
              <a:t>Current</a:t>
            </a:r>
            <a:r>
              <a:rPr lang="sk-SK" sz="1600" b="1" dirty="0"/>
              <a:t> </a:t>
            </a:r>
            <a:r>
              <a:rPr lang="sk-SK" sz="1600" b="1" dirty="0" err="1"/>
              <a:t>Contents</a:t>
            </a:r>
            <a:r>
              <a:rPr lang="sk-SK" sz="1600" b="1" dirty="0"/>
              <a:t> </a:t>
            </a:r>
            <a:r>
              <a:rPr lang="sk-SK" sz="1600" b="1" dirty="0" err="1"/>
              <a:t>Connect</a:t>
            </a:r>
            <a:r>
              <a:rPr lang="sk-SK" sz="1600" b="1" dirty="0"/>
              <a:t> (CCC) </a:t>
            </a:r>
            <a:r>
              <a:rPr lang="sk-SK" sz="1600" dirty="0" smtClean="0"/>
              <a:t>– </a:t>
            </a:r>
            <a:r>
              <a:rPr lang="sk-SK" sz="1600" dirty="0" err="1">
                <a:solidFill>
                  <a:srgbClr val="C00000"/>
                </a:solidFill>
              </a:rPr>
              <a:t>Thomson</a:t>
            </a:r>
            <a:r>
              <a:rPr lang="sk-SK" sz="1600" dirty="0">
                <a:solidFill>
                  <a:srgbClr val="C00000"/>
                </a:solidFill>
              </a:rPr>
              <a:t> Reuters</a:t>
            </a:r>
          </a:p>
          <a:p>
            <a:pPr>
              <a:lnSpc>
                <a:spcPct val="110000"/>
              </a:lnSpc>
              <a:tabLst>
                <a:tab pos="804863" algn="l"/>
              </a:tabLst>
            </a:pPr>
            <a:r>
              <a:rPr lang="sk-SK" sz="1600" dirty="0"/>
              <a:t>               </a:t>
            </a:r>
            <a:r>
              <a:rPr lang="sk-SK" sz="1600" dirty="0" smtClean="0"/>
              <a:t>	= </a:t>
            </a:r>
            <a:r>
              <a:rPr lang="sk-SK" sz="1600" dirty="0"/>
              <a:t>metodikou </a:t>
            </a:r>
            <a:r>
              <a:rPr lang="sk-SK" sz="1600" dirty="0" smtClean="0"/>
              <a:t>MŠVVŠ </a:t>
            </a:r>
            <a:r>
              <a:rPr lang="sk-SK" sz="1600" dirty="0" err="1"/>
              <a:t>vysokohodnotené</a:t>
            </a:r>
            <a:r>
              <a:rPr lang="sk-SK" sz="1600" dirty="0"/>
              <a:t> publikácie skupiny B (ADC, ADD, ...) 	</a:t>
            </a:r>
          </a:p>
          <a:p>
            <a:pPr>
              <a:lnSpc>
                <a:spcPct val="110000"/>
              </a:lnSpc>
              <a:tabLst>
                <a:tab pos="804863" algn="l"/>
              </a:tabLst>
            </a:pPr>
            <a:endParaRPr lang="sk-SK" sz="1000" b="1" dirty="0" smtClean="0"/>
          </a:p>
          <a:p>
            <a:pPr>
              <a:lnSpc>
                <a:spcPct val="110000"/>
              </a:lnSpc>
              <a:tabLst>
                <a:tab pos="804863" algn="l"/>
              </a:tabLst>
            </a:pPr>
            <a:r>
              <a:rPr lang="sk-SK" sz="1600" b="1" dirty="0" err="1" smtClean="0"/>
              <a:t>WoS</a:t>
            </a:r>
            <a:r>
              <a:rPr lang="sk-SK" sz="1600" dirty="0"/>
              <a:t>	</a:t>
            </a:r>
            <a:r>
              <a:rPr lang="sk-SK" sz="1600" dirty="0" smtClean="0"/>
              <a:t>= </a:t>
            </a:r>
            <a:r>
              <a:rPr lang="sk-SK" sz="1600" b="1" dirty="0" smtClean="0">
                <a:solidFill>
                  <a:srgbClr val="0000CC"/>
                </a:solidFill>
              </a:rPr>
              <a:t>citačná </a:t>
            </a:r>
            <a:r>
              <a:rPr lang="sk-SK" sz="1600" b="1" smtClean="0">
                <a:solidFill>
                  <a:srgbClr val="0000CC"/>
                </a:solidFill>
              </a:rPr>
              <a:t>databáza </a:t>
            </a:r>
            <a:r>
              <a:rPr lang="sk-SK" sz="1600" smtClean="0"/>
              <a:t>Web  </a:t>
            </a:r>
            <a:r>
              <a:rPr lang="sk-SK" sz="1600" b="1" dirty="0" err="1" smtClean="0"/>
              <a:t>Science</a:t>
            </a:r>
            <a:r>
              <a:rPr lang="sk-SK" sz="1600" b="1" dirty="0" smtClean="0"/>
              <a:t> </a:t>
            </a:r>
            <a:r>
              <a:rPr lang="sk-SK" sz="1600" b="1" dirty="0" err="1" smtClean="0"/>
              <a:t>Core</a:t>
            </a:r>
            <a:r>
              <a:rPr lang="sk-SK" sz="1600" b="1" dirty="0" smtClean="0"/>
              <a:t> </a:t>
            </a:r>
            <a:r>
              <a:rPr lang="sk-SK" sz="1600" b="1" dirty="0" err="1" smtClean="0"/>
              <a:t>Collection</a:t>
            </a:r>
            <a:r>
              <a:rPr lang="sk-SK" sz="1600" dirty="0"/>
              <a:t> </a:t>
            </a:r>
            <a:r>
              <a:rPr lang="sk-SK" sz="1600" dirty="0" smtClean="0"/>
              <a:t>– </a:t>
            </a:r>
            <a:r>
              <a:rPr lang="sk-SK" sz="1600" dirty="0" err="1" smtClean="0">
                <a:solidFill>
                  <a:srgbClr val="C00000"/>
                </a:solidFill>
              </a:rPr>
              <a:t>Thomson</a:t>
            </a:r>
            <a:r>
              <a:rPr lang="sk-SK" sz="1600" dirty="0" smtClean="0">
                <a:solidFill>
                  <a:srgbClr val="C00000"/>
                </a:solidFill>
              </a:rPr>
              <a:t> Reuters</a:t>
            </a:r>
          </a:p>
          <a:p>
            <a:pPr>
              <a:lnSpc>
                <a:spcPct val="110000"/>
              </a:lnSpc>
              <a:tabLst>
                <a:tab pos="804863" algn="l"/>
              </a:tabLst>
            </a:pPr>
            <a:r>
              <a:rPr lang="sk-SK" sz="1600" dirty="0" smtClean="0"/>
              <a:t>	= obsahuje 7 citačných indexov</a:t>
            </a:r>
            <a:r>
              <a:rPr lang="en-US" sz="1600" dirty="0"/>
              <a:t>:</a:t>
            </a:r>
            <a:r>
              <a:rPr lang="sk-SK" sz="1600" dirty="0" smtClean="0"/>
              <a:t> </a:t>
            </a:r>
            <a:endParaRPr lang="en-US" sz="1600" dirty="0" smtClean="0"/>
          </a:p>
          <a:p>
            <a:pPr marL="1166813" lvl="1" indent="-184150" defTabSz="893763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sk-SK" sz="1400" dirty="0" smtClean="0"/>
              <a:t>SCI-E	– </a:t>
            </a:r>
            <a:r>
              <a:rPr lang="sk-SK" sz="1400" dirty="0" err="1" smtClean="0"/>
              <a:t>Science</a:t>
            </a:r>
            <a:r>
              <a:rPr lang="sk-SK" sz="1400" dirty="0" smtClean="0"/>
              <a:t> </a:t>
            </a:r>
            <a:r>
              <a:rPr lang="sk-SK" sz="1400" dirty="0" err="1" smtClean="0"/>
              <a:t>Citation</a:t>
            </a:r>
            <a:r>
              <a:rPr lang="sk-SK" sz="1400" dirty="0" smtClean="0"/>
              <a:t> Index </a:t>
            </a:r>
            <a:r>
              <a:rPr lang="sk-SK" sz="1400" dirty="0" err="1" smtClean="0"/>
              <a:t>Expanded</a:t>
            </a:r>
            <a:endParaRPr lang="sk-SK" sz="1400" dirty="0" smtClean="0"/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sk-SK" sz="1400" dirty="0" smtClean="0"/>
              <a:t>SSCI</a:t>
            </a:r>
            <a:r>
              <a:rPr lang="sk-SK" sz="1400" dirty="0"/>
              <a:t>	</a:t>
            </a:r>
            <a:r>
              <a:rPr lang="sk-SK" sz="1400" dirty="0" smtClean="0"/>
              <a:t>– </a:t>
            </a:r>
            <a:r>
              <a:rPr lang="sk-SK" sz="1400" dirty="0" err="1" smtClean="0"/>
              <a:t>Social</a:t>
            </a:r>
            <a:r>
              <a:rPr lang="sk-SK" sz="1400" dirty="0" smtClean="0"/>
              <a:t> </a:t>
            </a:r>
            <a:r>
              <a:rPr lang="sk-SK" sz="1400" dirty="0" err="1" smtClean="0"/>
              <a:t>Sciences</a:t>
            </a:r>
            <a:r>
              <a:rPr lang="sk-SK" sz="1400" dirty="0" smtClean="0"/>
              <a:t> </a:t>
            </a:r>
            <a:r>
              <a:rPr lang="sk-SK" sz="1400" dirty="0" err="1" smtClean="0"/>
              <a:t>Citation</a:t>
            </a:r>
            <a:r>
              <a:rPr lang="sk-SK" sz="1400" dirty="0" smtClean="0"/>
              <a:t> Index  </a:t>
            </a:r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sk-SK" sz="1400" dirty="0" smtClean="0"/>
              <a:t>AHCI	– </a:t>
            </a:r>
            <a:r>
              <a:rPr lang="sk-SK" sz="1400" dirty="0" err="1" smtClean="0"/>
              <a:t>Arts</a:t>
            </a:r>
            <a:r>
              <a:rPr lang="en-US" sz="1400" dirty="0"/>
              <a:t> </a:t>
            </a:r>
            <a:r>
              <a:rPr lang="en-US" sz="1400" dirty="0" smtClean="0"/>
              <a:t>&amp; Humanities Citation Index</a:t>
            </a:r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endParaRPr lang="en-US" sz="400" dirty="0"/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en-US" sz="1400" dirty="0" smtClean="0"/>
              <a:t>CPCI-S</a:t>
            </a:r>
            <a:r>
              <a:rPr lang="sk-SK" sz="1400" dirty="0" smtClean="0"/>
              <a:t>	–</a:t>
            </a:r>
            <a:r>
              <a:rPr lang="en-US" sz="1400" dirty="0" smtClean="0"/>
              <a:t> </a:t>
            </a:r>
            <a:r>
              <a:rPr lang="sk-SK" sz="1400" dirty="0" err="1" smtClean="0"/>
              <a:t>Conference</a:t>
            </a:r>
            <a:r>
              <a:rPr lang="en-US" sz="1400" dirty="0" smtClean="0"/>
              <a:t> </a:t>
            </a:r>
            <a:r>
              <a:rPr lang="sk-SK" sz="1400" dirty="0" err="1" smtClean="0"/>
              <a:t>Proceedings</a:t>
            </a:r>
            <a:r>
              <a:rPr lang="sk-SK" sz="1400" dirty="0" smtClean="0"/>
              <a:t> </a:t>
            </a:r>
            <a:r>
              <a:rPr lang="sk-SK" sz="1400" dirty="0" err="1" smtClean="0"/>
              <a:t>Citation</a:t>
            </a:r>
            <a:r>
              <a:rPr lang="sk-SK" sz="1400" dirty="0" smtClean="0"/>
              <a:t> Index</a:t>
            </a:r>
            <a:r>
              <a:rPr lang="en-US" sz="1400" dirty="0" smtClean="0"/>
              <a:t> </a:t>
            </a:r>
            <a:r>
              <a:rPr lang="sk-SK" sz="1400" dirty="0" smtClean="0"/>
              <a:t>– </a:t>
            </a:r>
            <a:r>
              <a:rPr lang="sk-SK" sz="1400" dirty="0" err="1" smtClean="0"/>
              <a:t>Science</a:t>
            </a:r>
            <a:r>
              <a:rPr lang="en-US" sz="1400" dirty="0" smtClean="0"/>
              <a:t> </a:t>
            </a:r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en-US" sz="1400" dirty="0" smtClean="0"/>
              <a:t>CPCI-SSH</a:t>
            </a:r>
            <a:r>
              <a:rPr lang="sk-SK" sz="1400" dirty="0"/>
              <a:t>	</a:t>
            </a:r>
            <a:r>
              <a:rPr lang="sk-SK" sz="1400" dirty="0" smtClean="0"/>
              <a:t>–</a:t>
            </a:r>
            <a:r>
              <a:rPr lang="en-US" sz="1400" dirty="0" smtClean="0"/>
              <a:t> Conference Proceedings </a:t>
            </a:r>
            <a:r>
              <a:rPr lang="sk-SK" sz="1400" dirty="0" err="1" smtClean="0"/>
              <a:t>Citation</a:t>
            </a:r>
            <a:r>
              <a:rPr lang="sk-SK" sz="1400" dirty="0" smtClean="0"/>
              <a:t> Index – </a:t>
            </a:r>
            <a:r>
              <a:rPr lang="sk-SK" sz="1400" dirty="0" err="1" smtClean="0"/>
              <a:t>Social</a:t>
            </a:r>
            <a:r>
              <a:rPr lang="sk-SK" sz="1400" dirty="0" smtClean="0"/>
              <a:t> </a:t>
            </a:r>
            <a:r>
              <a:rPr lang="sk-SK" sz="1400" dirty="0" err="1" smtClean="0"/>
              <a:t>Science</a:t>
            </a:r>
            <a:r>
              <a:rPr lang="sk-SK" sz="1400" dirty="0" smtClean="0"/>
              <a:t> &amp; </a:t>
            </a:r>
            <a:r>
              <a:rPr lang="sk-SK" sz="1400" dirty="0" err="1" smtClean="0"/>
              <a:t>Humanities</a:t>
            </a:r>
            <a:endParaRPr lang="en-US" sz="1400" dirty="0" smtClean="0"/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endParaRPr lang="en-US" sz="400" dirty="0"/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en-US" sz="1400" dirty="0" smtClean="0"/>
              <a:t>BKCI-S</a:t>
            </a:r>
            <a:r>
              <a:rPr lang="sk-SK" sz="1400" dirty="0"/>
              <a:t>	</a:t>
            </a:r>
            <a:r>
              <a:rPr lang="sk-SK" sz="1400" dirty="0" smtClean="0"/>
              <a:t>–</a:t>
            </a:r>
            <a:r>
              <a:rPr lang="en-US" sz="1400" dirty="0" smtClean="0"/>
              <a:t> Book Citation Index – Science (2005- )</a:t>
            </a:r>
          </a:p>
          <a:p>
            <a:pPr marL="1166813" lvl="1" indent="-184150">
              <a:lnSpc>
                <a:spcPct val="110000"/>
              </a:lnSpc>
              <a:buFont typeface="Arial" panose="020B0604020202020204" pitchFamily="34" charset="0"/>
              <a:buChar char="•"/>
              <a:tabLst>
                <a:tab pos="804863" algn="l"/>
                <a:tab pos="1971675" algn="l"/>
              </a:tabLst>
            </a:pPr>
            <a:r>
              <a:rPr lang="en-US" sz="1400" dirty="0" smtClean="0"/>
              <a:t>BKCI-SSH</a:t>
            </a:r>
            <a:r>
              <a:rPr lang="sk-SK" sz="1400" dirty="0"/>
              <a:t>	</a:t>
            </a:r>
            <a:r>
              <a:rPr lang="sk-SK" sz="1400" dirty="0" smtClean="0"/>
              <a:t>–</a:t>
            </a:r>
            <a:r>
              <a:rPr lang="en-US" sz="1400" dirty="0" smtClean="0"/>
              <a:t> Book Citation Index</a:t>
            </a:r>
            <a:r>
              <a:rPr lang="sk-SK" sz="1400" dirty="0" smtClean="0"/>
              <a:t> – </a:t>
            </a:r>
            <a:r>
              <a:rPr lang="sk-SK" sz="1400" dirty="0" err="1" smtClean="0"/>
              <a:t>Social</a:t>
            </a:r>
            <a:r>
              <a:rPr lang="sk-SK" sz="1400" dirty="0" smtClean="0"/>
              <a:t> </a:t>
            </a:r>
            <a:r>
              <a:rPr lang="sk-SK" sz="1400" dirty="0" err="1" smtClean="0"/>
              <a:t>Sciences</a:t>
            </a:r>
            <a:r>
              <a:rPr lang="sk-SK" sz="1400" dirty="0" smtClean="0"/>
              <a:t> &amp; </a:t>
            </a:r>
            <a:r>
              <a:rPr lang="sk-SK" sz="1400" dirty="0" err="1" smtClean="0"/>
              <a:t>Humanities</a:t>
            </a:r>
            <a:r>
              <a:rPr lang="en-US" sz="1400" dirty="0" smtClean="0"/>
              <a:t> (2005- )</a:t>
            </a:r>
          </a:p>
          <a:p>
            <a:pPr lvl="1">
              <a:lnSpc>
                <a:spcPct val="110000"/>
              </a:lnSpc>
              <a:tabLst>
                <a:tab pos="804863" algn="l"/>
                <a:tab pos="1971675" algn="l"/>
              </a:tabLst>
            </a:pPr>
            <a:endParaRPr lang="en-US" sz="1000" dirty="0"/>
          </a:p>
          <a:p>
            <a:pPr>
              <a:lnSpc>
                <a:spcPct val="110000"/>
              </a:lnSpc>
              <a:tabLst>
                <a:tab pos="804863" algn="l"/>
              </a:tabLst>
            </a:pPr>
            <a:r>
              <a:rPr lang="en-US" sz="1600" b="1" dirty="0" smtClean="0"/>
              <a:t>Scopus</a:t>
            </a:r>
            <a:r>
              <a:rPr lang="sk-SK" sz="1600" dirty="0"/>
              <a:t>	</a:t>
            </a:r>
            <a:r>
              <a:rPr lang="en-US" sz="1600" dirty="0" smtClean="0"/>
              <a:t>= </a:t>
            </a:r>
            <a:r>
              <a:rPr lang="en-US" sz="1600" b="1" dirty="0" err="1" smtClean="0">
                <a:solidFill>
                  <a:srgbClr val="0000CC"/>
                </a:solidFill>
              </a:rPr>
              <a:t>cita</a:t>
            </a:r>
            <a:r>
              <a:rPr lang="sk-SK" sz="1600" b="1" dirty="0" err="1" smtClean="0">
                <a:solidFill>
                  <a:srgbClr val="0000CC"/>
                </a:solidFill>
              </a:rPr>
              <a:t>čná</a:t>
            </a:r>
            <a:r>
              <a:rPr lang="sk-SK" sz="1600" b="1" dirty="0" smtClean="0">
                <a:solidFill>
                  <a:srgbClr val="0000CC"/>
                </a:solidFill>
              </a:rPr>
              <a:t> databáza</a:t>
            </a:r>
            <a:r>
              <a:rPr lang="sk-SK" sz="1600" dirty="0" smtClean="0"/>
              <a:t> – </a:t>
            </a:r>
            <a:r>
              <a:rPr lang="sk-SK" sz="1600" dirty="0" err="1" smtClean="0">
                <a:solidFill>
                  <a:srgbClr val="C00000"/>
                </a:solidFill>
              </a:rPr>
              <a:t>Elsevier</a:t>
            </a:r>
            <a:endParaRPr lang="en-US" sz="1600" dirty="0" smtClean="0">
              <a:solidFill>
                <a:srgbClr val="C00000"/>
              </a:solidFill>
            </a:endParaRPr>
          </a:p>
          <a:p>
            <a:pPr>
              <a:lnSpc>
                <a:spcPct val="110000"/>
              </a:lnSpc>
              <a:tabLst>
                <a:tab pos="804863" algn="l"/>
              </a:tabLst>
            </a:pPr>
            <a:r>
              <a:rPr lang="sk-SK" sz="1000" dirty="0" smtClean="0"/>
              <a:t> </a:t>
            </a:r>
            <a:endParaRPr lang="en-US" sz="1000" dirty="0"/>
          </a:p>
          <a:p>
            <a:pPr>
              <a:lnSpc>
                <a:spcPct val="110000"/>
              </a:lnSpc>
              <a:tabLst>
                <a:tab pos="804863" algn="l"/>
                <a:tab pos="1255713" algn="l"/>
              </a:tabLst>
            </a:pPr>
            <a:r>
              <a:rPr lang="en-US" sz="1600" dirty="0" err="1" smtClean="0"/>
              <a:t>WoS</a:t>
            </a:r>
            <a:r>
              <a:rPr lang="en-US" sz="1600" dirty="0" smtClean="0"/>
              <a:t> + Scopus</a:t>
            </a:r>
            <a:r>
              <a:rPr lang="sk-SK" sz="1600" dirty="0" smtClean="0"/>
              <a:t>	:</a:t>
            </a:r>
            <a:r>
              <a:rPr lang="en-US" sz="1600" dirty="0" smtClean="0"/>
              <a:t> </a:t>
            </a:r>
            <a:r>
              <a:rPr lang="sk-SK" sz="1600" dirty="0" smtClean="0"/>
              <a:t>citácie kategórie </a:t>
            </a:r>
            <a:r>
              <a:rPr lang="en-US" sz="1600" dirty="0" smtClean="0"/>
              <a:t>[1]</a:t>
            </a:r>
            <a:r>
              <a:rPr lang="sk-SK" sz="1600" dirty="0" smtClean="0"/>
              <a:t> a</a:t>
            </a:r>
            <a:r>
              <a:rPr lang="en-US" sz="1600" dirty="0" smtClean="0"/>
              <a:t> [2] pod</a:t>
            </a:r>
            <a:r>
              <a:rPr lang="sk-SK" sz="1600" dirty="0" smtClean="0"/>
              <a:t>ľa vyhlášky č. 456/2012 </a:t>
            </a:r>
            <a:r>
              <a:rPr lang="sk-SK" sz="1600" dirty="0" err="1" smtClean="0"/>
              <a:t>Z.z</a:t>
            </a:r>
            <a:r>
              <a:rPr lang="sk-SK" sz="1600" dirty="0" smtClean="0"/>
              <a:t>.</a:t>
            </a:r>
            <a:endParaRPr lang="sk-SK" sz="1600" dirty="0"/>
          </a:p>
          <a:p>
            <a:pPr>
              <a:lnSpc>
                <a:spcPct val="110000"/>
              </a:lnSpc>
              <a:tabLst>
                <a:tab pos="804863" algn="l"/>
                <a:tab pos="1255713" algn="l"/>
              </a:tabLst>
            </a:pPr>
            <a:r>
              <a:rPr lang="sk-SK" sz="1600" dirty="0"/>
              <a:t>	</a:t>
            </a:r>
            <a:r>
              <a:rPr lang="sk-SK" sz="1600" dirty="0" smtClean="0"/>
              <a:t>	:</a:t>
            </a:r>
            <a:r>
              <a:rPr lang="en-US" sz="1600" dirty="0" smtClean="0"/>
              <a:t> </a:t>
            </a:r>
            <a:r>
              <a:rPr lang="sk-SK" sz="1600" dirty="0" smtClean="0"/>
              <a:t>časopisecké články </a:t>
            </a:r>
            <a:r>
              <a:rPr lang="sk-SK" sz="1600" dirty="0"/>
              <a:t>metodikou MŠVVŠ zaraďované </a:t>
            </a:r>
            <a:r>
              <a:rPr lang="sk-SK" sz="1600" dirty="0" smtClean="0"/>
              <a:t>do skupiny </a:t>
            </a:r>
            <a:r>
              <a:rPr lang="sk-SK" sz="1600" dirty="0"/>
              <a:t>C (ADM, ADN, </a:t>
            </a:r>
            <a:r>
              <a:rPr lang="sk-SK" sz="1600" dirty="0" smtClean="0"/>
              <a:t>...)</a:t>
            </a:r>
          </a:p>
        </p:txBody>
      </p:sp>
      <p:sp>
        <p:nvSpPr>
          <p:cNvPr id="5" name="Obdĺžnik 4"/>
          <p:cNvSpPr/>
          <p:nvPr/>
        </p:nvSpPr>
        <p:spPr>
          <a:xfrm>
            <a:off x="1683464" y="4752763"/>
            <a:ext cx="51207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 </a:t>
            </a:r>
            <a:r>
              <a:rPr lang="en-GB" sz="1600" dirty="0"/>
              <a:t>= </a:t>
            </a:r>
            <a:r>
              <a:rPr lang="sk-SK" sz="1600" dirty="0" smtClean="0"/>
              <a:t>  </a:t>
            </a:r>
            <a:r>
              <a:rPr lang="en-GB" sz="1600" b="1" dirty="0" err="1" smtClean="0"/>
              <a:t>Impakt</a:t>
            </a:r>
            <a:r>
              <a:rPr lang="en-GB" sz="1600" b="1" dirty="0" smtClean="0"/>
              <a:t> </a:t>
            </a:r>
            <a:r>
              <a:rPr lang="sk-SK" sz="1600" b="1" dirty="0" err="1" smtClean="0"/>
              <a:t>F</a:t>
            </a:r>
            <a:r>
              <a:rPr lang="en-GB" sz="1600" b="1" dirty="0" err="1" smtClean="0"/>
              <a:t>aktor</a:t>
            </a:r>
            <a:r>
              <a:rPr lang="en-GB" sz="1600" b="1" dirty="0" smtClean="0"/>
              <a:t> </a:t>
            </a:r>
            <a:r>
              <a:rPr lang="sk-SK" sz="1600" b="1" dirty="0" smtClean="0"/>
              <a:t>časopisu </a:t>
            </a:r>
            <a:r>
              <a:rPr lang="sk-SK" sz="1600" dirty="0" smtClean="0"/>
              <a:t>v roku </a:t>
            </a:r>
            <a:r>
              <a:rPr lang="en-GB" sz="1600" dirty="0" err="1" smtClean="0"/>
              <a:t>na</a:t>
            </a:r>
            <a:r>
              <a:rPr lang="en-GB" sz="1600" dirty="0" smtClean="0"/>
              <a:t> </a:t>
            </a:r>
            <a:r>
              <a:rPr lang="en-GB" sz="1600" dirty="0" err="1"/>
              <a:t>základe</a:t>
            </a:r>
            <a:r>
              <a:rPr lang="en-GB" sz="1600" dirty="0"/>
              <a:t> </a:t>
            </a:r>
            <a:r>
              <a:rPr lang="en-GB" sz="1600" dirty="0" err="1" smtClean="0"/>
              <a:t>údajov</a:t>
            </a:r>
            <a:r>
              <a:rPr lang="en-GB" sz="1600" dirty="0" smtClean="0"/>
              <a:t> </a:t>
            </a:r>
            <a:r>
              <a:rPr lang="en-GB" sz="1600" dirty="0" err="1" smtClean="0"/>
              <a:t>WoS</a:t>
            </a:r>
            <a:endParaRPr lang="en-GB" sz="1600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892"/>
              </p:ext>
            </p:extLst>
          </p:nvPr>
        </p:nvGraphicFramePr>
        <p:xfrm>
          <a:off x="952500" y="5266221"/>
          <a:ext cx="727710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" name="Equation" r:id="rId3" imgW="7277040" imgH="507960" progId="Equation.DSMT4">
                  <p:embed/>
                </p:oleObj>
              </mc:Choice>
              <mc:Fallback>
                <p:oleObj name="Equation" r:id="rId3" imgW="7277040" imgH="507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5266221"/>
                        <a:ext cx="7277100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328292"/>
              </p:ext>
            </p:extLst>
          </p:nvPr>
        </p:nvGraphicFramePr>
        <p:xfrm>
          <a:off x="945968" y="4783608"/>
          <a:ext cx="6477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" name="Equation" r:id="rId5" imgW="647640" imgH="291960" progId="Equation.DSMT4">
                  <p:embed/>
                </p:oleObj>
              </mc:Choice>
              <mc:Fallback>
                <p:oleObj name="Equation" r:id="rId5" imgW="64764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968" y="4783608"/>
                        <a:ext cx="6477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Rovná spojnica 12"/>
          <p:cNvCxnSpPr/>
          <p:nvPr/>
        </p:nvCxnSpPr>
        <p:spPr>
          <a:xfrm>
            <a:off x="230256" y="4613380"/>
            <a:ext cx="864096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ovná spojnica 13"/>
          <p:cNvCxnSpPr/>
          <p:nvPr/>
        </p:nvCxnSpPr>
        <p:spPr>
          <a:xfrm>
            <a:off x="230256" y="5877272"/>
            <a:ext cx="864096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ovná spojnica 14"/>
          <p:cNvCxnSpPr/>
          <p:nvPr/>
        </p:nvCxnSpPr>
        <p:spPr>
          <a:xfrm>
            <a:off x="230256" y="103380"/>
            <a:ext cx="864096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BlokTextu 16"/>
          <p:cNvSpPr txBox="1"/>
          <p:nvPr/>
        </p:nvSpPr>
        <p:spPr>
          <a:xfrm>
            <a:off x="1045429" y="5936852"/>
            <a:ext cx="7023589" cy="7325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sk-SK" sz="1600" b="1" dirty="0" err="1" smtClean="0"/>
              <a:t>Hirschov</a:t>
            </a:r>
            <a:r>
              <a:rPr lang="sk-SK" sz="1600" b="1" dirty="0" smtClean="0"/>
              <a:t> index (</a:t>
            </a:r>
            <a:r>
              <a:rPr lang="sk-SK" sz="1600" b="1" i="1" dirty="0" smtClean="0"/>
              <a:t>h</a:t>
            </a:r>
            <a:r>
              <a:rPr lang="sk-SK" sz="1600" b="1" dirty="0" smtClean="0"/>
              <a:t>-index) autora</a:t>
            </a:r>
          </a:p>
          <a:p>
            <a:pPr>
              <a:lnSpc>
                <a:spcPct val="130000"/>
              </a:lnSpc>
            </a:pPr>
            <a:r>
              <a:rPr lang="sk-SK" sz="1600" i="1" dirty="0" smtClean="0"/>
              <a:t>h</a:t>
            </a:r>
            <a:r>
              <a:rPr lang="sk-SK" sz="1600" dirty="0" smtClean="0"/>
              <a:t>-index = 13, ak má autor aspoň 13 takých článkov, že na každý má aspoň 13 citácií</a:t>
            </a:r>
            <a:endParaRPr lang="en-GB" sz="1600" dirty="0"/>
          </a:p>
        </p:txBody>
      </p:sp>
      <p:cxnSp>
        <p:nvCxnSpPr>
          <p:cNvPr id="18" name="Rovná spojnica 17"/>
          <p:cNvCxnSpPr/>
          <p:nvPr/>
        </p:nvCxnSpPr>
        <p:spPr>
          <a:xfrm>
            <a:off x="230256" y="6761246"/>
            <a:ext cx="864096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48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over image expan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305" y="4316848"/>
            <a:ext cx="1641213" cy="208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BlokTextu 4"/>
              <p:cNvSpPr txBox="1"/>
              <p:nvPr/>
            </p:nvSpPr>
            <p:spPr>
              <a:xfrm>
                <a:off x="1187624" y="203062"/>
                <a:ext cx="7704856" cy="2262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sz="2200" b="1" dirty="0" smtClean="0"/>
                  <a:t>Počet článkov publikovaných v rokoch:</a:t>
                </a:r>
              </a:p>
              <a:p>
                <a:r>
                  <a:rPr lang="sk-SK" sz="2200" dirty="0" smtClean="0"/>
                  <a:t>2012 = 832</a:t>
                </a:r>
                <a:r>
                  <a:rPr lang="en-US" sz="2200" dirty="0" smtClean="0"/>
                  <a:t> + 201</a:t>
                </a:r>
                <a:r>
                  <a:rPr lang="sk-SK" sz="2200" dirty="0" smtClean="0"/>
                  <a:t>1</a:t>
                </a:r>
                <a:r>
                  <a:rPr lang="en-US" sz="2200" dirty="0" smtClean="0"/>
                  <a:t> = 871 =&gt; ∑ </a:t>
                </a:r>
                <a:r>
                  <a:rPr lang="en-US" sz="2200" b="1" dirty="0" smtClean="0"/>
                  <a:t>1.703</a:t>
                </a:r>
                <a:r>
                  <a:rPr lang="sk-SK" sz="2200" b="1" dirty="0" smtClean="0"/>
                  <a:t> </a:t>
                </a:r>
              </a:p>
              <a:p>
                <a:r>
                  <a:rPr lang="sk-SK" sz="2200" b="1" dirty="0" smtClean="0"/>
                  <a:t>Počet citácií v roku 2013 na články publikované v:</a:t>
                </a:r>
              </a:p>
              <a:p>
                <a:r>
                  <a:rPr lang="sk-SK" sz="2000" dirty="0" smtClean="0"/>
                  <a:t>2012 = 23.293</a:t>
                </a:r>
                <a:r>
                  <a:rPr lang="en-US" sz="2000" dirty="0" smtClean="0"/>
                  <a:t> + </a:t>
                </a:r>
                <a:r>
                  <a:rPr lang="sk-SK" sz="2000" dirty="0" smtClean="0"/>
                  <a:t>2011 = 30.312</a:t>
                </a:r>
                <a:r>
                  <a:rPr lang="en-US" sz="2000" dirty="0" smtClean="0"/>
                  <a:t> =&gt; ∑ </a:t>
                </a:r>
                <a:r>
                  <a:rPr lang="en-US" sz="2000" b="1" dirty="0" smtClean="0"/>
                  <a:t>53.605</a:t>
                </a:r>
              </a:p>
              <a:p>
                <a:endParaRPr lang="en-US" sz="2000" b="1" dirty="0"/>
              </a:p>
              <a:p>
                <a:r>
                  <a:rPr lang="en-US" sz="2800" b="1" dirty="0" smtClean="0"/>
                  <a:t>IF</a:t>
                </a:r>
                <a:r>
                  <a:rPr lang="en-US" sz="2000" b="1" dirty="0" smtClean="0"/>
                  <a:t> 2013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b="1" i="1" smtClean="0">
                            <a:latin typeface="Cambria Math"/>
                          </a:rPr>
                          <m:t>𝒄𝒊𝒕</m:t>
                        </m:r>
                        <m:r>
                          <a:rPr lang="sk-SK" sz="2200" b="1" i="1" smtClean="0">
                            <a:latin typeface="Cambria Math"/>
                          </a:rPr>
                          <m:t>á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𝒄𝒊𝒆</m:t>
                        </m:r>
                        <m:r>
                          <a:rPr lang="sk-SK" sz="2200" b="1" i="1" smtClean="0">
                            <a:latin typeface="Cambria Math"/>
                          </a:rPr>
                          <m:t> 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𝒏𝒂</m:t>
                        </m:r>
                        <m:r>
                          <a:rPr lang="sk-SK" sz="2200" b="1" i="1" smtClean="0">
                            <a:latin typeface="Cambria Math"/>
                          </a:rPr>
                          <m:t> č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𝒍</m:t>
                        </m:r>
                        <m:r>
                          <a:rPr lang="sk-SK" sz="2200" b="1" i="1" smtClean="0">
                            <a:latin typeface="Cambria Math"/>
                          </a:rPr>
                          <m:t>á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𝒏𝒌𝒚</m:t>
                        </m:r>
                        <m:r>
                          <a:rPr lang="sk-SK" sz="2200" b="1" i="1" smtClean="0">
                            <a:latin typeface="Cambria Math"/>
                          </a:rPr>
                          <m:t> </m:t>
                        </m:r>
                        <m:r>
                          <a:rPr lang="sk-SK" sz="2200" b="0" i="1" smtClean="0">
                            <a:latin typeface="Cambria Math"/>
                          </a:rPr>
                          <m:t>𝑝𝑢𝑏𝑙𝑖𝑘𝑜𝑣𝑎𝑛</m:t>
                        </m:r>
                        <m:r>
                          <a:rPr lang="sk-SK" sz="2200" b="0" i="1" smtClean="0">
                            <a:latin typeface="Cambria Math"/>
                          </a:rPr>
                          <m:t>é </m:t>
                        </m:r>
                        <m:r>
                          <a:rPr lang="sk-SK" sz="2200" b="0" i="1" smtClean="0">
                            <a:latin typeface="Cambria Math"/>
                          </a:rPr>
                          <m:t>𝑣</m:t>
                        </m:r>
                        <m:r>
                          <a:rPr lang="sk-SK" sz="2200" b="0" i="1" smtClean="0">
                            <a:latin typeface="Cambria Math"/>
                          </a:rPr>
                          <m:t> 2012 </m:t>
                        </m:r>
                        <m:r>
                          <a:rPr lang="sk-SK" sz="2200" b="0" i="1" smtClean="0">
                            <a:latin typeface="Cambria Math"/>
                          </a:rPr>
                          <m:t>𝑎</m:t>
                        </m:r>
                        <m:r>
                          <a:rPr lang="sk-SK" sz="2200" b="0" i="1" smtClean="0">
                            <a:latin typeface="Cambria Math"/>
                          </a:rPr>
                          <m:t> 2011</m:t>
                        </m:r>
                      </m:num>
                      <m:den>
                        <m:r>
                          <a:rPr lang="sk-SK" sz="2200" b="1" i="1" smtClean="0">
                            <a:latin typeface="Cambria Math"/>
                          </a:rPr>
                          <m:t>𝒑𝒐</m:t>
                        </m:r>
                        <m:r>
                          <a:rPr lang="sk-SK" sz="2200" b="1" i="1" smtClean="0">
                            <a:latin typeface="Cambria Math"/>
                          </a:rPr>
                          <m:t>č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𝒆𝒕</m:t>
                        </m:r>
                        <m:r>
                          <a:rPr lang="sk-SK" sz="2200" b="1" i="1" smtClean="0">
                            <a:latin typeface="Cambria Math"/>
                          </a:rPr>
                          <m:t> č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𝒍</m:t>
                        </m:r>
                        <m:r>
                          <a:rPr lang="sk-SK" sz="2200" b="1" i="1" smtClean="0">
                            <a:latin typeface="Cambria Math"/>
                          </a:rPr>
                          <m:t>á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𝒏𝒌𝒐𝒗</m:t>
                        </m:r>
                        <m:r>
                          <a:rPr lang="sk-SK" sz="2200" b="1" i="1" smtClean="0">
                            <a:latin typeface="Cambria Math"/>
                          </a:rPr>
                          <m:t> </m:t>
                        </m:r>
                        <m:r>
                          <a:rPr lang="sk-SK" sz="2200" b="0" i="1" smtClean="0">
                            <a:latin typeface="Cambria Math"/>
                          </a:rPr>
                          <m:t>𝑝𝑢𝑏𝑙𝑖𝑘𝑜𝑣𝑎𝑛</m:t>
                        </m:r>
                        <m:r>
                          <a:rPr lang="sk-SK" sz="2200" b="0" i="1" smtClean="0">
                            <a:latin typeface="Cambria Math"/>
                          </a:rPr>
                          <m:t>ý</m:t>
                        </m:r>
                        <m:r>
                          <a:rPr lang="sk-SK" sz="2200" b="0" i="1" smtClean="0">
                            <a:latin typeface="Cambria Math"/>
                          </a:rPr>
                          <m:t>𝑐h</m:t>
                        </m:r>
                        <m:r>
                          <a:rPr lang="sk-SK" sz="2200" b="0" i="1" smtClean="0">
                            <a:latin typeface="Cambria Math"/>
                          </a:rPr>
                          <m:t> </m:t>
                        </m:r>
                        <m:r>
                          <a:rPr lang="sk-SK" sz="2200" b="0" i="1" smtClean="0">
                            <a:latin typeface="Cambria Math"/>
                          </a:rPr>
                          <m:t>𝑣</m:t>
                        </m:r>
                        <m:r>
                          <a:rPr lang="sk-SK" sz="2200" b="0" i="1" smtClean="0">
                            <a:latin typeface="Cambria Math"/>
                          </a:rPr>
                          <m:t> 2012 </m:t>
                        </m:r>
                        <m:r>
                          <a:rPr lang="sk-SK" sz="2200" b="0" i="1" smtClean="0">
                            <a:latin typeface="Cambria Math"/>
                          </a:rPr>
                          <m:t>𝑎</m:t>
                        </m:r>
                        <m:r>
                          <a:rPr lang="sk-SK" sz="2200" b="0" i="1" smtClean="0">
                            <a:latin typeface="Cambria Math"/>
                          </a:rPr>
                          <m:t> 2011</m:t>
                        </m:r>
                      </m:den>
                    </m:f>
                  </m:oMath>
                </a14:m>
                <a:r>
                  <a:rPr lang="sk-SK" sz="2000" b="1" dirty="0" smtClean="0"/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2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sk-SK" sz="2000" b="1" i="1" smtClean="0">
                            <a:latin typeface="Cambria Math"/>
                          </a:rPr>
                          <m:t>𝟓𝟑𝟔𝟎𝟓</m:t>
                        </m:r>
                      </m:num>
                      <m:den>
                        <m:r>
                          <a:rPr lang="sk-SK" sz="2000" b="1" i="1" smtClean="0">
                            <a:latin typeface="Cambria Math"/>
                          </a:rPr>
                          <m:t>𝟏𝟕𝟎𝟑</m:t>
                        </m:r>
                      </m:den>
                    </m:f>
                    <m:r>
                      <a:rPr lang="sk-SK" sz="2000" b="1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sk-SK" sz="2000" b="1" dirty="0" smtClean="0"/>
                  <a:t>= </a:t>
                </a:r>
                <a:r>
                  <a:rPr lang="sk-SK" sz="2800" b="1" dirty="0" smtClean="0"/>
                  <a:t>31,477</a:t>
                </a:r>
              </a:p>
            </p:txBody>
          </p:sp>
        </mc:Choice>
        <mc:Fallback xmlns="">
          <p:sp>
            <p:nvSpPr>
              <p:cNvPr id="5" name="BlokText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03062"/>
                <a:ext cx="7704856" cy="2262607"/>
              </a:xfrm>
              <a:prstGeom prst="rect">
                <a:avLst/>
              </a:prstGeom>
              <a:blipFill rotWithShape="1">
                <a:blip r:embed="rId3"/>
                <a:stretch>
                  <a:fillRect l="-1661" t="-1617" r="-633" b="-269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ál 5"/>
          <p:cNvSpPr/>
          <p:nvPr/>
        </p:nvSpPr>
        <p:spPr>
          <a:xfrm>
            <a:off x="1043608" y="1772816"/>
            <a:ext cx="1152128" cy="643801"/>
          </a:xfrm>
          <a:prstGeom prst="ellipse">
            <a:avLst/>
          </a:prstGeom>
          <a:solidFill>
            <a:srgbClr val="FFC000">
              <a:alpha val="2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vál 12"/>
          <p:cNvSpPr/>
          <p:nvPr/>
        </p:nvSpPr>
        <p:spPr>
          <a:xfrm>
            <a:off x="7740352" y="1772815"/>
            <a:ext cx="1152128" cy="643801"/>
          </a:xfrm>
          <a:prstGeom prst="ellipse">
            <a:avLst/>
          </a:prstGeom>
          <a:solidFill>
            <a:srgbClr val="FFC000">
              <a:alpha val="20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BlokTextu 6"/>
          <p:cNvSpPr txBox="1"/>
          <p:nvPr/>
        </p:nvSpPr>
        <p:spPr>
          <a:xfrm>
            <a:off x="1175832" y="2669360"/>
            <a:ext cx="3096617" cy="430887"/>
          </a:xfrm>
          <a:prstGeom prst="rect">
            <a:avLst/>
          </a:prstGeom>
          <a:solidFill>
            <a:schemeClr val="accent6">
              <a:lumMod val="20000"/>
              <a:lumOff val="80000"/>
              <a:alpha val="28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2200" b="1" dirty="0" smtClean="0"/>
              <a:t>IF bez </a:t>
            </a:r>
            <a:r>
              <a:rPr lang="sk-SK" sz="2200" b="1" dirty="0" err="1" smtClean="0"/>
              <a:t>autociácií</a:t>
            </a:r>
            <a:r>
              <a:rPr lang="sk-SK" sz="2200" b="1" dirty="0" smtClean="0"/>
              <a:t> = 31,007</a:t>
            </a:r>
            <a:endParaRPr lang="sk-SK" sz="2200" b="1" dirty="0"/>
          </a:p>
        </p:txBody>
      </p:sp>
      <p:sp>
        <p:nvSpPr>
          <p:cNvPr id="15" name="BlokTextu 14"/>
          <p:cNvSpPr txBox="1"/>
          <p:nvPr/>
        </p:nvSpPr>
        <p:spPr>
          <a:xfrm>
            <a:off x="4462989" y="2672580"/>
            <a:ext cx="3853427" cy="430887"/>
          </a:xfrm>
          <a:prstGeom prst="rect">
            <a:avLst/>
          </a:prstGeom>
          <a:solidFill>
            <a:schemeClr val="accent6">
              <a:lumMod val="20000"/>
              <a:lumOff val="80000"/>
              <a:alpha val="28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sk-SK" sz="2200" b="1" dirty="0" smtClean="0">
                <a:solidFill>
                  <a:schemeClr val="accent6">
                    <a:lumMod val="50000"/>
                  </a:schemeClr>
                </a:solidFill>
              </a:rPr>
              <a:t>5-ročný IF</a:t>
            </a:r>
            <a:r>
              <a:rPr lang="sk-SK" sz="2200" b="1" dirty="0" smtClean="0"/>
              <a:t> (2008-2012) = </a:t>
            </a:r>
            <a:r>
              <a:rPr lang="sk-SK" sz="2200" b="1" dirty="0" smtClean="0">
                <a:solidFill>
                  <a:schemeClr val="accent6">
                    <a:lumMod val="50000"/>
                  </a:schemeClr>
                </a:solidFill>
              </a:rPr>
              <a:t>34,463</a:t>
            </a:r>
            <a:endParaRPr lang="sk-SK" sz="2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71363" y="131804"/>
            <a:ext cx="646331" cy="235166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sk-SK" sz="3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Impakt  faktor</a:t>
            </a:r>
            <a:endParaRPr lang="sk-SK" sz="3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BlokTextu 8"/>
              <p:cNvSpPr txBox="1"/>
              <p:nvPr/>
            </p:nvSpPr>
            <p:spPr>
              <a:xfrm>
                <a:off x="227616" y="3759957"/>
                <a:ext cx="8075480" cy="6313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k-SK" sz="2200" b="1" dirty="0" smtClean="0">
                    <a:solidFill>
                      <a:srgbClr val="0000FF"/>
                    </a:solidFill>
                  </a:rPr>
                  <a:t>Immediacy index</a:t>
                </a:r>
                <a:r>
                  <a:rPr lang="sk-SK" dirty="0" smtClean="0">
                    <a:solidFill>
                      <a:srgbClr val="0000FF"/>
                    </a:solidFill>
                  </a:rPr>
                  <a:t> </a:t>
                </a:r>
                <a:r>
                  <a:rPr lang="sk-SK" dirty="0" smtClean="0"/>
                  <a:t>2013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b="1" i="1" smtClean="0">
                            <a:latin typeface="Cambria Math"/>
                          </a:rPr>
                          <m:t>𝒄𝒊𝒕</m:t>
                        </m:r>
                        <m:r>
                          <a:rPr lang="sk-SK" sz="2200" b="1" i="1" smtClean="0">
                            <a:latin typeface="Cambria Math"/>
                          </a:rPr>
                          <m:t>á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𝒄𝒊𝒆</m:t>
                        </m:r>
                        <m:r>
                          <a:rPr lang="sk-SK" sz="2200" b="1" i="1" smtClean="0">
                            <a:latin typeface="Cambria Math"/>
                          </a:rPr>
                          <m:t> 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𝒏𝒂</m:t>
                        </m:r>
                        <m:r>
                          <a:rPr lang="sk-SK" sz="2200" b="1" i="1" smtClean="0">
                            <a:latin typeface="Cambria Math"/>
                          </a:rPr>
                          <m:t> č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𝒍</m:t>
                        </m:r>
                        <m:r>
                          <a:rPr lang="sk-SK" sz="2200" b="1" i="1" smtClean="0">
                            <a:latin typeface="Cambria Math"/>
                          </a:rPr>
                          <m:t>á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𝒏𝒌𝒚</m:t>
                        </m:r>
                        <m:r>
                          <a:rPr lang="sk-SK" sz="2200" b="1" i="1" smtClean="0">
                            <a:latin typeface="Cambria Math"/>
                          </a:rPr>
                          <m:t> </m:t>
                        </m:r>
                        <m:r>
                          <a:rPr lang="sk-SK" sz="2200" b="0" i="1" smtClean="0">
                            <a:latin typeface="Cambria Math"/>
                          </a:rPr>
                          <m:t>𝑝𝑢𝑏𝑙𝑖𝑘𝑜𝑣𝑎𝑛</m:t>
                        </m:r>
                        <m:r>
                          <a:rPr lang="sk-SK" sz="2200" b="0" i="1" smtClean="0">
                            <a:latin typeface="Cambria Math"/>
                          </a:rPr>
                          <m:t>é </m:t>
                        </m:r>
                        <m:r>
                          <a:rPr lang="sk-SK" sz="2200" b="0" i="1" smtClean="0">
                            <a:latin typeface="Cambria Math"/>
                          </a:rPr>
                          <m:t>𝑣</m:t>
                        </m:r>
                        <m:r>
                          <a:rPr lang="sk-SK" sz="2200" b="0" i="1" smtClean="0">
                            <a:latin typeface="Cambria Math"/>
                          </a:rPr>
                          <m:t> 2013:  7206 </m:t>
                        </m:r>
                      </m:num>
                      <m:den>
                        <m:r>
                          <a:rPr lang="sk-SK" sz="2200" b="1" i="1" smtClean="0">
                            <a:latin typeface="Cambria Math"/>
                          </a:rPr>
                          <m:t>𝒑𝒐</m:t>
                        </m:r>
                        <m:r>
                          <a:rPr lang="sk-SK" sz="2200" b="1" i="1" smtClean="0">
                            <a:latin typeface="Cambria Math"/>
                          </a:rPr>
                          <m:t>č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𝒆𝒕</m:t>
                        </m:r>
                        <m:r>
                          <a:rPr lang="sk-SK" sz="2200" b="1" i="1" smtClean="0">
                            <a:latin typeface="Cambria Math"/>
                          </a:rPr>
                          <m:t> č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𝒍</m:t>
                        </m:r>
                        <m:r>
                          <a:rPr lang="sk-SK" sz="2200" b="1" i="1" smtClean="0">
                            <a:latin typeface="Cambria Math"/>
                          </a:rPr>
                          <m:t>á</m:t>
                        </m:r>
                        <m:r>
                          <a:rPr lang="sk-SK" sz="2200" b="1" i="1" smtClean="0">
                            <a:latin typeface="Cambria Math"/>
                          </a:rPr>
                          <m:t>𝒏𝒌𝒐𝒗</m:t>
                        </m:r>
                        <m:r>
                          <a:rPr lang="sk-SK" sz="2200" b="1" i="1" smtClean="0">
                            <a:latin typeface="Cambria Math"/>
                          </a:rPr>
                          <m:t> </m:t>
                        </m:r>
                        <m:r>
                          <a:rPr lang="sk-SK" sz="2200" b="0" i="1" smtClean="0">
                            <a:latin typeface="Cambria Math"/>
                          </a:rPr>
                          <m:t>𝑝𝑢𝑏𝑙𝑖𝑘𝑜𝑣𝑎𝑛</m:t>
                        </m:r>
                        <m:r>
                          <a:rPr lang="sk-SK" sz="2200" b="0" i="1" smtClean="0">
                            <a:latin typeface="Cambria Math"/>
                          </a:rPr>
                          <m:t>ý</m:t>
                        </m:r>
                        <m:r>
                          <a:rPr lang="sk-SK" sz="2200" b="0" i="1" smtClean="0">
                            <a:latin typeface="Cambria Math"/>
                          </a:rPr>
                          <m:t>𝑐h</m:t>
                        </m:r>
                        <m:r>
                          <a:rPr lang="sk-SK" sz="2200" b="0" i="1" smtClean="0">
                            <a:latin typeface="Cambria Math"/>
                          </a:rPr>
                          <m:t> </m:t>
                        </m:r>
                        <m:r>
                          <a:rPr lang="sk-SK" sz="2200" b="0" i="1" smtClean="0">
                            <a:latin typeface="Cambria Math"/>
                          </a:rPr>
                          <m:t>𝑣</m:t>
                        </m:r>
                        <m:r>
                          <a:rPr lang="sk-SK" sz="2200" b="0" i="1" smtClean="0">
                            <a:latin typeface="Cambria Math"/>
                          </a:rPr>
                          <m:t> 2013:      841</m:t>
                        </m:r>
                      </m:den>
                    </m:f>
                  </m:oMath>
                </a14:m>
                <a:r>
                  <a:rPr lang="sk-SK" sz="1600" b="1" dirty="0" smtClean="0"/>
                  <a:t> =</a:t>
                </a:r>
                <a:r>
                  <a:rPr lang="sk-SK" dirty="0" smtClean="0"/>
                  <a:t> </a:t>
                </a:r>
                <a:r>
                  <a:rPr lang="sk-SK" sz="2000" b="1" dirty="0" smtClean="0"/>
                  <a:t>8,568</a:t>
                </a:r>
                <a:r>
                  <a:rPr lang="sk-SK" dirty="0" smtClean="0"/>
                  <a:t> </a:t>
                </a:r>
                <a:endParaRPr lang="sk-SK" dirty="0"/>
              </a:p>
            </p:txBody>
          </p:sp>
        </mc:Choice>
        <mc:Fallback xmlns="">
          <p:sp>
            <p:nvSpPr>
              <p:cNvPr id="9" name="BlokText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16" y="3759957"/>
                <a:ext cx="8075480" cy="631391"/>
              </a:xfrm>
              <a:prstGeom prst="rect">
                <a:avLst/>
              </a:prstGeom>
              <a:blipFill rotWithShape="1">
                <a:blip r:embed="rId4"/>
                <a:stretch>
                  <a:fillRect l="-906" b="-97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BlokTextu 17"/>
          <p:cNvSpPr txBox="1"/>
          <p:nvPr/>
        </p:nvSpPr>
        <p:spPr>
          <a:xfrm>
            <a:off x="508094" y="4760230"/>
            <a:ext cx="33752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err="1" smtClean="0"/>
              <a:t>Eigen</a:t>
            </a:r>
            <a:r>
              <a:rPr lang="sk-SK" b="1" dirty="0" smtClean="0"/>
              <a:t> </a:t>
            </a:r>
            <a:r>
              <a:rPr lang="sk-SK" b="1" dirty="0" err="1" smtClean="0"/>
              <a:t>factor</a:t>
            </a:r>
            <a:r>
              <a:rPr lang="sk-SK" b="1" dirty="0" smtClean="0"/>
              <a:t> </a:t>
            </a:r>
            <a:r>
              <a:rPr lang="sk-SK" b="1" dirty="0" err="1" smtClean="0"/>
              <a:t>score</a:t>
            </a:r>
            <a:r>
              <a:rPr lang="sk-SK" dirty="0" smtClean="0"/>
              <a:t> 2013 = </a:t>
            </a:r>
            <a:r>
              <a:rPr lang="sk-SK" b="1" dirty="0" smtClean="0"/>
              <a:t>1,27503</a:t>
            </a:r>
          </a:p>
          <a:p>
            <a:endParaRPr lang="sk-SK" b="1" dirty="0"/>
          </a:p>
          <a:p>
            <a:endParaRPr lang="en-US" b="1" dirty="0" smtClean="0"/>
          </a:p>
          <a:p>
            <a:r>
              <a:rPr lang="sk-SK" b="1" dirty="0" err="1" smtClean="0"/>
              <a:t>Article</a:t>
            </a:r>
            <a:r>
              <a:rPr lang="sk-SK" b="1" dirty="0" smtClean="0"/>
              <a:t> </a:t>
            </a:r>
            <a:r>
              <a:rPr lang="sk-SK" b="1" dirty="0" err="1" smtClean="0"/>
              <a:t>influence</a:t>
            </a:r>
            <a:r>
              <a:rPr lang="sk-SK" b="1" dirty="0" smtClean="0"/>
              <a:t> </a:t>
            </a:r>
            <a:r>
              <a:rPr lang="sk-SK" dirty="0" smtClean="0"/>
              <a:t>2013</a:t>
            </a:r>
            <a:r>
              <a:rPr lang="sk-SK" b="1" dirty="0" smtClean="0"/>
              <a:t>= 17,698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20" name="BlokTextu 19"/>
          <p:cNvSpPr txBox="1"/>
          <p:nvPr/>
        </p:nvSpPr>
        <p:spPr>
          <a:xfrm>
            <a:off x="7257959" y="6361841"/>
            <a:ext cx="190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   ISSN 0036-8075</a:t>
            </a:r>
            <a:endParaRPr lang="sk-SK" b="1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6103902"/>
            <a:ext cx="22669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77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over image expan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921" y="2377629"/>
            <a:ext cx="2987824" cy="3799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lokTextu 2"/>
          <p:cNvSpPr txBox="1"/>
          <p:nvPr/>
        </p:nvSpPr>
        <p:spPr>
          <a:xfrm>
            <a:off x="6660232" y="6166910"/>
            <a:ext cx="190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ISSN 0036-8075</a:t>
            </a:r>
            <a:endParaRPr lang="sk-SK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BlokTextu 9"/>
              <p:cNvSpPr txBox="1"/>
              <p:nvPr/>
            </p:nvSpPr>
            <p:spPr>
              <a:xfrm>
                <a:off x="187412" y="2636912"/>
                <a:ext cx="5703741" cy="12346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S</a:t>
                </a:r>
                <a:r>
                  <a:rPr lang="en-US" dirty="0" smtClean="0"/>
                  <a:t>ource </a:t>
                </a:r>
                <a:r>
                  <a:rPr lang="en-US" b="1" dirty="0" smtClean="0"/>
                  <a:t>N</a:t>
                </a:r>
                <a:r>
                  <a:rPr lang="en-US" dirty="0" smtClean="0"/>
                  <a:t>ormalized </a:t>
                </a:r>
                <a:r>
                  <a:rPr lang="en-US" b="1" dirty="0" smtClean="0"/>
                  <a:t>I</a:t>
                </a:r>
                <a:r>
                  <a:rPr lang="en-US" dirty="0" smtClean="0"/>
                  <a:t>mpact per </a:t>
                </a:r>
                <a:r>
                  <a:rPr lang="en-US" b="1" dirty="0" smtClean="0"/>
                  <a:t>P</a:t>
                </a:r>
                <a:r>
                  <a:rPr lang="en-US" dirty="0" smtClean="0"/>
                  <a:t>aper</a:t>
                </a:r>
              </a:p>
              <a:p>
                <a:endParaRPr lang="en-US" b="1" dirty="0" smtClean="0"/>
              </a:p>
              <a:p>
                <a:r>
                  <a:rPr lang="en-US" b="1" dirty="0" smtClean="0"/>
                  <a:t>SNIP</a:t>
                </a:r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𝑅𝐼𝑃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𝑟𝑎𝑤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𝑖𝑚𝑝𝑎𝑐𝑡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𝑝𝑒𝑟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𝑝𝑎𝑝𝑒𝑟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𝑅𝐷𝐶𝑃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𝑟𝑒𝑙𝑎𝑡𝑖𝑣𝑒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𝑑𝑎𝑡𝑎𝑏𝑎𝑠𝑒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𝑐𝑖𝑡𝑎𝑡𝑖𝑜𝑛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𝑝𝑜𝑡𝑒𝑛𝑡𝑖𝑎𝑙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sk-SK" sz="2400" dirty="0"/>
              </a:p>
            </p:txBody>
          </p:sp>
        </mc:Choice>
        <mc:Fallback xmlns="">
          <p:sp>
            <p:nvSpPr>
              <p:cNvPr id="10" name="BlokText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12" y="2636912"/>
                <a:ext cx="5703741" cy="1234697"/>
              </a:xfrm>
              <a:prstGeom prst="rect">
                <a:avLst/>
              </a:prstGeom>
              <a:blipFill rotWithShape="1">
                <a:blip r:embed="rId3"/>
                <a:stretch>
                  <a:fillRect l="-963" t="-247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BlokTextu 10"/>
          <p:cNvSpPr txBox="1"/>
          <p:nvPr/>
        </p:nvSpPr>
        <p:spPr>
          <a:xfrm>
            <a:off x="151564" y="1268760"/>
            <a:ext cx="2188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SCImago</a:t>
            </a:r>
            <a:r>
              <a:rPr lang="en-US" b="1" dirty="0" smtClean="0"/>
              <a:t> J Rank / SJR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" y="1638092"/>
            <a:ext cx="85248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Elsevier homepage (opens in a new window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8804"/>
            <a:ext cx="619125" cy="67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bann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9" y="427217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7534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205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0000"/>
    </a:accent1>
    <a:accent2>
      <a:srgbClr val="000000"/>
    </a:accent2>
    <a:accent3>
      <a:srgbClr val="000000"/>
    </a:accent3>
    <a:accent4>
      <a:srgbClr val="000000"/>
    </a:accent4>
    <a:accent5>
      <a:srgbClr val="000000"/>
    </a:accent5>
    <a:accent6>
      <a:srgbClr val="000000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0000"/>
    </a:accent1>
    <a:accent2>
      <a:srgbClr val="000000"/>
    </a:accent2>
    <a:accent3>
      <a:srgbClr val="000000"/>
    </a:accent3>
    <a:accent4>
      <a:srgbClr val="000000"/>
    </a:accent4>
    <a:accent5>
      <a:srgbClr val="000000"/>
    </a:accent5>
    <a:accent6>
      <a:srgbClr val="000000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0000"/>
    </a:accent1>
    <a:accent2>
      <a:srgbClr val="000000"/>
    </a:accent2>
    <a:accent3>
      <a:srgbClr val="000000"/>
    </a:accent3>
    <a:accent4>
      <a:srgbClr val="000000"/>
    </a:accent4>
    <a:accent5>
      <a:srgbClr val="000000"/>
    </a:accent5>
    <a:accent6>
      <a:srgbClr val="000000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0000"/>
    </a:accent1>
    <a:accent2>
      <a:srgbClr val="000000"/>
    </a:accent2>
    <a:accent3>
      <a:srgbClr val="000000"/>
    </a:accent3>
    <a:accent4>
      <a:srgbClr val="000000"/>
    </a:accent4>
    <a:accent5>
      <a:srgbClr val="000000"/>
    </a:accent5>
    <a:accent6>
      <a:srgbClr val="000000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1639</TotalTime>
  <Words>2381</Words>
  <Application>Microsoft Office PowerPoint</Application>
  <PresentationFormat>Prezentácia na obrazovke (4:3)</PresentationFormat>
  <Paragraphs>870</Paragraphs>
  <Slides>40</Slides>
  <Notes>0</Notes>
  <HiddenSlides>0</HiddenSlides>
  <MMClips>0</MMClips>
  <ScaleCrop>false</ScaleCrop>
  <HeadingPairs>
    <vt:vector size="6" baseType="variant"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40</vt:i4>
      </vt:variant>
    </vt:vector>
  </HeadingPairs>
  <TitlesOfParts>
    <vt:vector size="42" baseType="lpstr">
      <vt:lpstr>Motív Office</vt:lpstr>
      <vt:lpstr>Equation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Uniba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Jana Ilavská</dc:creator>
  <cp:lastModifiedBy>Eduard Csudai</cp:lastModifiedBy>
  <cp:revision>132</cp:revision>
  <dcterms:created xsi:type="dcterms:W3CDTF">2015-11-06T08:16:38Z</dcterms:created>
  <dcterms:modified xsi:type="dcterms:W3CDTF">2015-11-13T09:19:15Z</dcterms:modified>
</cp:coreProperties>
</file>