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7"/>
  </p:notesMasterIdLst>
  <p:sldIdLst>
    <p:sldId id="330" r:id="rId2"/>
    <p:sldId id="371" r:id="rId3"/>
    <p:sldId id="380" r:id="rId4"/>
    <p:sldId id="364" r:id="rId5"/>
    <p:sldId id="369" r:id="rId6"/>
    <p:sldId id="385" r:id="rId7"/>
    <p:sldId id="343" r:id="rId8"/>
    <p:sldId id="356" r:id="rId9"/>
    <p:sldId id="347" r:id="rId10"/>
    <p:sldId id="357" r:id="rId11"/>
    <p:sldId id="375" r:id="rId12"/>
    <p:sldId id="376" r:id="rId13"/>
    <p:sldId id="351" r:id="rId14"/>
    <p:sldId id="358" r:id="rId15"/>
    <p:sldId id="348" r:id="rId16"/>
    <p:sldId id="352" r:id="rId17"/>
    <p:sldId id="350" r:id="rId18"/>
    <p:sldId id="362" r:id="rId19"/>
    <p:sldId id="346" r:id="rId20"/>
    <p:sldId id="311" r:id="rId21"/>
    <p:sldId id="312" r:id="rId22"/>
    <p:sldId id="313" r:id="rId23"/>
    <p:sldId id="316" r:id="rId24"/>
    <p:sldId id="317" r:id="rId25"/>
    <p:sldId id="325" r:id="rId26"/>
    <p:sldId id="366" r:id="rId27"/>
    <p:sldId id="329" r:id="rId28"/>
    <p:sldId id="328" r:id="rId29"/>
    <p:sldId id="381" r:id="rId30"/>
    <p:sldId id="382" r:id="rId31"/>
    <p:sldId id="322" r:id="rId32"/>
    <p:sldId id="345" r:id="rId33"/>
    <p:sldId id="361" r:id="rId34"/>
    <p:sldId id="374" r:id="rId35"/>
    <p:sldId id="383" r:id="rId36"/>
    <p:sldId id="384" r:id="rId37"/>
    <p:sldId id="386" r:id="rId38"/>
    <p:sldId id="387" r:id="rId39"/>
    <p:sldId id="379" r:id="rId40"/>
    <p:sldId id="388" r:id="rId41"/>
    <p:sldId id="389" r:id="rId42"/>
    <p:sldId id="391" r:id="rId43"/>
    <p:sldId id="392" r:id="rId44"/>
    <p:sldId id="393" r:id="rId45"/>
    <p:sldId id="394" r:id="rId46"/>
    <p:sldId id="337" r:id="rId47"/>
    <p:sldId id="390" r:id="rId48"/>
    <p:sldId id="368" r:id="rId49"/>
    <p:sldId id="378" r:id="rId50"/>
    <p:sldId id="338" r:id="rId51"/>
    <p:sldId id="282" r:id="rId52"/>
    <p:sldId id="373" r:id="rId53"/>
    <p:sldId id="367" r:id="rId54"/>
    <p:sldId id="372" r:id="rId55"/>
    <p:sldId id="333" r:id="rId56"/>
    <p:sldId id="319" r:id="rId57"/>
    <p:sldId id="327" r:id="rId58"/>
    <p:sldId id="304" r:id="rId59"/>
    <p:sldId id="342" r:id="rId60"/>
    <p:sldId id="341" r:id="rId61"/>
    <p:sldId id="326" r:id="rId62"/>
    <p:sldId id="363" r:id="rId63"/>
    <p:sldId id="353" r:id="rId64"/>
    <p:sldId id="360" r:id="rId65"/>
    <p:sldId id="365" r:id="rId66"/>
  </p:sldIdLst>
  <p:sldSz cx="9144000" cy="6858000" type="screen4x3"/>
  <p:notesSz cx="6794500" cy="9906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D6A800"/>
    <a:srgbClr val="61661A"/>
    <a:srgbClr val="000000"/>
    <a:srgbClr val="00008A"/>
    <a:srgbClr val="006600"/>
    <a:srgbClr val="00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56" autoAdjust="0"/>
    <p:restoredTop sz="94611" autoAdjust="0"/>
  </p:normalViewPr>
  <p:slideViewPr>
    <p:cSldViewPr>
      <p:cViewPr>
        <p:scale>
          <a:sx n="66" d="100"/>
          <a:sy n="66" d="100"/>
        </p:scale>
        <p:origin x="-2934" y="-1068"/>
      </p:cViewPr>
      <p:guideLst>
        <p:guide orient="horz" pos="66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7" d="100"/>
          <a:sy n="37" d="100"/>
        </p:scale>
        <p:origin x="-1470" y="-96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user\Documents\ak\polak\pocet_VS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sk-SK"/>
              <a:t>Počet verejných VŠ v SR</a:t>
            </a:r>
          </a:p>
        </c:rich>
      </c:tx>
      <c:layout>
        <c:manualLayout>
          <c:xMode val="edge"/>
          <c:yMode val="edge"/>
          <c:x val="0.29268331412405335"/>
          <c:y val="4.312119313197141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9945905246847124E-2"/>
          <c:y val="0.17248477252788574"/>
          <c:w val="0.86404796961356012"/>
          <c:h val="0.6981526507081129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366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val>
            <c:numRef>
              <c:f>Sheet1!$B$2:$H$2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13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val>
            <c:numRef>
              <c:f>Sheet1!$B$3:$H$3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</c:ser>
        <c:ser>
          <c:idx val="2"/>
          <c:order val="2"/>
          <c:spPr>
            <a:solidFill>
              <a:srgbClr val="00FF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val>
            <c:numRef>
              <c:f>Sheet1!$B$4:$H$4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496768"/>
        <c:axId val="86498304"/>
      </c:barChart>
      <c:catAx>
        <c:axId val="86496768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86498304"/>
        <c:crosses val="autoZero"/>
        <c:auto val="1"/>
        <c:lblAlgn val="ctr"/>
        <c:lblOffset val="100"/>
        <c:tickMarkSkip val="1"/>
        <c:noMultiLvlLbl val="0"/>
      </c:catAx>
      <c:valAx>
        <c:axId val="8649830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sk-SK"/>
          </a:p>
        </c:txPr>
        <c:crossAx val="86496768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k-SK"/>
    </a:p>
  </c:txPr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0.31123</cdr:x>
      <cdr:y>0.24116</cdr:y>
    </cdr:from>
    <cdr:to>
      <cdr:x>0.38842</cdr:x>
      <cdr:y>0.51788</cdr:y>
    </cdr:to>
    <cdr:sp macro="" textlink="">
      <cdr:nvSpPr>
        <cdr:cNvPr id="205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2273741" y="1118686"/>
          <a:ext cx="563934" cy="12835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vert="vert270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3366FF"/>
              </a:solidFill>
              <a:latin typeface="Arial"/>
              <a:cs typeface="Arial"/>
            </a:rPr>
            <a:t>univerzity</a:t>
          </a:r>
        </a:p>
      </cdr:txBody>
    </cdr:sp>
  </cdr:relSizeAnchor>
  <cdr:relSizeAnchor xmlns:cdr="http://schemas.openxmlformats.org/drawingml/2006/chartDrawing">
    <cdr:from>
      <cdr:x>0.36069</cdr:x>
      <cdr:y>0.29969</cdr:y>
    </cdr:from>
    <cdr:to>
      <cdr:x>0.4406</cdr:x>
      <cdr:y>0.58448</cdr:y>
    </cdr:to>
    <cdr:sp macro="" textlink="">
      <cdr:nvSpPr>
        <cdr:cNvPr id="2052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35115" y="1390167"/>
          <a:ext cx="583752" cy="132105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vert="vert270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FF0000"/>
              </a:solidFill>
              <a:latin typeface="Arial"/>
              <a:cs typeface="Arial"/>
            </a:rPr>
            <a:t>tech. univ.</a:t>
          </a:r>
        </a:p>
      </cdr:txBody>
    </cdr:sp>
  </cdr:relSizeAnchor>
  <cdr:relSizeAnchor xmlns:cdr="http://schemas.openxmlformats.org/drawingml/2006/chartDrawing">
    <cdr:from>
      <cdr:x>0.40156</cdr:x>
      <cdr:y>0.47639</cdr:y>
    </cdr:from>
    <cdr:to>
      <cdr:x>0.47463</cdr:x>
      <cdr:y>0.76731</cdr:y>
    </cdr:to>
    <cdr:sp macro="" textlink="">
      <cdr:nvSpPr>
        <cdr:cNvPr id="205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33701" y="2209800"/>
          <a:ext cx="533765" cy="13495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vert="vert270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00FF00"/>
              </a:solidFill>
              <a:latin typeface="Arial"/>
              <a:cs typeface="Arial"/>
            </a:rPr>
            <a:t>umelecke</a:t>
          </a:r>
        </a:p>
      </cdr:txBody>
    </cdr:sp>
  </cdr:relSizeAnchor>
  <cdr:relSizeAnchor xmlns:cdr="http://schemas.openxmlformats.org/drawingml/2006/chartDrawing">
    <cdr:from>
      <cdr:x>0.09333</cdr:x>
      <cdr:y>0.90258</cdr:y>
    </cdr:from>
    <cdr:to>
      <cdr:x>0.19074</cdr:x>
      <cdr:y>0.98241</cdr:y>
    </cdr:to>
    <cdr:sp macro="" textlink="">
      <cdr:nvSpPr>
        <cdr:cNvPr id="2054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60112" y="4198537"/>
          <a:ext cx="685693" cy="3710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000000"/>
              </a:solidFill>
              <a:latin typeface="Arial"/>
              <a:cs typeface="Arial"/>
            </a:rPr>
            <a:t>1970</a:t>
          </a:r>
        </a:p>
      </cdr:txBody>
    </cdr:sp>
  </cdr:relSizeAnchor>
  <cdr:relSizeAnchor xmlns:cdr="http://schemas.openxmlformats.org/drawingml/2006/chartDrawing">
    <cdr:from>
      <cdr:x>0.22034</cdr:x>
      <cdr:y>0.89352</cdr:y>
    </cdr:from>
    <cdr:to>
      <cdr:x>0.32712</cdr:x>
      <cdr:y>0.98584</cdr:y>
    </cdr:to>
    <cdr:sp macro="" textlink="">
      <cdr:nvSpPr>
        <cdr:cNvPr id="2055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54116" y="4156423"/>
          <a:ext cx="751659" cy="429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000000"/>
              </a:solidFill>
              <a:latin typeface="Arial"/>
              <a:cs typeface="Arial"/>
            </a:rPr>
            <a:t>1990</a:t>
          </a:r>
        </a:p>
      </cdr:txBody>
    </cdr:sp>
  </cdr:relSizeAnchor>
  <cdr:relSizeAnchor xmlns:cdr="http://schemas.openxmlformats.org/drawingml/2006/chartDrawing">
    <cdr:from>
      <cdr:x>0.34664</cdr:x>
      <cdr:y>0.89015</cdr:y>
    </cdr:from>
    <cdr:to>
      <cdr:x>0.43863</cdr:x>
      <cdr:y>0.98246</cdr:y>
    </cdr:to>
    <cdr:sp macro="" textlink="">
      <cdr:nvSpPr>
        <cdr:cNvPr id="2056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32430" y="4129095"/>
          <a:ext cx="672035" cy="4282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000000"/>
              </a:solidFill>
              <a:latin typeface="Arial"/>
              <a:cs typeface="Arial"/>
            </a:rPr>
            <a:t>1995</a:t>
          </a:r>
        </a:p>
      </cdr:txBody>
    </cdr:sp>
  </cdr:relSizeAnchor>
  <cdr:relSizeAnchor xmlns:cdr="http://schemas.openxmlformats.org/drawingml/2006/chartDrawing">
    <cdr:from>
      <cdr:x>0.47012</cdr:x>
      <cdr:y>0.89128</cdr:y>
    </cdr:from>
    <cdr:to>
      <cdr:x>0.57419</cdr:x>
      <cdr:y>0.97943</cdr:y>
    </cdr:to>
    <cdr:sp macro="" textlink="">
      <cdr:nvSpPr>
        <cdr:cNvPr id="2057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434543" y="4134336"/>
          <a:ext cx="760319" cy="4089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000000"/>
              </a:solidFill>
              <a:latin typeface="Arial"/>
              <a:cs typeface="Arial"/>
            </a:rPr>
            <a:t>1999</a:t>
          </a:r>
        </a:p>
      </cdr:txBody>
    </cdr:sp>
  </cdr:relSizeAnchor>
  <cdr:relSizeAnchor xmlns:cdr="http://schemas.openxmlformats.org/drawingml/2006/chartDrawing">
    <cdr:from>
      <cdr:x>0.59564</cdr:x>
      <cdr:y>0.89352</cdr:y>
    </cdr:from>
    <cdr:to>
      <cdr:x>0.68763</cdr:x>
      <cdr:y>0.97751</cdr:y>
    </cdr:to>
    <cdr:sp macro="" textlink="">
      <cdr:nvSpPr>
        <cdr:cNvPr id="2058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351587" y="4144737"/>
          <a:ext cx="672035" cy="3896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000000"/>
              </a:solidFill>
              <a:latin typeface="Arial"/>
              <a:cs typeface="Arial"/>
            </a:rPr>
            <a:t>2000</a:t>
          </a:r>
        </a:p>
      </cdr:txBody>
    </cdr:sp>
  </cdr:relSizeAnchor>
  <cdr:relSizeAnchor xmlns:cdr="http://schemas.openxmlformats.org/drawingml/2006/chartDrawing">
    <cdr:from>
      <cdr:x>0.72551</cdr:x>
      <cdr:y>0.89557</cdr:y>
    </cdr:from>
    <cdr:to>
      <cdr:x>0.82958</cdr:x>
      <cdr:y>0.97956</cdr:y>
    </cdr:to>
    <cdr:sp macro="" textlink="">
      <cdr:nvSpPr>
        <cdr:cNvPr id="2059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300316" y="4154262"/>
          <a:ext cx="760319" cy="3896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000000"/>
              </a:solidFill>
              <a:latin typeface="Arial"/>
              <a:cs typeface="Arial"/>
            </a:rPr>
            <a:t>2003</a:t>
          </a:r>
        </a:p>
      </cdr:txBody>
    </cdr:sp>
  </cdr:relSizeAnchor>
  <cdr:relSizeAnchor xmlns:cdr="http://schemas.openxmlformats.org/drawingml/2006/chartDrawing">
    <cdr:from>
      <cdr:x>0.83442</cdr:x>
      <cdr:y>0.89322</cdr:y>
    </cdr:from>
    <cdr:to>
      <cdr:x>0.93849</cdr:x>
      <cdr:y>0.97722</cdr:y>
    </cdr:to>
    <cdr:sp macro="" textlink="">
      <cdr:nvSpPr>
        <cdr:cNvPr id="11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096000" y="4143375"/>
          <a:ext cx="760319" cy="3896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 lIns="36576" tIns="27432" rIns="36576" bIns="27432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sk-SK" sz="1425" b="1" i="0" u="none" strike="noStrike" baseline="0">
              <a:solidFill>
                <a:srgbClr val="000000"/>
              </a:solidFill>
              <a:latin typeface="Arial"/>
              <a:cs typeface="Arial"/>
            </a:rPr>
            <a:t>20</a:t>
          </a:r>
          <a:r>
            <a:rPr lang="en-US" sz="1425" b="1" i="0" u="none" strike="noStrike" baseline="0">
              <a:solidFill>
                <a:srgbClr val="000000"/>
              </a:solidFill>
              <a:latin typeface="Arial"/>
              <a:cs typeface="Arial"/>
            </a:rPr>
            <a:t>11</a:t>
          </a:r>
          <a:endParaRPr lang="sk-SK" sz="1425" b="1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8612" name="Rectangle 1028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22338" y="742950"/>
            <a:ext cx="4951412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05350"/>
            <a:ext cx="49815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843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1070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5A24A6D-1FF3-45BB-98FB-5E4CC94709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5646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1B140CA-7529-469E-8CEA-86F107197EC6}" type="slidenum">
              <a:rPr lang="en-GB" altLang="sk-SK" sz="1200" smtClean="0"/>
              <a:pPr/>
              <a:t>1</a:t>
            </a:fld>
            <a:endParaRPr lang="en-GB" altLang="sk-SK" sz="1200" smtClean="0"/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2F65A86-9B29-4936-948C-F5269FC6F3C8}" type="slidenum">
              <a:rPr lang="en-GB" altLang="sk-SK" sz="1200" smtClean="0"/>
              <a:pPr/>
              <a:t>51</a:t>
            </a:fld>
            <a:endParaRPr lang="en-GB" altLang="sk-SK" sz="1200" smtClean="0"/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sk-S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34739-2CB1-4B83-A075-474615A7FF4F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62BCB-87A4-46AE-9B22-0C1BF6FCEC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97220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E17BE-1A31-4F44-88EC-B681FBE94846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D6B15-C57C-4C05-A10C-D85B01DC56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6643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04C3B-B1DF-42E8-A90F-CA5328D8C4A3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4317B-8695-4B8E-AE41-086DF52A6B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28212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6E4F8-453B-457B-B48F-EC8199EDB6B8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D9E6C-CCD7-4A05-AAFE-EAD7D67664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34438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02B7C-8F03-4106-8084-BDF7E76A228A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96AAD-6420-4C70-B1E5-05580AF486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2932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A78B3-7BEB-433C-A15B-98BA237D19FB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939ED-C633-4278-8618-89FC910FF8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93505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935D7-58CC-4A27-A06D-55E4EC9163D7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718C2-4EF0-48D6-B49C-9839E04987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53082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32951-9CCA-4510-A6B6-6EB70E9F327A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ABAAC-5D6A-4A46-B71E-ED83A96B35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24323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D323B-865F-4E73-A945-5BD79A8A6EC9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AC143-38A2-41E0-BE8D-94E5C0E04E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65614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0A569-DF3E-4D98-B75A-083C2C4D0F04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60C91-AC55-4BC5-B80B-4FB93F7236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99405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8B84D-AECC-443F-B1F5-D4A1A0B5A5FB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D72C-ACAA-4277-A1C2-4854E520BA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4729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k-SK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k-SK" smtClean="0"/>
              <a:t>Click to edit Master text styles</a:t>
            </a:r>
          </a:p>
          <a:p>
            <a:pPr lvl="1"/>
            <a:r>
              <a:rPr lang="en-GB" altLang="sk-SK" smtClean="0"/>
              <a:t>Second level</a:t>
            </a:r>
          </a:p>
          <a:p>
            <a:pPr lvl="2"/>
            <a:r>
              <a:rPr lang="en-GB" altLang="sk-SK" smtClean="0"/>
              <a:t>Third level</a:t>
            </a:r>
          </a:p>
          <a:p>
            <a:pPr lvl="3"/>
            <a:r>
              <a:rPr lang="en-GB" altLang="sk-SK" smtClean="0"/>
              <a:t>Fourth level</a:t>
            </a:r>
          </a:p>
          <a:p>
            <a:pPr lvl="4"/>
            <a:r>
              <a:rPr lang="en-GB" altLang="sk-SK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2077EF3-877D-45D8-8FA3-494190B42909}" type="datetime1">
              <a:rPr lang="sk-SK"/>
              <a:pPr>
                <a:defRPr/>
              </a:pPr>
              <a:t>13. 11. 2015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GB"/>
              <a:t>Seminár UK, 2015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65B99B2-E810-4597-8804-56C19F0183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B9F9E61-C407-419B-9EFA-3918B1CC87AC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60350"/>
            <a:ext cx="8569325" cy="5878513"/>
          </a:xfrm>
          <a:ln>
            <a:solidFill>
              <a:srgbClr val="CC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200" b="1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Ako hodnotiť výsledky výskumu na univerzite ?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Vzdelávanie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a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hodnotenie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vedy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na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univerzitách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v SR</a:t>
            </a:r>
            <a:r>
              <a:rPr lang="sk-SK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; hodnotenia vo svete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.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Ich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vzťah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história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súčasnosť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a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čo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ďalej</a:t>
            </a:r>
            <a:r>
              <a:rPr lang="en-US" sz="3200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?</a:t>
            </a:r>
            <a:r>
              <a:rPr lang="sk-SK" sz="3200" b="1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/>
            </a:r>
            <a:br>
              <a:rPr lang="sk-SK" sz="3200" b="1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sk-SK" sz="4000" b="1" dirty="0" smtClean="0">
                <a:solidFill>
                  <a:schemeClr val="tx1"/>
                </a:solidFill>
              </a:rPr>
              <a:t/>
            </a:r>
            <a:br>
              <a:rPr lang="sk-SK" sz="4000" b="1" dirty="0" smtClean="0">
                <a:solidFill>
                  <a:schemeClr val="tx1"/>
                </a:solidFill>
              </a:rPr>
            </a:br>
            <a:r>
              <a:rPr lang="sk-SK" sz="4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k-SK" sz="32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Aké boli (sú a budú)  slovenské vysoké školy</a:t>
            </a:r>
            <a:r>
              <a:rPr lang="sk-SK" sz="4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 </a:t>
            </a:r>
            <a:br>
              <a:rPr lang="sk-SK" sz="4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k-SK" sz="24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Použité aj ú</a:t>
            </a:r>
            <a:r>
              <a:rPr lang="sk-SK" sz="2400" b="1" dirty="0" smtClean="0">
                <a:solidFill>
                  <a:schemeClr val="tx1">
                    <a:lumMod val="75000"/>
                  </a:schemeClr>
                </a:solidFill>
              </a:rPr>
              <a:t>vahy prednesené M. U. na </a:t>
            </a:r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</a:rPr>
              <a:t>VR UK v r. 2007</a:t>
            </a:r>
            <a:r>
              <a:rPr lang="sk-SK" sz="2400" b="1" dirty="0" smtClean="0">
                <a:solidFill>
                  <a:schemeClr val="tx1">
                    <a:lumMod val="75000"/>
                  </a:schemeClr>
                </a:solidFill>
              </a:rPr>
              <a:t>,</a:t>
            </a:r>
            <a:br>
              <a:rPr lang="sk-SK" sz="2400" b="1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sk-SK" sz="2400" b="1" dirty="0" smtClean="0">
                <a:solidFill>
                  <a:schemeClr val="tx1">
                    <a:lumMod val="75000"/>
                  </a:schemeClr>
                </a:solidFill>
              </a:rPr>
              <a:t>novšie s V. Kellö, ARRA news 07,</a:t>
            </a:r>
            <a:br>
              <a:rPr lang="sk-SK" sz="2400" b="1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sk-SK" sz="2400" b="1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sk-SK" sz="2400" b="1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sk-SK" sz="2400" b="1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sk-SK" sz="3200" b="1" dirty="0" smtClean="0">
                <a:solidFill>
                  <a:srgbClr val="FF0000"/>
                </a:solidFill>
              </a:rPr>
              <a:t>Poďakovanie aj a najmä členom Akreditačných komisií</a:t>
            </a:r>
            <a:endParaRPr lang="en-GB" sz="3200" b="1" dirty="0" smtClean="0">
              <a:solidFill>
                <a:schemeClr val="tx1"/>
              </a:solidFill>
            </a:endParaRP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4286250" y="35226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sk-SK">
              <a:solidFill>
                <a:srgbClr val="00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D94125B-16F1-433A-85DE-35834DAB43F9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12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5124" name="Picture 2" descr="C:\Users\urban\Documents\varia\ItIsMyWish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5589588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3132138" y="165100"/>
            <a:ext cx="554355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b="1" dirty="0">
                <a:solidFill>
                  <a:schemeClr val="bg1">
                    <a:lumMod val="75000"/>
                  </a:schemeClr>
                </a:solidFill>
              </a:rPr>
              <a:t>Záver:</a:t>
            </a:r>
            <a:r>
              <a:rPr lang="sk-SK" b="1" dirty="0">
                <a:solidFill>
                  <a:srgbClr val="FF0000"/>
                </a:solidFill>
              </a:rPr>
              <a:t> 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en-US" sz="2800" b="1" dirty="0" err="1">
                <a:solidFill>
                  <a:srgbClr val="FF0000"/>
                </a:solidFill>
              </a:rPr>
              <a:t>Masov</a:t>
            </a:r>
            <a:r>
              <a:rPr lang="sk-SK" sz="2800" b="1" dirty="0">
                <a:solidFill>
                  <a:srgbClr val="FF0000"/>
                </a:solidFill>
              </a:rPr>
              <a:t>é vzdelávanie  vysoko vyhráva nad kvalitou</a:t>
            </a:r>
            <a:r>
              <a:rPr lang="en-US" sz="2800" b="1" dirty="0">
                <a:solidFill>
                  <a:srgbClr val="FF0000"/>
                </a:solidFill>
              </a:rPr>
              <a:t> a </a:t>
            </a:r>
            <a:r>
              <a:rPr lang="en-US" sz="2800" b="1" dirty="0" err="1">
                <a:solidFill>
                  <a:srgbClr val="FF0000"/>
                </a:solidFill>
              </a:rPr>
              <a:t>vedou</a:t>
            </a:r>
            <a:r>
              <a:rPr lang="sk-SK" sz="2800" b="1" dirty="0">
                <a:solidFill>
                  <a:srgbClr val="FF0000"/>
                </a:solidFill>
              </a:rPr>
              <a:t>  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sk-SK" sz="2800" b="1" dirty="0">
                <a:solidFill>
                  <a:srgbClr val="FF0000"/>
                </a:solidFill>
              </a:rPr>
              <a:t>SR je </a:t>
            </a:r>
            <a:r>
              <a:rPr lang="en-US" sz="2800" b="1" dirty="0">
                <a:solidFill>
                  <a:srgbClr val="FF0000"/>
                </a:solidFill>
              </a:rPr>
              <a:t>v </a:t>
            </a:r>
            <a:r>
              <a:rPr lang="sk-SK" sz="2800" b="1" dirty="0">
                <a:solidFill>
                  <a:srgbClr val="FF0000"/>
                </a:solidFill>
              </a:rPr>
              <a:t>EÚ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sk-SK" sz="2800" b="1" dirty="0">
                <a:solidFill>
                  <a:srgbClr val="FF0000"/>
                </a:solidFill>
              </a:rPr>
              <a:t>najefektívnejšia:</a:t>
            </a:r>
          </a:p>
          <a:p>
            <a:pPr>
              <a:defRPr/>
            </a:pPr>
            <a:r>
              <a:rPr lang="sk-SK" sz="2800" b="1" dirty="0">
                <a:solidFill>
                  <a:srgbClr val="FF0000"/>
                </a:solidFill>
              </a:rPr>
              <a:t>      Za najmenej peňazí</a:t>
            </a:r>
          </a:p>
          <a:p>
            <a:pPr>
              <a:defRPr/>
            </a:pPr>
            <a:r>
              <a:rPr lang="sk-SK" sz="2800" b="1" dirty="0">
                <a:solidFill>
                  <a:srgbClr val="FF0000"/>
                </a:solidFill>
              </a:rPr>
              <a:t>      najviac diplomov</a:t>
            </a:r>
          </a:p>
        </p:txBody>
      </p:sp>
      <p:pic>
        <p:nvPicPr>
          <p:cNvPr id="512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297363"/>
            <a:ext cx="2843212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extBox 8"/>
          <p:cNvSpPr txBox="1">
            <a:spLocks noChangeArrowheads="1"/>
          </p:cNvSpPr>
          <p:nvPr/>
        </p:nvSpPr>
        <p:spPr bwMode="auto">
          <a:xfrm>
            <a:off x="5940425" y="2636838"/>
            <a:ext cx="29305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b="1">
                <a:solidFill>
                  <a:srgbClr val="CC0000"/>
                </a:solidFill>
              </a:rPr>
              <a:t>3. Sme národ géniov</a:t>
            </a:r>
            <a:r>
              <a:rPr lang="sk-SK" altLang="sk-SK">
                <a:solidFill>
                  <a:srgbClr val="CC0000"/>
                </a:solidFill>
              </a:rPr>
              <a:t>:</a:t>
            </a:r>
            <a:br>
              <a:rPr lang="sk-SK" altLang="sk-SK">
                <a:solidFill>
                  <a:srgbClr val="CC0000"/>
                </a:solidFill>
              </a:rPr>
            </a:br>
            <a:r>
              <a:rPr lang="sk-SK" altLang="sk-SK" b="1">
                <a:solidFill>
                  <a:srgbClr val="CC0000"/>
                </a:solidFill>
              </a:rPr>
              <a:t>Na 2. stupni študuje </a:t>
            </a:r>
          </a:p>
          <a:p>
            <a:r>
              <a:rPr lang="sk-SK" altLang="sk-SK" b="1">
                <a:solidFill>
                  <a:srgbClr val="CC0000"/>
                </a:solidFill>
              </a:rPr>
              <a:t>asi 70% populácie</a:t>
            </a:r>
            <a:br>
              <a:rPr lang="sk-SK" altLang="sk-SK" b="1">
                <a:solidFill>
                  <a:srgbClr val="CC0000"/>
                </a:solidFill>
              </a:rPr>
            </a:br>
            <a:r>
              <a:rPr lang="sk-SK" altLang="sk-SK" b="1">
                <a:solidFill>
                  <a:srgbClr val="CC0000"/>
                </a:solidFill>
              </a:rPr>
              <a:t> 18-ročných</a:t>
            </a:r>
            <a:endParaRPr lang="sk-SK" altLang="sk-SK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681F8FF-8389-457A-81AD-D86C02D642C4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614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" name="Rectangle 3"/>
          <p:cNvSpPr/>
          <p:nvPr/>
        </p:nvSpPr>
        <p:spPr>
          <a:xfrm>
            <a:off x="827088" y="260350"/>
            <a:ext cx="755967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sk-SK" sz="36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Čo môžme najlepšie urobiť pre  hodnotenie výsledkov výskumu</a:t>
            </a:r>
            <a:br>
              <a:rPr lang="sk-SK" sz="36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sk-SK" sz="36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 na univerzitách? </a:t>
            </a:r>
            <a:endParaRPr lang="sk-SK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7088" y="2060575"/>
            <a:ext cx="756126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sk-SK" altLang="sk-SK" sz="3600" b="1">
                <a:solidFill>
                  <a:srgbClr val="FF0000"/>
                </a:solidFill>
              </a:rPr>
              <a:t>Väčšinový názor: </a:t>
            </a:r>
          </a:p>
          <a:p>
            <a:pPr algn="ctr"/>
            <a:r>
              <a:rPr lang="sk-SK" altLang="sk-SK" sz="3600" b="1">
                <a:solidFill>
                  <a:srgbClr val="FF0000"/>
                </a:solidFill>
              </a:rPr>
              <a:t>Najlepšie hodnotenie je žiadne hodnotenie</a:t>
            </a:r>
            <a:endParaRPr lang="sk-SK" altLang="sk-SK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99592" y="3861048"/>
            <a:ext cx="756126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0000"/>
                </a:solidFill>
              </a:rPr>
              <a:t>Vo </a:t>
            </a:r>
            <a:r>
              <a:rPr lang="en-US" sz="3600" b="1" dirty="0" err="1">
                <a:solidFill>
                  <a:srgbClr val="FF0000"/>
                </a:solidFill>
              </a:rPr>
              <a:t>finan</a:t>
            </a:r>
            <a:r>
              <a:rPr lang="sk-SK" sz="3600" b="1" dirty="0">
                <a:solidFill>
                  <a:srgbClr val="FF0000"/>
                </a:solidFill>
              </a:rPr>
              <a:t>č</a:t>
            </a:r>
            <a:r>
              <a:rPr lang="en-US" sz="3600" b="1" dirty="0" err="1">
                <a:solidFill>
                  <a:srgbClr val="FF0000"/>
                </a:solidFill>
              </a:rPr>
              <a:t>nej</a:t>
            </a:r>
            <a:r>
              <a:rPr lang="sk-SK" sz="3600" b="1" dirty="0">
                <a:solidFill>
                  <a:srgbClr val="FF0000"/>
                </a:solidFill>
              </a:rPr>
              <a:t> biede nie je čas na iné než „rovnostárske“ financovanie</a:t>
            </a:r>
          </a:p>
          <a:p>
            <a:pPr algn="ctr">
              <a:defRPr/>
            </a:pPr>
            <a:r>
              <a:rPr lang="sk-SK" sz="3600" b="1" strike="sngStrike" dirty="0">
                <a:solidFill>
                  <a:srgbClr val="FF0000"/>
                </a:solidFill>
              </a:rPr>
              <a:t>Diferencované financovanie podľa kvality a poslania</a:t>
            </a:r>
            <a:endParaRPr lang="sk-SK" strike="sngStrik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6533768-11AF-4F74-8102-D5EEA0ACFE4E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717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819150"/>
            <a:ext cx="8131175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ED75C25-BB5F-40A5-AB33-328FC6CD91A1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819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468313" y="44450"/>
            <a:ext cx="8424862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>
                <a:solidFill>
                  <a:srgbClr val="FF0000"/>
                </a:solidFill>
              </a:rPr>
              <a:t>Ako hodnotiť výsledky výskumu  na univerzite?</a:t>
            </a:r>
          </a:p>
          <a:p>
            <a:pPr>
              <a:buFont typeface="Arial" charset="0"/>
              <a:buChar char="•"/>
            </a:pPr>
            <a:r>
              <a:rPr lang="sk-SK" altLang="sk-SK" i="1">
                <a:solidFill>
                  <a:srgbClr val="FF0000"/>
                </a:solidFill>
              </a:rPr>
              <a:t>Je scientiometria dobrá, a nutná?</a:t>
            </a:r>
          </a:p>
          <a:p>
            <a:r>
              <a:rPr lang="sk-SK" altLang="sk-SK"/>
              <a:t>V kontexte hodnotenia výskumu je dobrá a potrebná ako jeden z nástrojov.</a:t>
            </a:r>
            <a:r>
              <a:rPr lang="en-US" altLang="sk-SK"/>
              <a:t>  </a:t>
            </a:r>
            <a:endParaRPr lang="sk-SK" altLang="sk-SK"/>
          </a:p>
          <a:p>
            <a:pPr>
              <a:buFont typeface="Arial" charset="0"/>
              <a:buChar char="•"/>
            </a:pPr>
            <a:r>
              <a:rPr lang="sk-SK" altLang="sk-SK"/>
              <a:t> </a:t>
            </a:r>
            <a:r>
              <a:rPr lang="sk-SK" altLang="sk-SK" i="1">
                <a:solidFill>
                  <a:srgbClr val="FF0000"/>
                </a:solidFill>
              </a:rPr>
              <a:t>Na čo je IF, počet citácií, H index</a:t>
            </a:r>
            <a:r>
              <a:rPr lang="sk-SK" altLang="sk-SK" i="1"/>
              <a:t>?</a:t>
            </a:r>
          </a:p>
          <a:p>
            <a:r>
              <a:rPr lang="sk-SK" altLang="sk-SK"/>
              <a:t>IF  je užitočný o.i. pre porovnanie očakávaných ohlasov  v rôznych odboroch. Nepoužil by som ho na hodnotenie jednotlivých výstupov – na to preferujem reálne citácie a v dlhodobom kontexte H-index. </a:t>
            </a:r>
            <a:r>
              <a:rPr lang="en-US" altLang="sk-SK"/>
              <a:t>Len pozor – pre vysoko citovan</a:t>
            </a:r>
            <a:r>
              <a:rPr lang="sk-SK" altLang="sk-SK"/>
              <a:t>é práce nie je priama úmera počet citácií – vedecký význam práce</a:t>
            </a:r>
          </a:p>
          <a:p>
            <a:pPr>
              <a:buFont typeface="Arial" charset="0"/>
              <a:buChar char="•"/>
            </a:pPr>
            <a:r>
              <a:rPr lang="sk-SK" altLang="sk-SK" i="1">
                <a:solidFill>
                  <a:srgbClr val="FF0000"/>
                </a:solidFill>
              </a:rPr>
              <a:t>Dá sa spoľahnúť na expertné stanovisko bez scientiometrie.?</a:t>
            </a:r>
            <a:r>
              <a:rPr lang="sk-SK" altLang="sk-SK" i="1"/>
              <a:t> </a:t>
            </a:r>
          </a:p>
          <a:p>
            <a:r>
              <a:rPr lang="sk-SK" altLang="sk-SK"/>
              <a:t>Ak sa dá (???), rozumné je tieto dva prístupy kombinovať ...</a:t>
            </a:r>
          </a:p>
          <a:p>
            <a:pPr>
              <a:buFont typeface="Arial" charset="0"/>
              <a:buChar char="•"/>
            </a:pPr>
            <a:r>
              <a:rPr lang="sk-SK" altLang="sk-SK" i="1">
                <a:solidFill>
                  <a:srgbClr val="FF0000"/>
                </a:solidFill>
              </a:rPr>
              <a:t>Ako hodnotiť na jednej univerzite  prírodovedcov, humanitných</a:t>
            </a:r>
            <a:endParaRPr lang="sk-SK" altLang="sk-SK">
              <a:solidFill>
                <a:srgbClr val="FF0000"/>
              </a:solidFill>
            </a:endParaRPr>
          </a:p>
          <a:p>
            <a:r>
              <a:rPr lang="sk-SK" altLang="sk-SK"/>
              <a:t>Diferencovane, aj v prírodovede aj v medicíne sú podstatné </a:t>
            </a:r>
          </a:p>
          <a:p>
            <a:r>
              <a:rPr lang="sk-SK" altLang="sk-SK"/>
              <a:t>odlišnosti a špecifiká  (IF mol. biol – botanika).</a:t>
            </a:r>
          </a:p>
          <a:p>
            <a:r>
              <a:rPr lang="sk-SK" altLang="sk-SK"/>
              <a:t>V každom odbore sa dajú určiť </a:t>
            </a:r>
            <a:r>
              <a:rPr lang="sk-SK" altLang="sk-SK" b="1"/>
              <a:t>významné diela so zohľadnením špecifík odboru.  Ale aj scientiometrické parametre.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7748F0F-C106-4F38-8AEC-7B28A9A30F03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921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1116013" y="1557338"/>
            <a:ext cx="7191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3600" b="1"/>
              <a:t>Závery máme, teraz trošku omáčky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19337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2809875" cy="357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3203575" y="115888"/>
            <a:ext cx="5616575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000" b="1">
                <a:solidFill>
                  <a:srgbClr val="FF0000"/>
                </a:solidFill>
              </a:rPr>
              <a:t>Idea vzdelania</a:t>
            </a:r>
            <a:r>
              <a:rPr lang="sk-SK" altLang="sk-SK" sz="2000"/>
              <a:t>, formulovaná novým humanizmom ako </a:t>
            </a:r>
            <a:r>
              <a:rPr lang="sk-SK" altLang="sk-SK" sz="2000" b="1">
                <a:solidFill>
                  <a:srgbClr val="FF0000"/>
                </a:solidFill>
              </a:rPr>
              <a:t>program sebaformovania človeka</a:t>
            </a:r>
            <a:r>
              <a:rPr lang="sk-SK" altLang="sk-SK" sz="2000"/>
              <a:t>, ktorá bola naplňovaná vzdelanou strednou vrstvou, </a:t>
            </a:r>
            <a:r>
              <a:rPr lang="sk-SK" altLang="sk-SK" sz="2000">
                <a:solidFill>
                  <a:srgbClr val="FF0000"/>
                </a:solidFill>
              </a:rPr>
              <a:t>prestala byť cieľom </a:t>
            </a:r>
            <a:r>
              <a:rPr lang="sk-SK" altLang="sk-SK" sz="2000"/>
              <a:t>a meradlom rozhodujúcich činiteľov pri utváraní a osvojovaní si poznania. .... </a:t>
            </a:r>
            <a:r>
              <a:rPr lang="sk-SK" altLang="sk-SK" sz="2000">
                <a:solidFill>
                  <a:srgbClr val="FF0000"/>
                </a:solidFill>
              </a:rPr>
              <a:t>Fakt, že už </a:t>
            </a:r>
            <a:r>
              <a:rPr lang="sk-SK" altLang="sk-SK" b="1">
                <a:solidFill>
                  <a:srgbClr val="FF0000"/>
                </a:solidFill>
              </a:rPr>
              <a:t>nik nedokáže povedať , v čom dnes spočíva vzdelanie alebo všeobecné vzdelanie</a:t>
            </a:r>
            <a:r>
              <a:rPr lang="sk-SK" altLang="sk-SK" sz="2000">
                <a:solidFill>
                  <a:srgbClr val="FF0000"/>
                </a:solidFill>
              </a:rPr>
              <a:t>, nie je subjektívnym nedostatkom, </a:t>
            </a:r>
            <a:r>
              <a:rPr lang="sk-SK" altLang="sk-SK" sz="2800">
                <a:solidFill>
                  <a:srgbClr val="FF0000"/>
                </a:solidFill>
              </a:rPr>
              <a:t>ale </a:t>
            </a:r>
            <a:r>
              <a:rPr lang="sk-SK" altLang="sk-SK" sz="2800" b="1">
                <a:solidFill>
                  <a:srgbClr val="FF0000"/>
                </a:solidFill>
              </a:rPr>
              <a:t>dôsledkom myslenia, ktoré vzdelanie redukuje na technický tréning a poznanie degraduje na kvantifikovateľný ukazovateľ ľudského kapitálu</a:t>
            </a:r>
            <a:r>
              <a:rPr lang="sk-SK" altLang="sk-SK" sz="280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D39DFC7-E51A-4DFD-9BB3-A06107CD641A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0245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10246" name="TextBox 5"/>
          <p:cNvSpPr txBox="1">
            <a:spLocks noChangeArrowheads="1"/>
          </p:cNvSpPr>
          <p:nvPr/>
        </p:nvSpPr>
        <p:spPr bwMode="auto">
          <a:xfrm>
            <a:off x="160338" y="4941888"/>
            <a:ext cx="87328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Pojmy </a:t>
            </a:r>
            <a:r>
              <a:rPr lang="sk-SK" altLang="sk-SK">
                <a:solidFill>
                  <a:srgbClr val="FF0000"/>
                </a:solidFill>
              </a:rPr>
              <a:t>vědění a vzdělání </a:t>
            </a:r>
            <a:r>
              <a:rPr lang="sk-SK" altLang="sk-SK"/>
              <a:t>hýbou lidmi stejně jako </a:t>
            </a:r>
            <a:r>
              <a:rPr lang="sk-SK" altLang="sk-SK">
                <a:solidFill>
                  <a:srgbClr val="CC0000"/>
                </a:solidFill>
              </a:rPr>
              <a:t>trhy.</a:t>
            </a:r>
            <a:r>
              <a:rPr lang="sk-SK" altLang="sk-SK"/>
              <a:t> </a:t>
            </a:r>
            <a:r>
              <a:rPr lang="en-US" altLang="sk-SK"/>
              <a:t> </a:t>
            </a:r>
            <a:r>
              <a:rPr lang="sk-SK" altLang="sk-SK" sz="2000"/>
              <a:t>Tvrdí se, že jsou </a:t>
            </a:r>
            <a:endParaRPr lang="en-US" altLang="sk-SK" sz="2000"/>
          </a:p>
          <a:p>
            <a:r>
              <a:rPr lang="sk-SK" altLang="sk-SK" sz="2000"/>
              <a:t>nejdůležitějším</a:t>
            </a:r>
            <a:r>
              <a:rPr lang="en-US" altLang="sk-SK" sz="2000"/>
              <a:t> </a:t>
            </a:r>
            <a:r>
              <a:rPr lang="sk-SK" altLang="sk-SK" sz="2000"/>
              <a:t>zdrojem Evropy, chudé na suroviny- </a:t>
            </a:r>
            <a:r>
              <a:rPr lang="sk-SK" altLang="sk-SK" sz="2000" b="1"/>
              <a:t>kdo investuje do vzdělání </a:t>
            </a:r>
            <a:endParaRPr lang="en-US" altLang="sk-SK" sz="2000" b="1"/>
          </a:p>
          <a:p>
            <a:r>
              <a:rPr lang="en-US" altLang="sk-SK" sz="2000" b="1"/>
              <a:t>a</a:t>
            </a:r>
            <a:r>
              <a:rPr lang="sk-SK" altLang="sk-SK" sz="2000" b="1"/>
              <a:t> vědění, investuje do budoucnosti</a:t>
            </a:r>
            <a:r>
              <a:rPr lang="sk-SK" altLang="sk-SK" sz="2000"/>
              <a:t>. </a:t>
            </a:r>
            <a:r>
              <a:rPr lang="en-US" altLang="sk-SK" sz="2000"/>
              <a:t> </a:t>
            </a:r>
            <a:r>
              <a:rPr lang="sk-SK" altLang="sk-SK" sz="2000">
                <a:solidFill>
                  <a:srgbClr val="FF0000"/>
                </a:solidFill>
              </a:rPr>
              <a:t>Na první pohled to vypadá, že sen osvícenců </a:t>
            </a:r>
            <a:endParaRPr lang="en-US" altLang="sk-SK" sz="2000">
              <a:solidFill>
                <a:srgbClr val="FF0000"/>
              </a:solidFill>
            </a:endParaRPr>
          </a:p>
          <a:p>
            <a:r>
              <a:rPr lang="sk-SK" altLang="sk-SK" sz="2000">
                <a:solidFill>
                  <a:srgbClr val="FF0000"/>
                </a:solidFill>
              </a:rPr>
              <a:t>o vzdělaném člověku se </a:t>
            </a:r>
            <a:r>
              <a:rPr lang="en-US" altLang="sk-SK" sz="2000">
                <a:solidFill>
                  <a:srgbClr val="FF0000"/>
                </a:solidFill>
              </a:rPr>
              <a:t> ..</a:t>
            </a:r>
            <a:r>
              <a:rPr lang="sk-SK" altLang="sk-SK" sz="2000">
                <a:solidFill>
                  <a:srgbClr val="FF0000"/>
                </a:solidFill>
              </a:rPr>
              <a:t>naplňuje.</a:t>
            </a:r>
            <a:r>
              <a:rPr lang="en-US" altLang="sk-SK" sz="2000">
                <a:solidFill>
                  <a:srgbClr val="FF0000"/>
                </a:solidFill>
              </a:rPr>
              <a:t> </a:t>
            </a:r>
            <a:r>
              <a:rPr lang="sk-SK" altLang="sk-SK" sz="2000">
                <a:solidFill>
                  <a:srgbClr val="FF0000"/>
                </a:solidFill>
              </a:rPr>
              <a:t>Ovšem při detailnějším pohledu vystřízlivíme.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3914775"/>
            <a:ext cx="3322638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Universitätsprofessor für Methoden der</a:t>
            </a:r>
          </a:p>
          <a:p>
            <a:pPr>
              <a:defRPr/>
            </a:pP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Vermittlung von Philosophie und Ethik an</a:t>
            </a:r>
          </a:p>
          <a:p>
            <a:pPr>
              <a:defRPr/>
            </a:pP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 der Univ. Vien.</a:t>
            </a:r>
          </a:p>
          <a:p>
            <a:pPr>
              <a:defRPr/>
            </a:pPr>
            <a:r>
              <a:rPr lang="de-DE" sz="1400" dirty="0">
                <a:solidFill>
                  <a:schemeClr val="bg1">
                    <a:lumMod val="75000"/>
                  </a:schemeClr>
                </a:solidFill>
              </a:rPr>
              <a:t>Österreichs Wissenschafler des Jahres 2006</a:t>
            </a:r>
            <a:endParaRPr lang="sk-SK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257422-8D3B-4F50-86E1-09EB3C4F72F4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126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395288" y="188913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sk-SK" altLang="sk-SK" sz="3200"/>
              <a:t>Reformy – aký je výsledok?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513" y="2060575"/>
            <a:ext cx="2414587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95288" y="1125538"/>
            <a:ext cx="6192837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2800"/>
              <a:t>E</a:t>
            </a:r>
            <a:r>
              <a:rPr lang="sk-SK" altLang="sk-SK" sz="2800"/>
              <a:t>š</a:t>
            </a:r>
            <a:r>
              <a:rPr lang="en-US" altLang="sk-SK" sz="2800"/>
              <a:t>te raz </a:t>
            </a:r>
            <a:r>
              <a:rPr lang="sk-SK" altLang="sk-SK" sz="2800"/>
              <a:t>Liesmann:</a:t>
            </a:r>
          </a:p>
          <a:p>
            <a:r>
              <a:rPr lang="sk-SK" altLang="sk-SK" b="1"/>
              <a:t>Nikdo už neví, co vzdělání znamená, ale </a:t>
            </a:r>
            <a:r>
              <a:rPr lang="sk-SK" altLang="sk-SK" sz="2800" b="1"/>
              <a:t>všichni požadují jeho reformu</a:t>
            </a:r>
            <a:r>
              <a:rPr lang="sk-SK" altLang="sk-SK" b="1"/>
              <a:t>. </a:t>
            </a:r>
            <a:br>
              <a:rPr lang="sk-SK" altLang="sk-SK" b="1"/>
            </a:br>
            <a:r>
              <a:rPr lang="sk-SK" altLang="sk-SK"/>
              <a:t>Etabluje se </a:t>
            </a:r>
            <a:r>
              <a:rPr lang="sk-SK" altLang="sk-SK" b="1"/>
              <a:t>trh</a:t>
            </a:r>
            <a:r>
              <a:rPr lang="sk-SK" altLang="sk-SK"/>
              <a:t>, na němž tropí své </a:t>
            </a:r>
            <a:r>
              <a:rPr lang="sk-SK" altLang="sk-SK">
                <a:solidFill>
                  <a:srgbClr val="CC0000"/>
                </a:solidFill>
              </a:rPr>
              <a:t>řády i neřády výzkumníci vzdělání a experti na vzdělání, agentury, testující instituty, lobbisté a v neposlední řadě vzdělanostní politici všech frakcí.</a:t>
            </a:r>
            <a:r>
              <a:rPr lang="sk-SK" altLang="sk-SK" sz="2000"/>
              <a:t/>
            </a:r>
            <a:br>
              <a:rPr lang="sk-SK" altLang="sk-SK" sz="2000"/>
            </a:br>
            <a:r>
              <a:rPr lang="sk-SK" altLang="sk-SK" sz="2000"/>
              <a:t>(U nás je to s tým trhom trochu zložitejšie)</a:t>
            </a:r>
          </a:p>
          <a:p>
            <a:r>
              <a:rPr lang="sk-SK" altLang="sk-SK" sz="2000"/>
              <a:t/>
            </a:r>
            <a:br>
              <a:rPr lang="sk-SK" altLang="sk-SK" sz="2000"/>
            </a:br>
            <a:r>
              <a:rPr lang="sk-SK" altLang="sk-SK" sz="2000"/>
              <a:t>...  </a:t>
            </a:r>
            <a:r>
              <a:rPr lang="sk-SK" altLang="sk-SK" sz="2800"/>
              <a:t>za potěšením z </a:t>
            </a:r>
            <a:r>
              <a:rPr lang="sk-SK" altLang="sk-SK" sz="2800">
                <a:solidFill>
                  <a:srgbClr val="CC0000"/>
                </a:solidFill>
              </a:rPr>
              <a:t>polemiky</a:t>
            </a:r>
            <a:r>
              <a:rPr lang="sk-SK" altLang="sk-SK" sz="2800"/>
              <a:t> však stojí naléhavá</a:t>
            </a:r>
            <a:r>
              <a:rPr lang="sk-SK" altLang="sk-SK" sz="2000"/>
              <a:t> </a:t>
            </a:r>
            <a:r>
              <a:rPr lang="sk-SK" altLang="sk-SK" sz="2800">
                <a:solidFill>
                  <a:srgbClr val="C00000"/>
                </a:solidFill>
              </a:rPr>
              <a:t>prosba: </a:t>
            </a:r>
            <a:br>
              <a:rPr lang="sk-SK" altLang="sk-SK" sz="2800">
                <a:solidFill>
                  <a:srgbClr val="C00000"/>
                </a:solidFill>
              </a:rPr>
            </a:br>
            <a:r>
              <a:rPr lang="sk-SK" altLang="sk-SK" sz="2800">
                <a:solidFill>
                  <a:srgbClr val="C00000"/>
                </a:solidFill>
              </a:rPr>
              <a:t>dát vzdělání a vědění opět šanci.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986ED94-8B20-4288-A360-C68B1B7D472B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229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395288" y="188913"/>
            <a:ext cx="8497887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Zákon o vy</a:t>
            </a:r>
            <a:r>
              <a:rPr lang="en-US" altLang="sk-SK"/>
              <a:t>sok</a:t>
            </a:r>
            <a:r>
              <a:rPr lang="sk-SK" altLang="sk-SK"/>
              <a:t>ý</a:t>
            </a:r>
            <a:r>
              <a:rPr lang="en-US" altLang="sk-SK"/>
              <a:t>ch </a:t>
            </a:r>
            <a:r>
              <a:rPr lang="sk-SK" altLang="sk-SK"/>
              <a:t>š</a:t>
            </a:r>
            <a:r>
              <a:rPr lang="en-US" altLang="sk-SK"/>
              <a:t>kol</a:t>
            </a:r>
            <a:r>
              <a:rPr lang="sk-SK" altLang="sk-SK"/>
              <a:t>á</a:t>
            </a:r>
            <a:r>
              <a:rPr lang="en-US" altLang="sk-SK"/>
              <a:t>ch </a:t>
            </a:r>
            <a:r>
              <a:rPr lang="sk-SK" altLang="sk-SK"/>
              <a:t>z r. 1990 dal VŠ </a:t>
            </a:r>
            <a:r>
              <a:rPr lang="sk-SK" altLang="sk-SK" b="1"/>
              <a:t>značnú dávku slobody</a:t>
            </a:r>
            <a:r>
              <a:rPr lang="sk-SK" altLang="sk-SK"/>
              <a:t>, ale tiež zaviedol </a:t>
            </a:r>
            <a:r>
              <a:rPr lang="sk-SK" altLang="sk-SK" b="1"/>
              <a:t>kontrolné mechanizmy </a:t>
            </a:r>
            <a:r>
              <a:rPr lang="sk-SK" altLang="sk-SK"/>
              <a:t>prostredníctvom Akreditačnej komisie, poradného orgánu vlády SR (ČR).</a:t>
            </a:r>
          </a:p>
          <a:p>
            <a:endParaRPr lang="sk-SK" altLang="sk-SK" sz="2800"/>
          </a:p>
          <a:p>
            <a:r>
              <a:rPr lang="en-GB" altLang="sk-SK" sz="2800" b="1">
                <a:solidFill>
                  <a:schemeClr val="bg1"/>
                </a:solidFill>
              </a:rPr>
              <a:t>Zákon 131</a:t>
            </a:r>
            <a:r>
              <a:rPr lang="en-GB" altLang="sk-SK" sz="2800">
                <a:solidFill>
                  <a:schemeClr val="bg1"/>
                </a:solidFill>
              </a:rPr>
              <a:t> </a:t>
            </a:r>
            <a:r>
              <a:rPr lang="en-GB" altLang="sk-SK" sz="2800" b="1">
                <a:solidFill>
                  <a:schemeClr val="bg1"/>
                </a:solidFill>
              </a:rPr>
              <a:t>o VŠ z r. 2002</a:t>
            </a:r>
            <a:r>
              <a:rPr lang="sk-SK" altLang="sk-SK" sz="2800" b="1">
                <a:solidFill>
                  <a:schemeClr val="bg1"/>
                </a:solidFill>
              </a:rPr>
              <a:t> a následné kroky:</a:t>
            </a:r>
            <a:br>
              <a:rPr lang="sk-SK" altLang="sk-SK" sz="2800" b="1">
                <a:solidFill>
                  <a:schemeClr val="bg1"/>
                </a:solidFill>
              </a:rPr>
            </a:br>
            <a:r>
              <a:rPr lang="sk-SK" altLang="sk-SK" sz="3200" b="1">
                <a:solidFill>
                  <a:schemeClr val="bg1"/>
                </a:solidFill>
              </a:rPr>
              <a:t>Víťazstvo kvantity nad kvalitou</a:t>
            </a:r>
            <a:endParaRPr lang="sk-SK" altLang="sk-SK" sz="3200">
              <a:solidFill>
                <a:schemeClr val="bg1"/>
              </a:solidFill>
            </a:endParaRPr>
          </a:p>
          <a:p>
            <a:r>
              <a:rPr lang="sk-SK" altLang="sk-SK" sz="2800"/>
              <a:t>Extenzívny rozvoj a zvýšenie (či zníženie) vzdelanosti? </a:t>
            </a:r>
          </a:p>
          <a:p>
            <a:r>
              <a:rPr lang="sk-SK" altLang="sk-SK" sz="2800"/>
              <a:t>Viac vysokých škôl, viac študijných programov</a:t>
            </a:r>
          </a:p>
          <a:p>
            <a:r>
              <a:rPr lang="sk-SK" altLang="sk-SK" sz="2800"/>
              <a:t>Viac študentov , viac diplomov</a:t>
            </a:r>
          </a:p>
          <a:p>
            <a:r>
              <a:rPr lang="sk-SK" altLang="sk-SK" sz="2800"/>
              <a:t>Viac profesorov ....  Viac garantov</a:t>
            </a:r>
          </a:p>
          <a:p>
            <a:r>
              <a:rPr lang="sk-SK" altLang="sk-SK" sz="2800" b="1">
                <a:solidFill>
                  <a:srgbClr val="FF0000"/>
                </a:solidFill>
              </a:rPr>
              <a:t>Ak</a:t>
            </a:r>
            <a:r>
              <a:rPr lang="sk-SK" altLang="sk-SK" sz="2800">
                <a:solidFill>
                  <a:srgbClr val="FF0000"/>
                </a:solidFill>
              </a:rPr>
              <a:t> sa má rozšíriť VŠ vzdelanie na väčšiu časť populácie,</a:t>
            </a:r>
          </a:p>
          <a:p>
            <a:r>
              <a:rPr lang="en-US" altLang="sk-SK" sz="2800">
                <a:solidFill>
                  <a:srgbClr val="FF0000"/>
                </a:solidFill>
              </a:rPr>
              <a:t>j</a:t>
            </a:r>
            <a:r>
              <a:rPr lang="sk-SK" altLang="sk-SK" sz="2800">
                <a:solidFill>
                  <a:srgbClr val="FF0000"/>
                </a:solidFill>
              </a:rPr>
              <a:t>edinou cestou je </a:t>
            </a:r>
            <a:r>
              <a:rPr lang="sk-SK" altLang="sk-SK" sz="2800" b="1">
                <a:solidFill>
                  <a:srgbClr val="FF0000"/>
                </a:solidFill>
              </a:rPr>
              <a:t>diverzifikácia VŠ podľa poslania</a:t>
            </a:r>
            <a:r>
              <a:rPr lang="sk-SK" altLang="sk-SK" sz="2800">
                <a:solidFill>
                  <a:srgbClr val="FF0000"/>
                </a:solidFill>
              </a:rPr>
              <a:t>.</a:t>
            </a:r>
          </a:p>
          <a:p>
            <a:r>
              <a:rPr lang="sk-SK" altLang="sk-SK" sz="2800">
                <a:solidFill>
                  <a:srgbClr val="FF0000"/>
                </a:solidFill>
              </a:rPr>
              <a:t>Ak masové (??) vzdelanie, tak  na </a:t>
            </a:r>
            <a:r>
              <a:rPr lang="sk-SK" altLang="sk-SK" sz="2800" b="1">
                <a:solidFill>
                  <a:srgbClr val="FF0000"/>
                </a:solidFill>
              </a:rPr>
              <a:t>bakalárskom stupni</a:t>
            </a:r>
            <a:r>
              <a:rPr lang="sk-SK" altLang="sk-SK" sz="2800">
                <a:solidFill>
                  <a:srgbClr val="FF0000"/>
                </a:solidFill>
              </a:rPr>
              <a:t>, </a:t>
            </a:r>
            <a:br>
              <a:rPr lang="sk-SK" altLang="sk-SK" sz="2800">
                <a:solidFill>
                  <a:srgbClr val="FF0000"/>
                </a:solidFill>
              </a:rPr>
            </a:br>
            <a:r>
              <a:rPr lang="sk-SK" altLang="sk-SK" sz="2800">
                <a:solidFill>
                  <a:srgbClr val="FF0000"/>
                </a:solidFill>
              </a:rPr>
              <a:t>-  </a:t>
            </a:r>
            <a:r>
              <a:rPr lang="en-US" altLang="sk-SK" sz="2800">
                <a:solidFill>
                  <a:srgbClr val="FF0000"/>
                </a:solidFill>
              </a:rPr>
              <a:t>f</a:t>
            </a:r>
            <a:r>
              <a:rPr lang="sk-SK" altLang="sk-SK" sz="2800">
                <a:solidFill>
                  <a:srgbClr val="FF0000"/>
                </a:solidFill>
              </a:rPr>
              <a:t>akulty odborných štúdií a pod</a:t>
            </a:r>
            <a:r>
              <a:rPr lang="en-US" altLang="sk-SK" sz="2800">
                <a:solidFill>
                  <a:srgbClr val="FF0000"/>
                </a:solidFill>
              </a:rPr>
              <a:t>obn</a:t>
            </a:r>
            <a:r>
              <a:rPr lang="sk-SK" altLang="sk-SK" sz="2800">
                <a:solidFill>
                  <a:srgbClr val="FF0000"/>
                </a:solidFill>
              </a:rPr>
              <a:t>é koncepty.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6DB527E-3567-4FCE-ABE2-5EE1AA3D5D03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331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107950" y="188913"/>
            <a:ext cx="8966200" cy="649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Základný prístup AK implementovaný v roku 1991:</a:t>
            </a:r>
          </a:p>
          <a:p>
            <a:r>
              <a:rPr lang="en-US" altLang="sk-SK"/>
              <a:t>Akredit</a:t>
            </a:r>
            <a:r>
              <a:rPr lang="sk-SK" altLang="sk-SK"/>
              <a:t>á</a:t>
            </a:r>
            <a:r>
              <a:rPr lang="en-US" altLang="sk-SK"/>
              <a:t>cie </a:t>
            </a:r>
            <a:r>
              <a:rPr lang="sk-SK" altLang="sk-SK"/>
              <a:t>študijných odborov, platné 5 rokov.</a:t>
            </a:r>
          </a:p>
          <a:p>
            <a:r>
              <a:rPr lang="sk-SK" altLang="sk-SK"/>
              <a:t>Periodické návštevy fakúlt podľa systematického rozpisu,</a:t>
            </a:r>
          </a:p>
          <a:p>
            <a:r>
              <a:rPr lang="sk-SK" altLang="sk-SK" b="1"/>
              <a:t>rozhovory</a:t>
            </a:r>
            <a:r>
              <a:rPr lang="sk-SK" altLang="sk-SK"/>
              <a:t> s učiteľmi a študentami (</a:t>
            </a:r>
            <a:r>
              <a:rPr lang="sk-SK" altLang="sk-SK" b="1"/>
              <a:t>žiadna hektická komplex. akred</a:t>
            </a:r>
            <a:r>
              <a:rPr lang="sk-SK" altLang="sk-SK"/>
              <a:t>.)</a:t>
            </a:r>
          </a:p>
          <a:p>
            <a:endParaRPr lang="sk-SK" altLang="sk-SK"/>
          </a:p>
          <a:p>
            <a:r>
              <a:rPr lang="sk-SK" altLang="sk-SK"/>
              <a:t>Systematické sledovanie inauguračných konaní, aj </a:t>
            </a:r>
            <a:r>
              <a:rPr lang="sk-SK" altLang="sk-SK">
                <a:solidFill>
                  <a:srgbClr val="FF0000"/>
                </a:solidFill>
              </a:rPr>
              <a:t>odobranie  práv</a:t>
            </a:r>
          </a:p>
          <a:p>
            <a:r>
              <a:rPr lang="sk-SK" altLang="sk-SK"/>
              <a:t>Ekonomická univerzita; Stavebná fak. STU a TUKE,</a:t>
            </a:r>
          </a:p>
          <a:p>
            <a:r>
              <a:rPr lang="sk-SK" altLang="sk-SK"/>
              <a:t>Právnická fakulta UK, atd.</a:t>
            </a:r>
          </a:p>
          <a:p>
            <a:endParaRPr lang="sk-SK" altLang="sk-SK"/>
          </a:p>
          <a:p>
            <a:r>
              <a:rPr lang="sk-SK" altLang="sk-SK" b="1">
                <a:solidFill>
                  <a:srgbClr val="FF0000"/>
                </a:solidFill>
              </a:rPr>
              <a:t>Hodnotenie vedeckej práce, už od r. 1991</a:t>
            </a:r>
          </a:p>
          <a:p>
            <a:r>
              <a:rPr lang="sk-SK" altLang="sk-SK" sz="3200" b="1">
                <a:solidFill>
                  <a:srgbClr val="FF0000"/>
                </a:solidFill>
              </a:rPr>
              <a:t>Súvislosť s deklarovaným poslaním. Univerzita: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Scientiometrické parametre, ALE AJ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Patenty (</a:t>
            </a:r>
            <a:r>
              <a:rPr lang="sk-SK" altLang="sk-SK" u="sng"/>
              <a:t>realizované</a:t>
            </a:r>
            <a:r>
              <a:rPr lang="sk-SK" altLang="sk-SK"/>
              <a:t>), technické diela, diagnostické metódy, atd.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Významné diela, počiny súvisiace s národnou kultúrou atd.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Osobnosti, dôraz na diela profesorov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Vybrané práce in extenso pri návšteve fakúlt</a:t>
            </a:r>
          </a:p>
          <a:p>
            <a:pPr>
              <a:buFont typeface="Arial" charset="0"/>
              <a:buChar char="•"/>
            </a:pPr>
            <a:endParaRPr lang="sk-SK" altLang="sk-SK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F3D7081-7C7E-4A55-AD0A-7C69EDE88E38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433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33375"/>
            <a:ext cx="4425950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5795963" y="333375"/>
            <a:ext cx="2735262" cy="569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>
                <a:solidFill>
                  <a:srgbClr val="FF0000"/>
                </a:solidFill>
              </a:rPr>
              <a:t>Formulár, </a:t>
            </a:r>
            <a:br>
              <a:rPr lang="sk-SK" altLang="sk-SK" sz="2800">
                <a:solidFill>
                  <a:srgbClr val="FF0000"/>
                </a:solidFill>
              </a:rPr>
            </a:br>
            <a:r>
              <a:rPr lang="sk-SK" altLang="sk-SK" sz="2800">
                <a:solidFill>
                  <a:srgbClr val="FF0000"/>
                </a:solidFill>
              </a:rPr>
              <a:t>1994,</a:t>
            </a:r>
            <a:br>
              <a:rPr lang="sk-SK" altLang="sk-SK" sz="2800">
                <a:solidFill>
                  <a:srgbClr val="FF0000"/>
                </a:solidFill>
              </a:rPr>
            </a:br>
            <a:r>
              <a:rPr lang="sk-SK" altLang="sk-SK" sz="2800">
                <a:solidFill>
                  <a:srgbClr val="FF0000"/>
                </a:solidFill>
              </a:rPr>
              <a:t>podklady pre</a:t>
            </a:r>
            <a:br>
              <a:rPr lang="sk-SK" altLang="sk-SK" sz="2800">
                <a:solidFill>
                  <a:srgbClr val="FF0000"/>
                </a:solidFill>
              </a:rPr>
            </a:br>
            <a:r>
              <a:rPr lang="sk-SK" altLang="sk-SK" sz="2800">
                <a:solidFill>
                  <a:srgbClr val="FF0000"/>
                </a:solidFill>
              </a:rPr>
              <a:t>hodnotenie vedy</a:t>
            </a:r>
          </a:p>
          <a:p>
            <a:endParaRPr lang="sk-SK" altLang="sk-SK" sz="2800"/>
          </a:p>
          <a:p>
            <a:r>
              <a:rPr lang="sk-SK" altLang="sk-SK" sz="2800"/>
              <a:t>V tomto kontexte</a:t>
            </a:r>
            <a:br>
              <a:rPr lang="sk-SK" altLang="sk-SK" sz="2800"/>
            </a:br>
            <a:r>
              <a:rPr lang="sk-SK" altLang="sk-SK" sz="2800"/>
              <a:t>sú sťažnosti na</a:t>
            </a:r>
            <a:br>
              <a:rPr lang="sk-SK" altLang="sk-SK" sz="2800"/>
            </a:br>
            <a:r>
              <a:rPr lang="sk-SK" altLang="sk-SK" sz="2800"/>
              <a:t>retroaktivitu dosť</a:t>
            </a:r>
          </a:p>
          <a:p>
            <a:r>
              <a:rPr lang="sk-SK" altLang="sk-SK" sz="2800"/>
              <a:t>humorné.</a:t>
            </a:r>
          </a:p>
          <a:p>
            <a:endParaRPr lang="sk-SK" altLang="sk-SK" sz="2800"/>
          </a:p>
          <a:p>
            <a:r>
              <a:rPr lang="sk-SK" altLang="sk-SK" sz="2800"/>
              <a:t>A hlavne - úlohy</a:t>
            </a:r>
            <a:br>
              <a:rPr lang="sk-SK" altLang="sk-SK" sz="2800"/>
            </a:br>
            <a:r>
              <a:rPr lang="sk-SK" altLang="sk-SK" sz="2800"/>
              <a:t>VŠ definuje</a:t>
            </a:r>
            <a:br>
              <a:rPr lang="sk-SK" altLang="sk-SK" sz="2800"/>
            </a:br>
            <a:r>
              <a:rPr lang="sk-SK" altLang="sk-SK" sz="2800"/>
              <a:t> zákon o VŠ</a:t>
            </a:r>
          </a:p>
        </p:txBody>
      </p:sp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115888" y="3573463"/>
            <a:ext cx="1000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000" b="1"/>
              <a:t>5 ročný</a:t>
            </a:r>
            <a:br>
              <a:rPr lang="sk-SK" altLang="sk-SK" sz="2000" b="1"/>
            </a:br>
            <a:r>
              <a:rPr lang="sk-SK" altLang="sk-SK" sz="2000" b="1"/>
              <a:t>impakt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F41382C-4B27-4F7F-A622-7983CE1BF8F2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536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15364" name="Picture 2" descr="C:\Users\user\Documents\ak\AK_12_14\spicka\seminar_UK\hodn_AK_19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49275"/>
            <a:ext cx="8132763" cy="575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6443663" y="3068638"/>
            <a:ext cx="220027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Všimnite si</a:t>
            </a:r>
            <a:br>
              <a:rPr lang="sk-SK" altLang="sk-SK"/>
            </a:br>
            <a:r>
              <a:rPr lang="sk-SK" altLang="sk-SK"/>
              <a:t>separované</a:t>
            </a:r>
            <a:br>
              <a:rPr lang="sk-SK" altLang="sk-SK"/>
            </a:br>
            <a:r>
              <a:rPr lang="sk-SK" altLang="sk-SK"/>
              <a:t>dáta prírodoved.</a:t>
            </a:r>
            <a:br>
              <a:rPr lang="sk-SK" altLang="sk-SK"/>
            </a:br>
            <a:r>
              <a:rPr lang="sk-SK" altLang="sk-SK"/>
              <a:t>(biol, chem. ...)</a:t>
            </a:r>
            <a:br>
              <a:rPr lang="sk-SK" altLang="sk-SK"/>
            </a:br>
            <a:r>
              <a:rPr lang="sk-SK" altLang="sk-SK"/>
              <a:t>lekárske</a:t>
            </a:r>
          </a:p>
          <a:p>
            <a:r>
              <a:rPr lang="sk-SK" altLang="sk-SK"/>
              <a:t>(predklinické</a:t>
            </a:r>
            <a:br>
              <a:rPr lang="sk-SK" altLang="sk-SK"/>
            </a:br>
            <a:r>
              <a:rPr lang="sk-SK" altLang="sk-SK"/>
              <a:t>klinické atd.)</a:t>
            </a:r>
          </a:p>
        </p:txBody>
      </p:sp>
      <p:sp>
        <p:nvSpPr>
          <p:cNvPr id="15366" name="TextBox 4"/>
          <p:cNvSpPr txBox="1">
            <a:spLocks noChangeArrowheads="1"/>
          </p:cNvSpPr>
          <p:nvPr/>
        </p:nvSpPr>
        <p:spPr bwMode="auto">
          <a:xfrm>
            <a:off x="1908175" y="908050"/>
            <a:ext cx="551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Časť formulára AK, hodnotenie vedy, 1992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98E2096-83D3-4C7C-B31A-024372AC5FC1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638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04813"/>
            <a:ext cx="47244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250825" y="476250"/>
            <a:ext cx="338455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Úlohy AK, zákon o VŠ</a:t>
            </a:r>
          </a:p>
          <a:p>
            <a:endParaRPr lang="sk-SK" altLang="sk-SK"/>
          </a:p>
          <a:p>
            <a:r>
              <a:rPr lang="sk-SK" altLang="sk-SK"/>
              <a:t>Akreditácie</a:t>
            </a:r>
          </a:p>
          <a:p>
            <a:endParaRPr lang="sk-SK" altLang="sk-SK"/>
          </a:p>
          <a:p>
            <a:r>
              <a:rPr lang="sk-SK" altLang="sk-SK" sz="2800"/>
              <a:t>AK sleduje, posudzuje a nezávisle hodnotí kvalitu vzdelávacej, výskumnej, vývojovej a ďalšej tvorivej činnosti VŠ a napomáha jej zvyšovanie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0B0D79C-FD01-4982-9E8B-BB57F4D1ACC7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741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323850" y="188913"/>
            <a:ext cx="8640763" cy="631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 b="1">
                <a:solidFill>
                  <a:srgbClr val="C00000"/>
                </a:solidFill>
              </a:rPr>
              <a:t>OSOBNOSTI</a:t>
            </a:r>
          </a:p>
          <a:p>
            <a:r>
              <a:rPr lang="sk-SK" altLang="sk-SK" sz="2800" b="1"/>
              <a:t>Kvalita profesorov </a:t>
            </a:r>
            <a:r>
              <a:rPr lang="sk-SK" altLang="sk-SK" sz="2800"/>
              <a:t>(docentov, mladých učiteľov)</a:t>
            </a:r>
          </a:p>
          <a:p>
            <a:r>
              <a:rPr lang="sk-SK" altLang="sk-SK" sz="2800">
                <a:solidFill>
                  <a:srgbClr val="000000"/>
                </a:solidFill>
              </a:rPr>
              <a:t>Masové vzdelávanie, </a:t>
            </a:r>
            <a:r>
              <a:rPr lang="sk-SK" altLang="sk-SK" sz="2800">
                <a:solidFill>
                  <a:srgbClr val="003300"/>
                </a:solidFill>
              </a:rPr>
              <a:t> tisícky študijných programov,</a:t>
            </a:r>
          </a:p>
          <a:p>
            <a:r>
              <a:rPr lang="sk-SK" altLang="sk-SK" sz="2800">
                <a:solidFill>
                  <a:srgbClr val="FF0000"/>
                </a:solidFill>
              </a:rPr>
              <a:t>GARANTI</a:t>
            </a:r>
            <a:r>
              <a:rPr lang="sk-SK" altLang="sk-SK" sz="2800">
                <a:solidFill>
                  <a:srgbClr val="003300"/>
                </a:solidFill>
              </a:rPr>
              <a:t>                   </a:t>
            </a:r>
            <a:r>
              <a:rPr lang="sk-SK" altLang="sk-SK" sz="2800">
                <a:solidFill>
                  <a:srgbClr val="CC0000"/>
                </a:solidFill>
              </a:rPr>
              <a:t>masová „výroba“ profesorov</a:t>
            </a:r>
          </a:p>
          <a:p>
            <a:endParaRPr lang="sk-SK" altLang="sk-SK" sz="2800"/>
          </a:p>
          <a:p>
            <a:r>
              <a:rPr lang="sk-SK" altLang="sk-SK" sz="2800"/>
              <a:t>Dnešný stav: menej než 3 - 5% novo menovaných </a:t>
            </a:r>
            <a:br>
              <a:rPr lang="sk-SK" altLang="sk-SK" sz="2800"/>
            </a:br>
            <a:r>
              <a:rPr lang="sk-SK" altLang="sk-SK" sz="2800"/>
              <a:t>profesov s vedeckou hodnosťou DrSc.</a:t>
            </a:r>
          </a:p>
          <a:p>
            <a:pPr>
              <a:lnSpc>
                <a:spcPct val="130000"/>
              </a:lnSpc>
            </a:pPr>
            <a:r>
              <a:rPr lang="sk-SK" altLang="sk-SK" sz="2800">
                <a:solidFill>
                  <a:srgbClr val="003300"/>
                </a:solidFill>
              </a:rPr>
              <a:t>(</a:t>
            </a:r>
            <a:r>
              <a:rPr lang="sk-SK" altLang="sk-SK" sz="2800" b="1">
                <a:solidFill>
                  <a:srgbClr val="FF0000"/>
                </a:solidFill>
              </a:rPr>
              <a:t>111 menovaní v r. 2011, protest prezidenta SR</a:t>
            </a:r>
            <a:r>
              <a:rPr lang="sk-SK" altLang="sk-SK" sz="2800">
                <a:solidFill>
                  <a:srgbClr val="003300"/>
                </a:solidFill>
              </a:rPr>
              <a:t>).</a:t>
            </a:r>
          </a:p>
          <a:p>
            <a:r>
              <a:rPr lang="sk-SK" altLang="sk-SK" sz="2800" b="1"/>
              <a:t>DrSc.:  jediný titul</a:t>
            </a:r>
            <a:r>
              <a:rPr lang="sk-SK" altLang="sk-SK" sz="2800"/>
              <a:t>, ktorý nie je výlučne v rukách</a:t>
            </a:r>
          </a:p>
          <a:p>
            <a:r>
              <a:rPr lang="sk-SK" altLang="sk-SK" sz="2800"/>
              <a:t>VR univerzity a ešte </a:t>
            </a:r>
            <a:r>
              <a:rPr lang="sk-SK" altLang="sk-SK" sz="2800" b="1"/>
              <a:t>sa celkom neznehodnotil</a:t>
            </a:r>
            <a:r>
              <a:rPr lang="sk-SK" altLang="sk-SK" sz="2800"/>
              <a:t>.</a:t>
            </a:r>
          </a:p>
          <a:p>
            <a:r>
              <a:rPr lang="sk-SK" altLang="sk-SK" sz="2800"/>
              <a:t>Treba ho zdôrazniť ako vážne kritérium</a:t>
            </a:r>
          </a:p>
          <a:p>
            <a:r>
              <a:rPr lang="sk-SK" altLang="sk-SK" sz="2800"/>
              <a:t>Napr. „research professor“ – USA,</a:t>
            </a:r>
          </a:p>
          <a:p>
            <a:r>
              <a:rPr lang="sk-SK" altLang="sk-SK" sz="2800"/>
              <a:t>Bežné (v rôznych formách) v mnohých krajinách.</a:t>
            </a:r>
          </a:p>
          <a:p>
            <a:r>
              <a:rPr lang="sk-SK" altLang="sk-SK" sz="3200" b="1">
                <a:solidFill>
                  <a:srgbClr val="CC0000"/>
                </a:solidFill>
              </a:rPr>
              <a:t>ODPORÚČANIE  MŠ: Tarifná tab. pre DrSc</a:t>
            </a:r>
            <a:r>
              <a:rPr lang="sk-SK" altLang="sk-SK" sz="2800" b="1">
                <a:solidFill>
                  <a:srgbClr val="CC0000"/>
                </a:solidFill>
              </a:rPr>
              <a:t>.</a:t>
            </a:r>
            <a:r>
              <a:rPr lang="sk-SK" altLang="sk-SK" sz="2800">
                <a:solidFill>
                  <a:srgbClr val="CC0000"/>
                </a:solidFill>
              </a:rPr>
              <a:t> </a:t>
            </a:r>
          </a:p>
        </p:txBody>
      </p:sp>
      <p:sp>
        <p:nvSpPr>
          <p:cNvPr id="17413" name="Right Arrow 7"/>
          <p:cNvSpPr>
            <a:spLocks noChangeArrowheads="1"/>
          </p:cNvSpPr>
          <p:nvPr/>
        </p:nvSpPr>
        <p:spPr bwMode="auto">
          <a:xfrm>
            <a:off x="2411413" y="1484313"/>
            <a:ext cx="979487" cy="485775"/>
          </a:xfrm>
          <a:prstGeom prst="rightArrow">
            <a:avLst>
              <a:gd name="adj1" fmla="val 50000"/>
              <a:gd name="adj2" fmla="val 4994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sk-SK" altLang="sk-SK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49A8A15-D929-4A97-954B-7C5B5595962A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843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6800850" cy="555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7235825" y="620713"/>
            <a:ext cx="168592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b="1"/>
              <a:t>Profesorov </a:t>
            </a:r>
          </a:p>
          <a:p>
            <a:r>
              <a:rPr lang="en-US" altLang="sk-SK" b="1"/>
              <a:t>v SR: 912</a:t>
            </a:r>
          </a:p>
          <a:p>
            <a:endParaRPr lang="en-US" altLang="sk-SK" b="1"/>
          </a:p>
          <a:p>
            <a:r>
              <a:rPr lang="sk-SK" altLang="sk-SK" b="1"/>
              <a:t>Prof  DrSc</a:t>
            </a:r>
          </a:p>
          <a:p>
            <a:r>
              <a:rPr lang="sk-SK" altLang="sk-SK" b="1"/>
              <a:t>40%</a:t>
            </a:r>
          </a:p>
        </p:txBody>
      </p:sp>
      <p:sp>
        <p:nvSpPr>
          <p:cNvPr id="18438" name="Down Arrow 6"/>
          <p:cNvSpPr>
            <a:spLocks noChangeArrowheads="1"/>
          </p:cNvSpPr>
          <p:nvPr/>
        </p:nvSpPr>
        <p:spPr bwMode="auto">
          <a:xfrm>
            <a:off x="4303713" y="404813"/>
            <a:ext cx="412750" cy="690562"/>
          </a:xfrm>
          <a:prstGeom prst="downArrow">
            <a:avLst>
              <a:gd name="adj1" fmla="val 50000"/>
              <a:gd name="adj2" fmla="val 4999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sk-SK" altLang="sk-SK"/>
          </a:p>
        </p:txBody>
      </p:sp>
      <p:sp>
        <p:nvSpPr>
          <p:cNvPr id="8" name="TextBox 7"/>
          <p:cNvSpPr txBox="1"/>
          <p:nvPr/>
        </p:nvSpPr>
        <p:spPr>
          <a:xfrm>
            <a:off x="7164388" y="4149725"/>
            <a:ext cx="1579562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UK: </a:t>
            </a:r>
            <a:br>
              <a:rPr lang="sk-SK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Prof  DrSc</a:t>
            </a:r>
          </a:p>
          <a:p>
            <a:pPr>
              <a:defRPr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56%</a:t>
            </a:r>
          </a:p>
        </p:txBody>
      </p:sp>
      <p:sp>
        <p:nvSpPr>
          <p:cNvPr id="18440" name="TextBox 5"/>
          <p:cNvSpPr txBox="1">
            <a:spLocks noChangeArrowheads="1"/>
          </p:cNvSpPr>
          <p:nvPr/>
        </p:nvSpPr>
        <p:spPr bwMode="auto">
          <a:xfrm>
            <a:off x="323850" y="5445125"/>
            <a:ext cx="84963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 b="1"/>
              <a:t>Záverečná správa 1. AK: Základom kvality VŠ</a:t>
            </a:r>
            <a:r>
              <a:rPr lang="en-US" altLang="sk-SK" sz="2800" b="1"/>
              <a:t> </a:t>
            </a:r>
            <a:r>
              <a:rPr lang="sk-SK" altLang="sk-SK" sz="2800" b="1"/>
              <a:t>sú kvalitní a tvoriví interní učiteli</a:t>
            </a:r>
            <a:r>
              <a:rPr lang="sk-SK" altLang="sk-SK" sz="2800"/>
              <a:t>a</a:t>
            </a:r>
          </a:p>
        </p:txBody>
      </p:sp>
      <p:sp>
        <p:nvSpPr>
          <p:cNvPr id="18441" name="TextBox 8"/>
          <p:cNvSpPr txBox="1">
            <a:spLocks noChangeArrowheads="1"/>
          </p:cNvSpPr>
          <p:nvPr/>
        </p:nvSpPr>
        <p:spPr bwMode="auto">
          <a:xfrm>
            <a:off x="5940425" y="0"/>
            <a:ext cx="3189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Zdroj: </a:t>
            </a:r>
            <a:r>
              <a:rPr lang="en-US" altLang="sk-SK"/>
              <a:t>Ro</a:t>
            </a:r>
            <a:r>
              <a:rPr lang="sk-SK" altLang="sk-SK"/>
              <a:t>č</a:t>
            </a:r>
            <a:r>
              <a:rPr lang="en-US" altLang="sk-SK"/>
              <a:t>enka </a:t>
            </a:r>
            <a:r>
              <a:rPr lang="sk-SK" altLang="sk-SK"/>
              <a:t>školstva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EFE5AA4-2671-4C40-983B-0FB95C263DEC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945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8913"/>
            <a:ext cx="5438775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AA39E35-441D-4502-883A-4153B5205603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048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33375"/>
            <a:ext cx="53530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7"/>
          <p:cNvSpPr txBox="1">
            <a:spLocks noChangeArrowheads="1"/>
          </p:cNvSpPr>
          <p:nvPr/>
        </p:nvSpPr>
        <p:spPr bwMode="auto">
          <a:xfrm>
            <a:off x="250825" y="333375"/>
            <a:ext cx="2992438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 b="1">
                <a:solidFill>
                  <a:srgbClr val="FF0000"/>
                </a:solidFill>
              </a:rPr>
              <a:t>Diverzifikácia VŠ</a:t>
            </a:r>
          </a:p>
          <a:p>
            <a:r>
              <a:rPr lang="sk-SK" altLang="sk-SK" sz="2800" b="1">
                <a:solidFill>
                  <a:srgbClr val="FF0000"/>
                </a:solidFill>
              </a:rPr>
              <a:t>podľa poslania</a:t>
            </a:r>
          </a:p>
          <a:p>
            <a:endParaRPr lang="sk-SK" altLang="sk-SK" b="1">
              <a:solidFill>
                <a:srgbClr val="FF0000"/>
              </a:solidFill>
            </a:endParaRPr>
          </a:p>
          <a:p>
            <a:r>
              <a:rPr lang="sk-SK" altLang="sk-SK" b="1"/>
              <a:t>Vízia FOŠ (1992)</a:t>
            </a:r>
          </a:p>
          <a:p>
            <a:r>
              <a:rPr lang="sk-SK" altLang="sk-SK" b="1"/>
              <a:t>ako jeden z nástrojov</a:t>
            </a:r>
          </a:p>
          <a:p>
            <a:r>
              <a:rPr lang="sk-SK" altLang="sk-SK" b="1"/>
              <a:t>diverzifikácie..</a:t>
            </a:r>
          </a:p>
          <a:p>
            <a:r>
              <a:rPr lang="sk-SK" altLang="sk-SK" b="1"/>
              <a:t>Nemecký, </a:t>
            </a:r>
          </a:p>
          <a:p>
            <a:r>
              <a:rPr lang="sk-SK" altLang="sk-SK" b="1"/>
              <a:t>Holandský model,</a:t>
            </a:r>
          </a:p>
          <a:p>
            <a:r>
              <a:rPr lang="sk-SK" altLang="sk-SK" sz="2800" b="1">
                <a:solidFill>
                  <a:srgbClr val="FF0000"/>
                </a:solidFill>
              </a:rPr>
              <a:t>Minister Pišút</a:t>
            </a:r>
          </a:p>
          <a:p>
            <a:endParaRPr lang="sk-SK" altLang="sk-SK" b="1"/>
          </a:p>
          <a:p>
            <a:r>
              <a:rPr lang="sk-SK" altLang="sk-SK" b="1"/>
              <a:t>Hodnotenie. </a:t>
            </a:r>
            <a:br>
              <a:rPr lang="sk-SK" altLang="sk-SK" b="1"/>
            </a:br>
            <a:r>
              <a:rPr lang="sk-SK" altLang="sk-SK" b="1"/>
              <a:t>Téza:</a:t>
            </a:r>
          </a:p>
          <a:p>
            <a:r>
              <a:rPr lang="sk-SK" altLang="sk-SK" b="1"/>
              <a:t>Kvalitná inštitúcia</a:t>
            </a:r>
          </a:p>
          <a:p>
            <a:r>
              <a:rPr lang="sk-SK" altLang="sk-SK" b="1"/>
              <a:t>kvalitne  plní</a:t>
            </a:r>
          </a:p>
          <a:p>
            <a:r>
              <a:rPr lang="sk-SK" altLang="sk-SK" b="1"/>
              <a:t>svoje poslanie.</a:t>
            </a:r>
          </a:p>
        </p:txBody>
      </p:sp>
      <p:cxnSp>
        <p:nvCxnSpPr>
          <p:cNvPr id="20486" name="Straight Connector 7"/>
          <p:cNvCxnSpPr>
            <a:cxnSpLocks noChangeShapeType="1"/>
          </p:cNvCxnSpPr>
          <p:nvPr/>
        </p:nvCxnSpPr>
        <p:spPr bwMode="auto">
          <a:xfrm>
            <a:off x="4716463" y="4724400"/>
            <a:ext cx="3095625" cy="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F0A05FE-F454-4AB0-B3B5-80B1723D9A37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150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611188" y="476250"/>
            <a:ext cx="813752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3200"/>
              <a:t>Problém masového vzdelávania</a:t>
            </a:r>
          </a:p>
          <a:p>
            <a:endParaRPr lang="sk-SK" altLang="sk-SK" sz="2800"/>
          </a:p>
          <a:p>
            <a:pPr>
              <a:buFont typeface="Arial" charset="0"/>
              <a:buChar char="•"/>
            </a:pPr>
            <a:r>
              <a:rPr lang="sk-SK" altLang="sk-SK" sz="3200"/>
              <a:t>legislatívne </a:t>
            </a:r>
            <a:r>
              <a:rPr lang="sk-SK" altLang="sk-SK" sz="2800"/>
              <a:t>posilniť význam </a:t>
            </a:r>
            <a:br>
              <a:rPr lang="sk-SK" altLang="sk-SK" sz="2800"/>
            </a:br>
            <a:r>
              <a:rPr lang="sk-SK" altLang="sk-SK" sz="2800"/>
              <a:t>bakalárskeho štúdia (a profesne orientovaného štúdia)</a:t>
            </a:r>
          </a:p>
          <a:p>
            <a:pPr>
              <a:buFont typeface="Arial" charset="0"/>
              <a:buChar char="•"/>
            </a:pPr>
            <a:r>
              <a:rPr lang="sk-SK" altLang="sk-SK" sz="2800"/>
              <a:t>VÁŽIŤ SI HO, ak je kvalitné.</a:t>
            </a:r>
          </a:p>
          <a:p>
            <a:pPr>
              <a:buFont typeface="Arial" charset="0"/>
              <a:buChar char="•"/>
            </a:pPr>
            <a:r>
              <a:rPr lang="sk-SK" altLang="sk-SK" sz="2800">
                <a:solidFill>
                  <a:srgbClr val="CC0000"/>
                </a:solidFill>
              </a:rPr>
              <a:t>Kriticky dôležitá je diverzifikácia VŠ podľa poslania</a:t>
            </a:r>
          </a:p>
          <a:p>
            <a:pPr>
              <a:buFont typeface="Arial" charset="0"/>
              <a:buChar char="•"/>
            </a:pPr>
            <a:r>
              <a:rPr lang="sk-SK" altLang="sk-SK" sz="2800">
                <a:solidFill>
                  <a:srgbClr val="CC0000"/>
                </a:solidFill>
              </a:rPr>
              <a:t>Kritériá pre posudzovanie vedeckej práce musia</a:t>
            </a:r>
            <a:br>
              <a:rPr lang="sk-SK" altLang="sk-SK" sz="2800">
                <a:solidFill>
                  <a:srgbClr val="CC0000"/>
                </a:solidFill>
              </a:rPr>
            </a:br>
            <a:r>
              <a:rPr lang="sk-SK" altLang="sk-SK" sz="2800">
                <a:solidFill>
                  <a:srgbClr val="CC0000"/>
                </a:solidFill>
              </a:rPr>
              <a:t>   byť v súlade s deklarovaným poslaním.</a:t>
            </a:r>
            <a:endParaRPr lang="sk-SK" altLang="sk-SK" sz="2800"/>
          </a:p>
          <a:p>
            <a:pPr>
              <a:buFont typeface="Arial" charset="0"/>
              <a:buChar char="•"/>
            </a:pPr>
            <a:r>
              <a:rPr lang="sk-SK" altLang="sk-SK" sz="2800">
                <a:solidFill>
                  <a:srgbClr val="C00000"/>
                </a:solidFill>
              </a:rPr>
              <a:t>Treba sprísniť </a:t>
            </a:r>
            <a:r>
              <a:rPr lang="sk-SK" altLang="sk-SK" sz="2800" b="1">
                <a:solidFill>
                  <a:srgbClr val="C00000"/>
                </a:solidFill>
              </a:rPr>
              <a:t>vedecké </a:t>
            </a:r>
            <a:r>
              <a:rPr lang="sk-SK" altLang="sk-SK" sz="2800">
                <a:solidFill>
                  <a:srgbClr val="C00000"/>
                </a:solidFill>
              </a:rPr>
              <a:t>kritériá pre univerzity. </a:t>
            </a:r>
            <a:br>
              <a:rPr lang="sk-SK" altLang="sk-SK" sz="2800">
                <a:solidFill>
                  <a:srgbClr val="C00000"/>
                </a:solidFill>
              </a:rPr>
            </a:br>
            <a:r>
              <a:rPr lang="sk-SK" altLang="sk-SK" sz="2800">
                <a:solidFill>
                  <a:srgbClr val="C00000"/>
                </a:solidFill>
              </a:rPr>
              <a:t>   Pojem výskumná univerzita</a:t>
            </a:r>
          </a:p>
          <a:p>
            <a:pPr>
              <a:buFont typeface="Arial" charset="0"/>
              <a:buChar char="•"/>
            </a:pPr>
            <a:r>
              <a:rPr lang="sk-SK" altLang="sk-SK" sz="2800">
                <a:solidFill>
                  <a:srgbClr val="C00000"/>
                </a:solidFill>
              </a:rPr>
              <a:t>Súčasný stav, keď takmer všetky VŠ poskytujú</a:t>
            </a:r>
          </a:p>
          <a:p>
            <a:r>
              <a:rPr lang="sk-SK" altLang="sk-SK" sz="2800">
                <a:solidFill>
                  <a:srgbClr val="C00000"/>
                </a:solidFill>
              </a:rPr>
              <a:t>  doktorandský stupeň vzdelávania je neudržateľný.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9BAB434-4075-479E-B968-AC41420D4405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253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331640" y="404665"/>
          <a:ext cx="6873627" cy="3960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323850" y="4724400"/>
            <a:ext cx="84963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/>
              <a:t>2015: </a:t>
            </a:r>
            <a:r>
              <a:rPr lang="en-US" altLang="sk-SK" sz="2800"/>
              <a:t>Verej</a:t>
            </a:r>
            <a:r>
              <a:rPr lang="sk-SK" altLang="sk-SK" sz="2800"/>
              <a:t>né VŠ:  20;  Štátne VŠ:  3; Súkromné VŠ: 13</a:t>
            </a:r>
          </a:p>
          <a:p>
            <a:endParaRPr lang="sk-SK" altLang="sk-SK" b="1">
              <a:solidFill>
                <a:srgbClr val="FF0000"/>
              </a:solidFill>
            </a:endParaRPr>
          </a:p>
          <a:p>
            <a:r>
              <a:rPr lang="sk-SK" altLang="sk-SK" b="1">
                <a:solidFill>
                  <a:srgbClr val="FF0000"/>
                </a:solidFill>
              </a:rPr>
              <a:t>Nárast počtu VŠ nie je krytý osobnosťami, ani finačne.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85BDDEA-C998-4DEE-9280-14470EE65C31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355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539750" y="260350"/>
            <a:ext cx="8064500" cy="587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k-SK" altLang="sk-SK" sz="2800" b="1">
                <a:solidFill>
                  <a:srgbClr val="CC0000"/>
                </a:solidFill>
              </a:rPr>
              <a:t>Akreditácia v SR a medzinárodné  súvislosti</a:t>
            </a:r>
            <a:r>
              <a:rPr lang="sk-SK" altLang="sk-SK">
                <a:solidFill>
                  <a:srgbClr val="FF0000"/>
                </a:solidFill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en-US" altLang="sk-SK" b="1">
                <a:solidFill>
                  <a:srgbClr val="FF0000"/>
                </a:solidFill>
              </a:rPr>
              <a:t>ENQA</a:t>
            </a:r>
            <a:r>
              <a:rPr lang="en-US" altLang="sk-SK"/>
              <a:t> (</a:t>
            </a:r>
            <a:r>
              <a:rPr lang="en-US" altLang="sk-SK" b="1"/>
              <a:t>European Association for Quality Assurance in Higher Education</a:t>
            </a:r>
            <a:r>
              <a:rPr lang="sk-SK" altLang="sk-SK" b="1"/>
              <a:t>; http://www.enqa.eu)</a:t>
            </a:r>
            <a:r>
              <a:rPr lang="sk-SK" altLang="sk-SK"/>
              <a:t>; </a:t>
            </a:r>
            <a:r>
              <a:rPr lang="en-US" altLang="sk-SK"/>
              <a:t> </a:t>
            </a:r>
            <a:endParaRPr lang="sk-SK" altLang="sk-SK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r>
              <a:rPr lang="sk-SK" altLang="sk-SK" b="1">
                <a:solidFill>
                  <a:srgbClr val="CC0000"/>
                </a:solidFill>
              </a:rPr>
              <a:t>INQAAHE </a:t>
            </a:r>
            <a:r>
              <a:rPr lang="sk-SK" altLang="sk-SK" b="1"/>
              <a:t>International Network for Quality Assurance Agencies in Higher Education (http://www.inqaahe.org)</a:t>
            </a:r>
          </a:p>
          <a:p>
            <a:pPr algn="just"/>
            <a:endParaRPr lang="en-GB" altLang="sk-SK">
              <a:latin typeface="Times" charset="0"/>
            </a:endParaRPr>
          </a:p>
          <a:p>
            <a:pPr algn="just"/>
            <a:r>
              <a:rPr lang="en-GB" altLang="sk-SK">
                <a:latin typeface="Times" charset="0"/>
              </a:rPr>
              <a:t>Pre jednotlivé stupne (bakalársky, magisterský, PhD) J. Randall (pozri napr. aj konferencie INQAAHE) definoval </a:t>
            </a:r>
            <a:r>
              <a:rPr lang="en-GB" altLang="sk-SK" sz="2800" b="1">
                <a:latin typeface="Times" charset="0"/>
              </a:rPr>
              <a:t>vedomosti a schopnosti, ktoré treba od absolventa očakávať</a:t>
            </a:r>
            <a:r>
              <a:rPr lang="sk-SK" altLang="sk-SK" sz="2800" b="1">
                <a:latin typeface="Times" charset="0"/>
              </a:rPr>
              <a:t>.</a:t>
            </a:r>
          </a:p>
          <a:p>
            <a:pPr algn="just"/>
            <a:r>
              <a:rPr lang="sk-SK" altLang="sk-SK" sz="2800" b="1">
                <a:solidFill>
                  <a:srgbClr val="FF0000"/>
                </a:solidFill>
                <a:latin typeface="Times" charset="0"/>
              </a:rPr>
              <a:t>Prevzala ich súčasná AK</a:t>
            </a:r>
            <a:endParaRPr lang="en-GB" altLang="sk-SK">
              <a:solidFill>
                <a:srgbClr val="FF0000"/>
              </a:solidFill>
              <a:latin typeface="Times" charset="0"/>
            </a:endParaRPr>
          </a:p>
          <a:p>
            <a:pPr algn="just"/>
            <a:endParaRPr lang="en-GB" altLang="sk-SK" b="1">
              <a:latin typeface="Times" charset="0"/>
            </a:endParaRPr>
          </a:p>
          <a:p>
            <a:pPr algn="just"/>
            <a:r>
              <a:rPr lang="en-GB" altLang="sk-SK" b="1">
                <a:latin typeface="Times" charset="0"/>
              </a:rPr>
              <a:t>Bakalársky stupeň</a:t>
            </a:r>
            <a:r>
              <a:rPr lang="sk-SK" altLang="sk-SK" b="1">
                <a:latin typeface="Times" charset="0"/>
              </a:rPr>
              <a:t> (</a:t>
            </a:r>
            <a:r>
              <a:rPr lang="sk-SK" altLang="sk-SK" b="1">
                <a:solidFill>
                  <a:srgbClr val="CC0000"/>
                </a:solidFill>
                <a:latin typeface="Times" charset="0"/>
              </a:rPr>
              <a:t>JEDINE tu má miesto </a:t>
            </a:r>
            <a:r>
              <a:rPr lang="en-US" altLang="sk-SK" b="1">
                <a:solidFill>
                  <a:srgbClr val="CC0000"/>
                </a:solidFill>
                <a:latin typeface="Times" charset="0"/>
              </a:rPr>
              <a:t>masov</a:t>
            </a:r>
            <a:r>
              <a:rPr lang="sk-SK" altLang="sk-SK" b="1">
                <a:solidFill>
                  <a:srgbClr val="CC0000"/>
                </a:solidFill>
                <a:latin typeface="Times" charset="0"/>
              </a:rPr>
              <a:t>é vzdelávanie)</a:t>
            </a:r>
            <a:r>
              <a:rPr lang="en-GB" altLang="sk-SK">
                <a:latin typeface="Times" charset="0"/>
              </a:rPr>
              <a:t>:</a:t>
            </a:r>
            <a:r>
              <a:rPr lang="sk-SK" altLang="sk-SK">
                <a:latin typeface="Times" charset="0"/>
              </a:rPr>
              <a:t> </a:t>
            </a:r>
            <a:r>
              <a:rPr lang="sk-SK" altLang="sk-SK" b="1">
                <a:solidFill>
                  <a:srgbClr val="006600"/>
                </a:solidFill>
                <a:latin typeface="Times" charset="0"/>
              </a:rPr>
              <a:t>Dôraz na praktické schopnosti absolventov.</a:t>
            </a:r>
            <a:endParaRPr lang="en-GB" altLang="sk-SK" b="1">
              <a:solidFill>
                <a:srgbClr val="006600"/>
              </a:solidFill>
              <a:latin typeface="Times" charset="0"/>
            </a:endParaRPr>
          </a:p>
          <a:p>
            <a:pPr algn="just"/>
            <a:r>
              <a:rPr lang="sk-SK" altLang="sk-SK">
                <a:latin typeface="Times" charset="0"/>
              </a:rPr>
              <a:t>Učitelia nemusia </a:t>
            </a:r>
            <a:r>
              <a:rPr lang="en-GB" altLang="sk-SK" b="1">
                <a:latin typeface="Times" charset="0"/>
              </a:rPr>
              <a:t>rozvíjať výskum</a:t>
            </a:r>
            <a:r>
              <a:rPr lang="sk-SK" altLang="sk-SK" b="1">
                <a:latin typeface="Times" charset="0"/>
              </a:rPr>
              <a:t>, cenní sú ľudia z praxe</a:t>
            </a:r>
            <a:r>
              <a:rPr lang="en-GB" altLang="sk-SK">
                <a:latin typeface="Times" charset="0"/>
              </a:rPr>
              <a:t>. </a:t>
            </a:r>
            <a:endParaRPr lang="en-GB" altLang="sk-SK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5BC440B-2088-4577-B21A-848A1BFBE644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457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388938" y="260350"/>
            <a:ext cx="8359775" cy="575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2000" b="1">
                <a:solidFill>
                  <a:srgbClr val="CC0000"/>
                </a:solidFill>
                <a:latin typeface="Times" charset="0"/>
              </a:rPr>
              <a:t>Magisterský stupeň</a:t>
            </a:r>
            <a:r>
              <a:rPr lang="en-GB" altLang="sk-SK" sz="2000">
                <a:latin typeface="Times" charset="0"/>
              </a:rPr>
              <a:t>:</a:t>
            </a:r>
          </a:p>
          <a:p>
            <a:r>
              <a:rPr lang="en-GB" altLang="sk-SK" sz="2000">
                <a:latin typeface="Times" charset="0"/>
              </a:rPr>
              <a:t>Systematické chápanie a schopnosť kritického posudzovania súčasných problémov odboru, nových pohľadov na odbor, chápanie techník odboru, ktorý je schopný </a:t>
            </a:r>
            <a:r>
              <a:rPr lang="en-GB" altLang="sk-SK" sz="2000" b="1">
                <a:solidFill>
                  <a:srgbClr val="CC0000"/>
                </a:solidFill>
                <a:latin typeface="Times" charset="0"/>
              </a:rPr>
              <a:t>aplikovať na vlastný výskum</a:t>
            </a:r>
            <a:r>
              <a:rPr lang="en-GB" altLang="sk-SK" sz="2000">
                <a:latin typeface="Times" charset="0"/>
              </a:rPr>
              <a:t>, originálnosť v aplikáciách svojich vedomostí a chápanie koncepcií v svojom odbore. </a:t>
            </a:r>
            <a:r>
              <a:rPr lang="en-GB" altLang="sk-SK" sz="2000" b="1">
                <a:solidFill>
                  <a:srgbClr val="CC0000"/>
                </a:solidFill>
                <a:latin typeface="Times" charset="0"/>
              </a:rPr>
              <a:t>Teoretické základy</a:t>
            </a:r>
            <a:r>
              <a:rPr lang="en-GB" altLang="sk-SK" sz="2000">
                <a:latin typeface="Times" charset="0"/>
              </a:rPr>
              <a:t> sú podstatne širšie než na bakalárskom stupni, čo absolventovi umožňuje ľahšiu </a:t>
            </a:r>
            <a:r>
              <a:rPr lang="en-GB" altLang="sk-SK" sz="2000">
                <a:solidFill>
                  <a:srgbClr val="CC0000"/>
                </a:solidFill>
                <a:latin typeface="Times" charset="0"/>
              </a:rPr>
              <a:t>adaptovateľnosť</a:t>
            </a:r>
            <a:r>
              <a:rPr lang="en-GB" altLang="sk-SK" sz="2000">
                <a:latin typeface="Times" charset="0"/>
              </a:rPr>
              <a:t>. Má byť schopný riešiť tvorivo problémy, rozvíjať svoje vedomosti a schopnosti a aplikovať ich, byť schopný </a:t>
            </a:r>
            <a:r>
              <a:rPr lang="en-GB" altLang="sk-SK" sz="2000" b="1">
                <a:latin typeface="Times" charset="0"/>
              </a:rPr>
              <a:t>rozhodovať sa v zložitých a nepredvídaných situáciách</a:t>
            </a:r>
            <a:r>
              <a:rPr lang="en-GB" altLang="sk-SK" sz="2000">
                <a:latin typeface="Times" charset="0"/>
              </a:rPr>
              <a:t>.</a:t>
            </a:r>
          </a:p>
          <a:p>
            <a:r>
              <a:rPr lang="en-GB" altLang="sk-SK" sz="2000" b="1">
                <a:solidFill>
                  <a:srgbClr val="CC0000"/>
                </a:solidFill>
                <a:latin typeface="Times" charset="0"/>
              </a:rPr>
              <a:t>Doktorský (PhD.) stupeň</a:t>
            </a:r>
            <a:r>
              <a:rPr lang="en-GB" altLang="sk-SK" sz="2000">
                <a:solidFill>
                  <a:srgbClr val="CC0000"/>
                </a:solidFill>
                <a:latin typeface="Times" charset="0"/>
              </a:rPr>
              <a:t>:</a:t>
            </a:r>
          </a:p>
          <a:p>
            <a:r>
              <a:rPr lang="en-GB" altLang="sk-SK" b="1">
                <a:latin typeface="Times" charset="0"/>
              </a:rPr>
              <a:t>Tvorba</a:t>
            </a:r>
            <a:r>
              <a:rPr lang="en-GB" altLang="sk-SK">
                <a:latin typeface="Times" charset="0"/>
              </a:rPr>
              <a:t> a interpretácia </a:t>
            </a:r>
            <a:r>
              <a:rPr lang="en-GB" altLang="sk-SK" b="1">
                <a:latin typeface="Times" charset="0"/>
              </a:rPr>
              <a:t>nového poznania</a:t>
            </a:r>
            <a:r>
              <a:rPr lang="en-GB" altLang="sk-SK" sz="2000" b="1">
                <a:latin typeface="Times" charset="0"/>
              </a:rPr>
              <a:t>, </a:t>
            </a:r>
            <a:r>
              <a:rPr lang="en-GB" altLang="sk-SK" sz="2000" b="1">
                <a:solidFill>
                  <a:srgbClr val="CC0000"/>
                </a:solidFill>
                <a:latin typeface="Times" charset="0"/>
              </a:rPr>
              <a:t>prostredníctvom pôvodného výskumu</a:t>
            </a:r>
            <a:r>
              <a:rPr lang="en-GB" altLang="sk-SK" sz="2000">
                <a:latin typeface="Times" charset="0"/>
              </a:rPr>
              <a:t> ktorým sa rozvíja odbor a  </a:t>
            </a:r>
            <a:r>
              <a:rPr lang="en-GB" altLang="sk-SK" sz="2000" b="1">
                <a:latin typeface="Times" charset="0"/>
              </a:rPr>
              <a:t>ktorý </a:t>
            </a:r>
            <a:r>
              <a:rPr lang="en-GB" altLang="sk-SK" sz="2000" b="1">
                <a:solidFill>
                  <a:srgbClr val="CC0000"/>
                </a:solidFill>
                <a:latin typeface="Times" charset="0"/>
              </a:rPr>
              <a:t>má byť po oponentúre </a:t>
            </a:r>
            <a:r>
              <a:rPr lang="en-GB" altLang="sk-SK" b="1">
                <a:solidFill>
                  <a:srgbClr val="CC0000"/>
                </a:solidFill>
                <a:latin typeface="Times" charset="0"/>
              </a:rPr>
              <a:t>publikovateľný</a:t>
            </a:r>
            <a:r>
              <a:rPr lang="en-GB" altLang="sk-SK" sz="2000">
                <a:latin typeface="Times" charset="0"/>
              </a:rPr>
              <a:t>. </a:t>
            </a:r>
            <a:r>
              <a:rPr lang="en-GB" altLang="sk-SK" sz="2000" b="1">
                <a:solidFill>
                  <a:srgbClr val="CC0000"/>
                </a:solidFill>
                <a:latin typeface="Times" charset="0"/>
              </a:rPr>
              <a:t>Hlboké teoretické základy odboru</a:t>
            </a:r>
            <a:r>
              <a:rPr lang="en-GB" altLang="sk-SK" sz="2000">
                <a:latin typeface="Times" charset="0"/>
              </a:rPr>
              <a:t>, schopnosť sledovať najnovší vývoj odboru, rozvíjať nové koncepcie a riešiť nové problémy a techniky a byť schopný ich interpetovať a jasne a efektívne o nich diskutovať so špecialistami vo svojom odbore ale aj ich vysvetliť neodborníkom.</a:t>
            </a:r>
            <a:r>
              <a:rPr lang="en-GB" altLang="sk-SK" sz="2000" b="1">
                <a:latin typeface="Times" charset="0"/>
              </a:rPr>
              <a:t> </a:t>
            </a:r>
            <a:r>
              <a:rPr lang="en-GB" altLang="sk-SK" sz="2000">
                <a:latin typeface="Times" charset="0"/>
              </a:rPr>
              <a:t>Nositeľ titulu PhD. má byť schopný </a:t>
            </a:r>
            <a:r>
              <a:rPr lang="en-GB" altLang="sk-SK" sz="2000" b="1">
                <a:solidFill>
                  <a:srgbClr val="CC0000"/>
                </a:solidFill>
                <a:latin typeface="Times" charset="0"/>
              </a:rPr>
              <a:t>riešiť zložité koncepčné otázky</a:t>
            </a:r>
            <a:r>
              <a:rPr lang="en-GB" altLang="sk-SK" sz="2000">
                <a:latin typeface="Times" charset="0"/>
              </a:rPr>
              <a:t> v nepredvídateľných situáciách, často bez úplných dát potrebných pre riešenie.</a:t>
            </a:r>
            <a:endParaRPr lang="en-GB" altLang="sk-SK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47AEBC2-C18E-4DD5-8F43-CD5F742C2CA3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560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609600" y="260350"/>
            <a:ext cx="7924800" cy="609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sk-SK" sz="2800" b="1">
                <a:solidFill>
                  <a:srgbClr val="CC0000"/>
                </a:solidFill>
              </a:rPr>
              <a:t>Predpoklad:</a:t>
            </a:r>
            <a:r>
              <a:rPr lang="en-GB" altLang="sk-SK" sz="2800"/>
              <a:t> Ak (výskumná) univerzita </a:t>
            </a:r>
            <a:r>
              <a:rPr lang="en-GB" altLang="sk-SK" sz="2800" b="1">
                <a:solidFill>
                  <a:srgbClr val="00008A"/>
                </a:solidFill>
              </a:rPr>
              <a:t>dobre plní svoje poslanie</a:t>
            </a:r>
            <a:r>
              <a:rPr lang="en-GB" altLang="sk-SK" sz="2800"/>
              <a:t>, mal by </a:t>
            </a:r>
            <a:r>
              <a:rPr lang="en-GB" altLang="sk-SK" sz="2800" b="1">
                <a:solidFill>
                  <a:srgbClr val="CC0000"/>
                </a:solidFill>
              </a:rPr>
              <a:t>korelovať počet jej medzinárodne akceptovaných vedeckých výstupov s počtom absolventov</a:t>
            </a:r>
            <a:r>
              <a:rPr lang="en-GB" altLang="sk-SK" sz="2800"/>
              <a:t> </a:t>
            </a:r>
            <a:r>
              <a:rPr lang="en-GB" altLang="sk-SK" sz="2800" b="1">
                <a:solidFill>
                  <a:srgbClr val="C00000"/>
                </a:solidFill>
              </a:rPr>
              <a:t>2. a najmä 3. stupňa.</a:t>
            </a:r>
          </a:p>
          <a:p>
            <a:pPr>
              <a:spcBef>
                <a:spcPct val="50000"/>
              </a:spcBef>
            </a:pPr>
            <a:r>
              <a:rPr lang="en-GB" altLang="sk-SK" sz="3200" b="1"/>
              <a:t>Vzdelanie je založené na tvorivosti</a:t>
            </a:r>
            <a:endParaRPr lang="en-GB" altLang="sk-SK" sz="3200"/>
          </a:p>
          <a:p>
            <a:pPr>
              <a:spcBef>
                <a:spcPct val="50000"/>
              </a:spcBef>
            </a:pPr>
            <a:r>
              <a:rPr lang="en-GB" altLang="sk-SK" sz="2800"/>
              <a:t>Pre korelácie použijeme </a:t>
            </a:r>
            <a:r>
              <a:rPr lang="en-GB" altLang="sk-SK" sz="2800" b="1">
                <a:solidFill>
                  <a:srgbClr val="CC0000"/>
                </a:solidFill>
              </a:rPr>
              <a:t>PODIEL</a:t>
            </a:r>
            <a:r>
              <a:rPr lang="en-GB" altLang="sk-SK" sz="2800"/>
              <a:t> vysokej školy na </a:t>
            </a:r>
            <a:r>
              <a:rPr lang="en-GB" altLang="sk-SK" sz="2800" b="1">
                <a:solidFill>
                  <a:srgbClr val="CC0000"/>
                </a:solidFill>
              </a:rPr>
              <a:t>vedeckom výstupe</a:t>
            </a:r>
            <a:r>
              <a:rPr lang="en-GB" altLang="sk-SK" sz="2800"/>
              <a:t> slovenských VŠ a </a:t>
            </a:r>
            <a:r>
              <a:rPr lang="en-GB" altLang="sk-SK" sz="2800" b="1">
                <a:solidFill>
                  <a:srgbClr val="CC0000"/>
                </a:solidFill>
              </a:rPr>
              <a:t>PODIEL</a:t>
            </a:r>
            <a:r>
              <a:rPr lang="en-GB" altLang="sk-SK" sz="2800">
                <a:solidFill>
                  <a:srgbClr val="CC0000"/>
                </a:solidFill>
              </a:rPr>
              <a:t> </a:t>
            </a:r>
            <a:r>
              <a:rPr lang="en-GB" altLang="sk-SK" sz="2800" b="1">
                <a:solidFill>
                  <a:srgbClr val="CC0000"/>
                </a:solidFill>
              </a:rPr>
              <a:t>absolventov</a:t>
            </a:r>
            <a:r>
              <a:rPr lang="en-GB" altLang="sk-SK" sz="2800">
                <a:solidFill>
                  <a:srgbClr val="CC0000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GB" altLang="sk-SK" sz="2800" b="1">
                <a:solidFill>
                  <a:srgbClr val="CC0000"/>
                </a:solidFill>
              </a:rPr>
              <a:t>Metóda: Rule-based expert system, similarity rules </a:t>
            </a:r>
          </a:p>
          <a:p>
            <a:pPr>
              <a:spcBef>
                <a:spcPct val="50000"/>
              </a:spcBef>
            </a:pPr>
            <a:r>
              <a:rPr lang="en-GB" altLang="sk-SK" sz="2800" b="1">
                <a:solidFill>
                  <a:srgbClr val="CC0000"/>
                </a:solidFill>
              </a:rPr>
              <a:t>Skúsme hľadať </a:t>
            </a:r>
            <a:r>
              <a:rPr lang="en-GB" altLang="sk-SK" sz="3600" b="1">
                <a:solidFill>
                  <a:srgbClr val="006600"/>
                </a:solidFill>
              </a:rPr>
              <a:t>množinu podobných inštitúcií</a:t>
            </a:r>
            <a:r>
              <a:rPr lang="en-GB" altLang="sk-SK" sz="2800" b="1">
                <a:solidFill>
                  <a:srgbClr val="CC0000"/>
                </a:solidFill>
              </a:rPr>
              <a:t>, </a:t>
            </a:r>
            <a:r>
              <a:rPr lang="en-GB" altLang="sk-SK" sz="2800">
                <a:solidFill>
                  <a:srgbClr val="CC0000"/>
                </a:solidFill>
              </a:rPr>
              <a:t>ktoré spĺňa</a:t>
            </a:r>
            <a:r>
              <a:rPr lang="sk-SK" altLang="sk-SK" sz="2800">
                <a:solidFill>
                  <a:srgbClr val="CC0000"/>
                </a:solidFill>
              </a:rPr>
              <a:t>j</a:t>
            </a:r>
            <a:r>
              <a:rPr lang="en-GB" altLang="sk-SK" sz="2800">
                <a:solidFill>
                  <a:srgbClr val="CC0000"/>
                </a:solidFill>
              </a:rPr>
              <a:t>ú uvedený predpoklad.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81B610A-76A5-4FFB-B610-927D540BA36C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1028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50825" y="549275"/>
          <a:ext cx="8539163" cy="551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Chart" r:id="rId3" imgW="7067386" imgH="4562451" progId="Excel.Chart.8">
                  <p:embed/>
                </p:oleObj>
              </mc:Choice>
              <mc:Fallback>
                <p:oleObj name="Chart" r:id="rId3" imgW="7067386" imgH="4562451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549275"/>
                        <a:ext cx="8539163" cy="551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3903663" y="1001713"/>
            <a:ext cx="668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sk-SK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067175" y="858838"/>
            <a:ext cx="64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b="1">
                <a:solidFill>
                  <a:srgbClr val="006600"/>
                </a:solidFill>
              </a:rPr>
              <a:t>UK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2916238" y="2227263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b="1">
                <a:solidFill>
                  <a:srgbClr val="006600"/>
                </a:solidFill>
              </a:rPr>
              <a:t>STU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1403350" y="3235325"/>
            <a:ext cx="91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b="1">
                <a:solidFill>
                  <a:srgbClr val="006600"/>
                </a:solidFill>
              </a:rPr>
              <a:t>UPJS</a:t>
            </a: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1116013" y="4316413"/>
            <a:ext cx="82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b="1">
                <a:solidFill>
                  <a:srgbClr val="006600"/>
                </a:solidFill>
              </a:rPr>
              <a:t>UVL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2411413" y="4532313"/>
            <a:ext cx="889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800" b="1"/>
              <a:t>TU KE</a:t>
            </a: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468313" y="4941888"/>
            <a:ext cx="863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800" b="1"/>
              <a:t>TU TT</a:t>
            </a: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1258888" y="4797425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800" b="1"/>
              <a:t>TU ZV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276600" y="5037138"/>
            <a:ext cx="4651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600" b="1">
                <a:solidFill>
                  <a:srgbClr val="FF3300"/>
                </a:solidFill>
              </a:rPr>
              <a:t>EU</a:t>
            </a:r>
          </a:p>
        </p:txBody>
      </p:sp>
      <p:sp>
        <p:nvSpPr>
          <p:cNvPr id="1038" name="Text Box 15"/>
          <p:cNvSpPr txBox="1">
            <a:spLocks noChangeArrowheads="1"/>
          </p:cNvSpPr>
          <p:nvPr/>
        </p:nvSpPr>
        <p:spPr bwMode="auto">
          <a:xfrm>
            <a:off x="2411413" y="4941888"/>
            <a:ext cx="5667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600" b="1">
                <a:solidFill>
                  <a:srgbClr val="FF3300"/>
                </a:solidFill>
              </a:rPr>
              <a:t>SPU</a:t>
            </a:r>
          </a:p>
        </p:txBody>
      </p:sp>
      <p:sp>
        <p:nvSpPr>
          <p:cNvPr id="1039" name="Text Box 16"/>
          <p:cNvSpPr txBox="1">
            <a:spLocks noChangeArrowheads="1"/>
          </p:cNvSpPr>
          <p:nvPr/>
        </p:nvSpPr>
        <p:spPr bwMode="auto">
          <a:xfrm>
            <a:off x="2051050" y="5445125"/>
            <a:ext cx="1187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600" b="1">
                <a:solidFill>
                  <a:srgbClr val="FF3300"/>
                </a:solidFill>
              </a:rPr>
              <a:t>UKF  UMB</a:t>
            </a:r>
          </a:p>
        </p:txBody>
      </p:sp>
      <p:sp>
        <p:nvSpPr>
          <p:cNvPr id="1040" name="Text Box 17"/>
          <p:cNvSpPr txBox="1">
            <a:spLocks noChangeArrowheads="1"/>
          </p:cNvSpPr>
          <p:nvPr/>
        </p:nvSpPr>
        <p:spPr bwMode="auto">
          <a:xfrm>
            <a:off x="1835150" y="5661025"/>
            <a:ext cx="4651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600" b="1">
                <a:solidFill>
                  <a:srgbClr val="FF3300"/>
                </a:solidFill>
              </a:rPr>
              <a:t>ZU</a:t>
            </a:r>
            <a:br>
              <a:rPr lang="en-US" altLang="sk-SK" sz="1600" b="1">
                <a:solidFill>
                  <a:srgbClr val="FF3300"/>
                </a:solidFill>
              </a:rPr>
            </a:br>
            <a:r>
              <a:rPr lang="en-US" altLang="sk-SK" sz="1600" b="1">
                <a:solidFill>
                  <a:srgbClr val="FF3300"/>
                </a:solidFill>
              </a:rPr>
              <a:t>PU</a:t>
            </a:r>
          </a:p>
        </p:txBody>
      </p:sp>
      <p:sp>
        <p:nvSpPr>
          <p:cNvPr id="1041" name="Text Box 18"/>
          <p:cNvSpPr txBox="1">
            <a:spLocks noChangeArrowheads="1"/>
          </p:cNvSpPr>
          <p:nvPr/>
        </p:nvSpPr>
        <p:spPr bwMode="auto">
          <a:xfrm>
            <a:off x="1258888" y="5661025"/>
            <a:ext cx="6683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600" b="1">
                <a:solidFill>
                  <a:srgbClr val="FF3300"/>
                </a:solidFill>
              </a:rPr>
              <a:t>TnU</a:t>
            </a:r>
            <a:br>
              <a:rPr lang="en-US" altLang="sk-SK" sz="1600" b="1">
                <a:solidFill>
                  <a:srgbClr val="FF3300"/>
                </a:solidFill>
              </a:rPr>
            </a:br>
            <a:r>
              <a:rPr lang="en-US" altLang="sk-SK" sz="1600" b="1">
                <a:solidFill>
                  <a:srgbClr val="FF3300"/>
                </a:solidFill>
              </a:rPr>
              <a:t>UCM</a:t>
            </a:r>
          </a:p>
        </p:txBody>
      </p:sp>
      <p:sp>
        <p:nvSpPr>
          <p:cNvPr id="1042" name="Text Box 19"/>
          <p:cNvSpPr txBox="1">
            <a:spLocks noChangeArrowheads="1"/>
          </p:cNvSpPr>
          <p:nvPr/>
        </p:nvSpPr>
        <p:spPr bwMode="auto">
          <a:xfrm>
            <a:off x="468313" y="5589588"/>
            <a:ext cx="488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600" b="1">
                <a:solidFill>
                  <a:srgbClr val="FF3300"/>
                </a:solidFill>
              </a:rPr>
              <a:t>KU</a:t>
            </a:r>
          </a:p>
        </p:txBody>
      </p:sp>
      <p:sp>
        <p:nvSpPr>
          <p:cNvPr id="1043" name="Text Box 20"/>
          <p:cNvSpPr txBox="1">
            <a:spLocks noChangeArrowheads="1"/>
          </p:cNvSpPr>
          <p:nvPr/>
        </p:nvSpPr>
        <p:spPr bwMode="auto">
          <a:xfrm>
            <a:off x="1600200" y="2095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sk-SK"/>
          </a:p>
        </p:txBody>
      </p:sp>
      <p:sp>
        <p:nvSpPr>
          <p:cNvPr id="1044" name="Text Box 21"/>
          <p:cNvSpPr txBox="1">
            <a:spLocks noChangeArrowheads="1"/>
          </p:cNvSpPr>
          <p:nvPr/>
        </p:nvSpPr>
        <p:spPr bwMode="auto">
          <a:xfrm>
            <a:off x="179388" y="260350"/>
            <a:ext cx="8609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b="1"/>
              <a:t>Korelácia </a:t>
            </a:r>
            <a:r>
              <a:rPr lang="sk-SK" altLang="sk-SK" sz="2800" b="1" u="sng"/>
              <a:t>podielu</a:t>
            </a:r>
            <a:r>
              <a:rPr lang="sk-SK" altLang="sk-SK" b="1"/>
              <a:t>  WOS publ. – absolv . 2. st. - Mgr., Ing., 2007</a:t>
            </a:r>
            <a:endParaRPr lang="en-US" altLang="sk-SK" b="1"/>
          </a:p>
        </p:txBody>
      </p:sp>
      <p:sp>
        <p:nvSpPr>
          <p:cNvPr id="1045" name="Text Box 22"/>
          <p:cNvSpPr txBox="1">
            <a:spLocks noChangeArrowheads="1"/>
          </p:cNvSpPr>
          <p:nvPr/>
        </p:nvSpPr>
        <p:spPr bwMode="auto">
          <a:xfrm>
            <a:off x="5076825" y="3213100"/>
            <a:ext cx="38163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3200">
                <a:solidFill>
                  <a:srgbClr val="CC0000"/>
                </a:solidFill>
              </a:rPr>
              <a:t>Podiel abs</a:t>
            </a:r>
            <a:r>
              <a:rPr lang="sk-SK" altLang="sk-SK" sz="3200">
                <a:solidFill>
                  <a:srgbClr val="CC0000"/>
                </a:solidFill>
              </a:rPr>
              <a:t>olventov</a:t>
            </a:r>
            <a:r>
              <a:rPr lang="en-GB" altLang="sk-SK" sz="3200">
                <a:solidFill>
                  <a:srgbClr val="CC0000"/>
                </a:solidFill>
              </a:rPr>
              <a:t> </a:t>
            </a:r>
            <a:r>
              <a:rPr lang="sk-SK" altLang="sk-SK" sz="3200">
                <a:solidFill>
                  <a:srgbClr val="CC0000"/>
                </a:solidFill>
              </a:rPr>
              <a:t>e</a:t>
            </a:r>
            <a:r>
              <a:rPr lang="en-GB" altLang="sk-SK" sz="3200">
                <a:solidFill>
                  <a:srgbClr val="CC0000"/>
                </a:solidFill>
              </a:rPr>
              <a:t>xterného</a:t>
            </a:r>
            <a:r>
              <a:rPr lang="sk-SK" altLang="sk-SK" sz="3200">
                <a:solidFill>
                  <a:srgbClr val="CC0000"/>
                </a:solidFill>
              </a:rPr>
              <a:t> </a:t>
            </a:r>
            <a:r>
              <a:rPr lang="en-GB" altLang="sk-SK" sz="3200">
                <a:solidFill>
                  <a:srgbClr val="CC0000"/>
                </a:solidFill>
              </a:rPr>
              <a:t>štúdia</a:t>
            </a:r>
            <a:r>
              <a:rPr lang="sk-SK" altLang="sk-SK" sz="3200">
                <a:solidFill>
                  <a:srgbClr val="CC0000"/>
                </a:solidFill>
              </a:rPr>
              <a:t/>
            </a:r>
            <a:br>
              <a:rPr lang="sk-SK" altLang="sk-SK" sz="3200">
                <a:solidFill>
                  <a:srgbClr val="CC0000"/>
                </a:solidFill>
              </a:rPr>
            </a:br>
            <a:r>
              <a:rPr lang="en-GB" altLang="sk-SK" sz="3200">
                <a:solidFill>
                  <a:srgbClr val="CC0000"/>
                </a:solidFill>
              </a:rPr>
              <a:t>2. </a:t>
            </a:r>
            <a:r>
              <a:rPr lang="sk-SK" altLang="sk-SK" sz="3200">
                <a:solidFill>
                  <a:srgbClr val="CC0000"/>
                </a:solidFill>
              </a:rPr>
              <a:t>s</a:t>
            </a:r>
            <a:r>
              <a:rPr lang="en-GB" altLang="sk-SK" sz="3200">
                <a:solidFill>
                  <a:srgbClr val="CC0000"/>
                </a:solidFill>
              </a:rPr>
              <a:t>t. niektorých</a:t>
            </a:r>
            <a:br>
              <a:rPr lang="en-GB" altLang="sk-SK" sz="3200">
                <a:solidFill>
                  <a:srgbClr val="CC0000"/>
                </a:solidFill>
              </a:rPr>
            </a:br>
            <a:r>
              <a:rPr lang="en-GB" altLang="sk-SK" sz="3200">
                <a:solidFill>
                  <a:srgbClr val="CC0000"/>
                </a:solidFill>
              </a:rPr>
              <a:t>VŠ dosahuje 40-50%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DD7F88D-72E2-421E-8899-45AEA74F84C1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052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50825" y="260350"/>
          <a:ext cx="8642350" cy="597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Chart" r:id="rId3" imgW="7067386" imgH="4562451" progId="Excel.Chart.8">
                  <p:embed/>
                </p:oleObj>
              </mc:Choice>
              <mc:Fallback>
                <p:oleObj name="Chart" r:id="rId3" imgW="7067386" imgH="4562451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8642350" cy="597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995738" y="500063"/>
            <a:ext cx="86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2800" b="1">
                <a:solidFill>
                  <a:srgbClr val="006600"/>
                </a:solidFill>
              </a:rPr>
              <a:t>UK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692275" y="3451225"/>
            <a:ext cx="91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b="1">
                <a:solidFill>
                  <a:srgbClr val="006600"/>
                </a:solidFill>
              </a:rPr>
              <a:t>UPJ</a:t>
            </a:r>
            <a:r>
              <a:rPr lang="sk-SK" altLang="sk-SK" b="1">
                <a:solidFill>
                  <a:srgbClr val="006600"/>
                </a:solidFill>
              </a:rPr>
              <a:t>Š</a:t>
            </a:r>
            <a:endParaRPr lang="en-US" altLang="sk-SK" b="1">
              <a:solidFill>
                <a:srgbClr val="006600"/>
              </a:solidFill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916238" y="2781300"/>
            <a:ext cx="8826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2800" b="1">
                <a:solidFill>
                  <a:srgbClr val="006600"/>
                </a:solidFill>
              </a:rPr>
              <a:t>STU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042988" y="4652963"/>
            <a:ext cx="82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b="1">
                <a:solidFill>
                  <a:srgbClr val="006600"/>
                </a:solidFill>
              </a:rPr>
              <a:t>UVL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187450" y="1190625"/>
            <a:ext cx="388937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2800" b="1" i="1">
                <a:solidFill>
                  <a:srgbClr val="C00000"/>
                </a:solidFill>
              </a:rPr>
              <a:t>Podiel na SCI cit</a:t>
            </a:r>
            <a:r>
              <a:rPr lang="sk-SK" altLang="sk-SK" sz="2800" b="1" i="1">
                <a:solidFill>
                  <a:srgbClr val="C00000"/>
                </a:solidFill>
              </a:rPr>
              <a:t>áciách</a:t>
            </a:r>
            <a:r>
              <a:rPr lang="en-GB" altLang="sk-SK" sz="2800" b="1" i="1">
                <a:solidFill>
                  <a:srgbClr val="C00000"/>
                </a:solidFill>
              </a:rPr>
              <a:t>.: UK+STU+UPJ</a:t>
            </a:r>
            <a:r>
              <a:rPr lang="sk-SK" altLang="sk-SK" sz="2800" b="1" i="1">
                <a:solidFill>
                  <a:srgbClr val="C00000"/>
                </a:solidFill>
              </a:rPr>
              <a:t>Š</a:t>
            </a:r>
          </a:p>
          <a:p>
            <a:r>
              <a:rPr lang="en-GB" altLang="sk-SK" sz="2800" b="1" i="1">
                <a:solidFill>
                  <a:srgbClr val="C00000"/>
                </a:solidFill>
              </a:rPr>
              <a:t> </a:t>
            </a:r>
            <a:r>
              <a:rPr lang="en-GB" altLang="sk-SK" sz="3200" b="1" i="1">
                <a:solidFill>
                  <a:srgbClr val="C00000"/>
                </a:solidFill>
              </a:rPr>
              <a:t>je 9</a:t>
            </a:r>
            <a:r>
              <a:rPr lang="sk-SK" altLang="sk-SK" sz="3200" b="1" i="1">
                <a:solidFill>
                  <a:srgbClr val="C00000"/>
                </a:solidFill>
              </a:rPr>
              <a:t>0</a:t>
            </a:r>
            <a:r>
              <a:rPr lang="en-GB" altLang="sk-SK" sz="3200" b="1" i="1">
                <a:solidFill>
                  <a:srgbClr val="C00000"/>
                </a:solidFill>
              </a:rPr>
              <a:t>%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311275" y="136525"/>
            <a:ext cx="5364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b="1"/>
              <a:t>Korelácia podielu  </a:t>
            </a:r>
            <a:r>
              <a:rPr lang="en-US" altLang="sk-SK" b="1"/>
              <a:t>SCI cit</a:t>
            </a:r>
            <a:r>
              <a:rPr lang="sk-SK" altLang="sk-SK" b="1"/>
              <a:t>. – absol. 2. st.</a:t>
            </a:r>
            <a:endParaRPr lang="en-US" altLang="sk-SK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23633EA-F0B2-418C-A335-E5555926E458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662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11163" y="30163"/>
            <a:ext cx="8607425" cy="618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3200">
                <a:solidFill>
                  <a:srgbClr val="CC0000"/>
                </a:solidFill>
              </a:rPr>
              <a:t>Veda na univerzit</a:t>
            </a:r>
            <a:r>
              <a:rPr lang="sk-SK" altLang="sk-SK" sz="3200">
                <a:solidFill>
                  <a:srgbClr val="CC0000"/>
                </a:solidFill>
              </a:rPr>
              <a:t>á</a:t>
            </a:r>
            <a:r>
              <a:rPr lang="en-US" altLang="sk-SK" sz="3200">
                <a:solidFill>
                  <a:srgbClr val="CC0000"/>
                </a:solidFill>
              </a:rPr>
              <a:t>ch </a:t>
            </a:r>
            <a:r>
              <a:rPr lang="sk-SK" altLang="sk-SK"/>
              <a:t>: </a:t>
            </a:r>
          </a:p>
          <a:p>
            <a:r>
              <a:rPr lang="nb-NO" altLang="sk-SK"/>
              <a:t>V dokumente, COM(2004) zo 14. </a:t>
            </a:r>
            <a:r>
              <a:rPr lang="en-US" altLang="sk-SK"/>
              <a:t>Jan. 2004 </a:t>
            </a:r>
            <a:r>
              <a:rPr lang="en-US" altLang="sk-SK" b="1"/>
              <a:t>zdôraznila</a:t>
            </a:r>
          </a:p>
          <a:p>
            <a:r>
              <a:rPr lang="en-US" altLang="sk-SK" b="1"/>
              <a:t> Európska komisia význam základného výskumu</a:t>
            </a:r>
          </a:p>
          <a:p>
            <a:r>
              <a:rPr lang="en-US" altLang="sk-SK"/>
              <a:t> (“.. </a:t>
            </a:r>
            <a:r>
              <a:rPr lang="en-US" altLang="sk-SK" i="1"/>
              <a:t>it can be seen that nearly all technologies, products</a:t>
            </a:r>
          </a:p>
          <a:p>
            <a:r>
              <a:rPr lang="en-US" altLang="sk-SK" i="1"/>
              <a:t> and achievements which have led to economic and comercial </a:t>
            </a:r>
          </a:p>
          <a:p>
            <a:r>
              <a:rPr lang="en-US" altLang="sk-SK" i="1"/>
              <a:t>success and/or concrete improvements to the quality of life are</a:t>
            </a:r>
          </a:p>
          <a:p>
            <a:r>
              <a:rPr lang="en-US" altLang="sk-SK" i="1"/>
              <a:t> </a:t>
            </a:r>
            <a:r>
              <a:rPr lang="en-US" altLang="sk-SK" sz="2800" i="1" u="sng"/>
              <a:t>based on basic research</a:t>
            </a:r>
            <a:r>
              <a:rPr lang="en-US" altLang="sk-SK"/>
              <a:t>..”.</a:t>
            </a:r>
          </a:p>
          <a:p>
            <a:endParaRPr lang="en-US" altLang="sk-SK"/>
          </a:p>
          <a:p>
            <a:r>
              <a:rPr lang="en-US" altLang="sk-SK"/>
              <a:t> Konštatuje, že “</a:t>
            </a:r>
            <a:r>
              <a:rPr lang="en-US" altLang="sk-SK" b="1" i="1"/>
              <a:t>In the USA, basic research is mainly carried</a:t>
            </a:r>
          </a:p>
          <a:p>
            <a:r>
              <a:rPr lang="en-US" altLang="sk-SK" b="1" i="1"/>
              <a:t> out by universities, which form the heart of the country´s research</a:t>
            </a:r>
          </a:p>
          <a:p>
            <a:r>
              <a:rPr lang="en-US" altLang="sk-SK" b="1" i="1"/>
              <a:t> system </a:t>
            </a:r>
            <a:r>
              <a:rPr lang="en-US" altLang="sk-SK" i="1"/>
              <a:t>…</a:t>
            </a:r>
            <a:r>
              <a:rPr lang="en-US" altLang="sk-SK"/>
              <a:t>” a ďalej,</a:t>
            </a:r>
          </a:p>
          <a:p>
            <a:r>
              <a:rPr lang="en-US" altLang="sk-SK"/>
              <a:t> </a:t>
            </a:r>
            <a:r>
              <a:rPr lang="en-US" altLang="sk-SK">
                <a:solidFill>
                  <a:srgbClr val="CC0000"/>
                </a:solidFill>
              </a:rPr>
              <a:t>“</a:t>
            </a:r>
            <a:r>
              <a:rPr lang="en-US" altLang="sk-SK" i="1">
                <a:solidFill>
                  <a:srgbClr val="CC0000"/>
                </a:solidFill>
              </a:rPr>
              <a:t>In Europe, most basic research is carried out in universities</a:t>
            </a:r>
            <a:r>
              <a:rPr lang="en-US" altLang="sk-SK">
                <a:solidFill>
                  <a:srgbClr val="CC0000"/>
                </a:solidFill>
              </a:rPr>
              <a:t>”</a:t>
            </a:r>
            <a:endParaRPr lang="sk-SK" altLang="sk-SK">
              <a:solidFill>
                <a:srgbClr val="CC0000"/>
              </a:solidFill>
            </a:endParaRPr>
          </a:p>
          <a:p>
            <a:r>
              <a:rPr lang="sk-SK" altLang="sk-SK">
                <a:solidFill>
                  <a:srgbClr val="CC0000"/>
                </a:solidFill>
              </a:rPr>
              <a:t>(aj na Slovensku???)</a:t>
            </a:r>
            <a:r>
              <a:rPr lang="en-US" altLang="sk-SK">
                <a:solidFill>
                  <a:srgbClr val="CC0000"/>
                </a:solidFill>
              </a:rPr>
              <a:t>.</a:t>
            </a:r>
          </a:p>
          <a:p>
            <a:endParaRPr lang="en-US" altLang="sk-SK"/>
          </a:p>
          <a:p>
            <a:r>
              <a:rPr lang="en-US" altLang="sk-SK"/>
              <a:t> </a:t>
            </a:r>
            <a:r>
              <a:rPr lang="en-US" altLang="sk-SK" b="1">
                <a:solidFill>
                  <a:srgbClr val="CC0000"/>
                </a:solidFill>
              </a:rPr>
              <a:t>Komisia zdôraznila úlohu univerzít ako rozhodujúceho prvku v</a:t>
            </a:r>
          </a:p>
          <a:p>
            <a:r>
              <a:rPr lang="en-US" altLang="sk-SK" b="1">
                <a:solidFill>
                  <a:srgbClr val="CC0000"/>
                </a:solidFill>
              </a:rPr>
              <a:t> procese smerujúcom  k “Europe of knowledge</a:t>
            </a:r>
            <a:r>
              <a:rPr lang="en-US" altLang="sk-SK">
                <a:solidFill>
                  <a:srgbClr val="CC0000"/>
                </a:solidFill>
              </a:rPr>
              <a:t>”</a:t>
            </a:r>
            <a:r>
              <a:rPr lang="en-GB" altLang="sk-SK">
                <a:solidFill>
                  <a:srgbClr val="CC0000"/>
                </a:solidFill>
              </a:rPr>
              <a:t> </a:t>
            </a:r>
            <a:r>
              <a:rPr lang="sk-SK" altLang="sk-SK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EFB6DBE-60AD-4F7A-8798-FA8EEBEAE4B6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765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755650" y="188913"/>
            <a:ext cx="7848600" cy="606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200" dirty="0">
                <a:solidFill>
                  <a:srgbClr val="003300"/>
                </a:solidFill>
              </a:rPr>
              <a:t>Porovnanie so susedmi</a:t>
            </a:r>
          </a:p>
          <a:p>
            <a:pPr>
              <a:defRPr/>
            </a:pPr>
            <a:r>
              <a:rPr lang="en-GB" sz="3200" dirty="0" err="1">
                <a:solidFill>
                  <a:srgbClr val="003300"/>
                </a:solidFill>
              </a:rPr>
              <a:t>Slovensko</a:t>
            </a:r>
            <a:r>
              <a:rPr lang="en-GB" sz="3200" dirty="0">
                <a:solidFill>
                  <a:srgbClr val="003300"/>
                </a:solidFill>
              </a:rPr>
              <a:t> – </a:t>
            </a:r>
            <a:r>
              <a:rPr lang="sk-SK" sz="3200" dirty="0">
                <a:solidFill>
                  <a:srgbClr val="003300"/>
                </a:solidFill>
              </a:rPr>
              <a:t>nízke počty </a:t>
            </a:r>
            <a:r>
              <a:rPr lang="en-GB" sz="3200" dirty="0" err="1">
                <a:solidFill>
                  <a:srgbClr val="003300"/>
                </a:solidFill>
              </a:rPr>
              <a:t>počty</a:t>
            </a:r>
            <a:r>
              <a:rPr lang="sk-SK" sz="3200" dirty="0">
                <a:solidFill>
                  <a:srgbClr val="003300"/>
                </a:solidFill>
              </a:rPr>
              <a:t/>
            </a:r>
            <a:br>
              <a:rPr lang="sk-SK" sz="3200" dirty="0">
                <a:solidFill>
                  <a:srgbClr val="003300"/>
                </a:solidFill>
              </a:rPr>
            </a:br>
            <a:r>
              <a:rPr lang="en-GB" sz="3200" dirty="0">
                <a:solidFill>
                  <a:srgbClr val="003300"/>
                </a:solidFill>
              </a:rPr>
              <a:t>WOS </a:t>
            </a:r>
            <a:r>
              <a:rPr lang="en-GB" sz="3200" dirty="0" err="1">
                <a:solidFill>
                  <a:srgbClr val="003300"/>
                </a:solidFill>
              </a:rPr>
              <a:t>publikácií</a:t>
            </a:r>
            <a:r>
              <a:rPr lang="sk-SK" sz="3200" dirty="0">
                <a:solidFill>
                  <a:srgbClr val="003300"/>
                </a:solidFill>
              </a:rPr>
              <a:t> v porovnaní s Rakúskom, Maďarskom, ČR, atď. </a:t>
            </a:r>
          </a:p>
          <a:p>
            <a:pPr>
              <a:defRPr/>
            </a:pPr>
            <a:r>
              <a:rPr lang="sk-SK" sz="3200" dirty="0">
                <a:solidFill>
                  <a:srgbClr val="003300"/>
                </a:solidFill>
              </a:rPr>
              <a:t>Financovanie – trvale na chvoste EÚ, OECD.</a:t>
            </a:r>
          </a:p>
          <a:p>
            <a:pPr>
              <a:defRPr/>
            </a:pPr>
            <a:endParaRPr lang="sk-SK" sz="3200" dirty="0">
              <a:solidFill>
                <a:srgbClr val="003300"/>
              </a:solidFill>
            </a:endParaRPr>
          </a:p>
          <a:p>
            <a:pPr>
              <a:defRPr/>
            </a:pPr>
            <a:r>
              <a:rPr lang="sk-SK" sz="3200" b="1" dirty="0">
                <a:solidFill>
                  <a:srgbClr val="CC0000"/>
                </a:solidFill>
              </a:rPr>
              <a:t>Veda a vzdelávanie nemôže stále fungovať vo finančnom režime </a:t>
            </a:r>
            <a:r>
              <a:rPr lang="sk-SK" sz="3200" dirty="0">
                <a:solidFill>
                  <a:srgbClr val="003300"/>
                </a:solidFill>
              </a:rPr>
              <a:t/>
            </a:r>
            <a:br>
              <a:rPr lang="sk-SK" sz="3200" dirty="0">
                <a:solidFill>
                  <a:srgbClr val="003300"/>
                </a:solidFill>
              </a:rPr>
            </a:br>
            <a:r>
              <a:rPr lang="sk-SK" sz="3600" dirty="0">
                <a:solidFill>
                  <a:srgbClr val="CC0000"/>
                </a:solidFill>
              </a:rPr>
              <a:t>„</a:t>
            </a:r>
            <a:r>
              <a:rPr lang="sk-SK" sz="3600" b="1" dirty="0">
                <a:solidFill>
                  <a:srgbClr val="CC0000"/>
                </a:solidFill>
              </a:rPr>
              <a:t>málo“ a „zle“ (rozdeľované)</a:t>
            </a:r>
            <a:r>
              <a:rPr lang="sk-SK" sz="3200" dirty="0">
                <a:solidFill>
                  <a:srgbClr val="CC0000"/>
                </a:solidFill>
              </a:rPr>
              <a:t> </a:t>
            </a:r>
          </a:p>
          <a:p>
            <a:pPr>
              <a:defRPr/>
            </a:pPr>
            <a:r>
              <a:rPr lang="sk-SK" sz="3200" dirty="0">
                <a:solidFill>
                  <a:srgbClr val="CC0000"/>
                </a:solidFill>
              </a:rPr>
              <a:t>Diferenciácia je nutným krokom</a:t>
            </a:r>
          </a:p>
          <a:p>
            <a:pPr>
              <a:defRPr/>
            </a:pPr>
            <a:endParaRPr lang="sk-SK" sz="3200" dirty="0">
              <a:solidFill>
                <a:srgbClr val="CC0000"/>
              </a:solidFill>
            </a:endParaRPr>
          </a:p>
          <a:p>
            <a:pPr>
              <a:defRPr/>
            </a:pPr>
            <a:r>
              <a:rPr lang="sk-SK" sz="32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Pohľad podľa Normalizovaného impaktu publ.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CCA9BAE-C358-4FF4-9CBC-8FEA3BF3E827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867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655320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15888"/>
            <a:ext cx="226695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492375"/>
            <a:ext cx="889635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349500"/>
            <a:ext cx="6184900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964113" y="6165850"/>
            <a:ext cx="399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sk-SK" sz="2800" dirty="0">
                <a:solidFill>
                  <a:schemeClr val="accent1">
                    <a:lumMod val="50000"/>
                  </a:schemeClr>
                </a:solidFill>
              </a:rPr>
              <a:t>Pozor na FA</a:t>
            </a:r>
            <a:r>
              <a:rPr lang="sk-SK" sz="2800" dirty="0">
                <a:solidFill>
                  <a:srgbClr val="D6A800"/>
                </a:solidFill>
              </a:rPr>
              <a:t>R</a:t>
            </a:r>
            <a:r>
              <a:rPr lang="sk-SK" sz="2800" dirty="0">
                <a:solidFill>
                  <a:srgbClr val="FF0000"/>
                </a:solidFill>
              </a:rPr>
              <a:t>BY</a:t>
            </a:r>
            <a:r>
              <a:rPr lang="sk-SK" sz="2800" dirty="0">
                <a:solidFill>
                  <a:schemeClr val="accent1">
                    <a:lumMod val="50000"/>
                  </a:schemeClr>
                </a:solidFill>
              </a:rPr>
              <a:t> : Impakt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580063"/>
            <a:ext cx="867727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278438"/>
            <a:ext cx="86868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048250"/>
            <a:ext cx="86868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5840413"/>
            <a:ext cx="86868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5989638"/>
            <a:ext cx="86772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262688"/>
            <a:ext cx="86868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TextBox 15"/>
          <p:cNvSpPr txBox="1">
            <a:spLocks noChangeArrowheads="1"/>
          </p:cNvSpPr>
          <p:nvPr/>
        </p:nvSpPr>
        <p:spPr bwMode="auto">
          <a:xfrm>
            <a:off x="323850" y="6402388"/>
            <a:ext cx="81549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1600"/>
              <a:t>A to je zo SR v</a:t>
            </a:r>
            <a:r>
              <a:rPr lang="sk-SK" altLang="sk-SK" sz="1600"/>
              <a:t>š</a:t>
            </a:r>
            <a:r>
              <a:rPr lang="en-US" altLang="sk-SK" sz="1600"/>
              <a:t>etko</a:t>
            </a:r>
            <a:r>
              <a:rPr lang="sk-SK" altLang="sk-SK" sz="1600"/>
              <a:t>. Pred UK je 9 inštitúcií z ČR</a:t>
            </a:r>
            <a:r>
              <a:rPr lang="en-US" altLang="sk-SK" sz="1600"/>
              <a:t>. </a:t>
            </a:r>
            <a:r>
              <a:rPr lang="en-US" altLang="sk-SK" sz="1600">
                <a:solidFill>
                  <a:srgbClr val="FF0000"/>
                </a:solidFill>
              </a:rPr>
              <a:t>Pred UPJ</a:t>
            </a:r>
            <a:r>
              <a:rPr lang="sk-SK" altLang="sk-SK" sz="1600">
                <a:solidFill>
                  <a:srgbClr val="FF0000"/>
                </a:solidFill>
              </a:rPr>
              <a:t>Š VSETKÝCH 16 českých inštitúcií.</a:t>
            </a:r>
          </a:p>
        </p:txBody>
      </p:sp>
      <p:cxnSp>
        <p:nvCxnSpPr>
          <p:cNvPr id="29705" name="Straight Connector 17"/>
          <p:cNvCxnSpPr>
            <a:cxnSpLocks noChangeShapeType="1"/>
          </p:cNvCxnSpPr>
          <p:nvPr/>
        </p:nvCxnSpPr>
        <p:spPr bwMode="auto">
          <a:xfrm>
            <a:off x="179388" y="6453188"/>
            <a:ext cx="8713787" cy="0"/>
          </a:xfrm>
          <a:prstGeom prst="lin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9706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1438"/>
            <a:ext cx="49688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1058863"/>
            <a:ext cx="87058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81063"/>
            <a:ext cx="86677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509713"/>
            <a:ext cx="86677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98638"/>
            <a:ext cx="86582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74988"/>
            <a:ext cx="86677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2" name="Picture 2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4678363"/>
            <a:ext cx="86772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3" name="Picture 2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527300"/>
            <a:ext cx="867727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4" name="Picture 2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6475"/>
            <a:ext cx="86772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5" name="Picture 2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886200"/>
            <a:ext cx="86868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6" name="Picture 2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4175125"/>
            <a:ext cx="86868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7" name="Picture 2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51250"/>
            <a:ext cx="86677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8" name="Picture 2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5238"/>
            <a:ext cx="8686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9" name="Picture 2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63913"/>
            <a:ext cx="866775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0" name="Picture 2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452938"/>
            <a:ext cx="8667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1" name="Picture 29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27063"/>
            <a:ext cx="86772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2" name="Picture 3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81300"/>
            <a:ext cx="87058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3" name="Picture 31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60575"/>
            <a:ext cx="86391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724" name="Straight Connector 39"/>
          <p:cNvCxnSpPr>
            <a:cxnSpLocks noChangeShapeType="1"/>
          </p:cNvCxnSpPr>
          <p:nvPr/>
        </p:nvCxnSpPr>
        <p:spPr bwMode="auto">
          <a:xfrm>
            <a:off x="179388" y="4941888"/>
            <a:ext cx="8713787" cy="0"/>
          </a:xfrm>
          <a:prstGeom prst="lin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39"/>
          <p:cNvCxnSpPr>
            <a:cxnSpLocks noChangeShapeType="1"/>
          </p:cNvCxnSpPr>
          <p:nvPr/>
        </p:nvCxnSpPr>
        <p:spPr bwMode="auto">
          <a:xfrm>
            <a:off x="179388" y="2708275"/>
            <a:ext cx="8713787" cy="0"/>
          </a:xfrm>
          <a:prstGeom prst="line">
            <a:avLst/>
          </a:prstGeom>
          <a:noFill/>
          <a:ln w="25400" algn="ctr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</p:cxnSp>
      <p:sp>
        <p:nvSpPr>
          <p:cNvPr id="29726" name="Date Placeholder 29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5D141D9-AF84-4462-B9D3-6F26C5ABF084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29727" name="Footer Placeholder 3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29728" name="TextBox 31"/>
          <p:cNvSpPr txBox="1">
            <a:spLocks noChangeArrowheads="1"/>
          </p:cNvSpPr>
          <p:nvPr/>
        </p:nvSpPr>
        <p:spPr bwMode="auto">
          <a:xfrm>
            <a:off x="6084888" y="0"/>
            <a:ext cx="2686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 b="1"/>
              <a:t>ČR : SR = 16 : 6</a:t>
            </a:r>
          </a:p>
        </p:txBody>
      </p:sp>
      <p:cxnSp>
        <p:nvCxnSpPr>
          <p:cNvPr id="29729" name="Straight Arrow Connector 33"/>
          <p:cNvCxnSpPr>
            <a:cxnSpLocks noChangeShapeType="1"/>
          </p:cNvCxnSpPr>
          <p:nvPr/>
        </p:nvCxnSpPr>
        <p:spPr bwMode="auto">
          <a:xfrm>
            <a:off x="5219700" y="1773238"/>
            <a:ext cx="3744913" cy="0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30" name="TextBox 34"/>
          <p:cNvSpPr txBox="1">
            <a:spLocks noChangeArrowheads="1"/>
          </p:cNvSpPr>
          <p:nvPr/>
        </p:nvSpPr>
        <p:spPr bwMode="auto">
          <a:xfrm>
            <a:off x="3924300" y="5157788"/>
            <a:ext cx="825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3600">
                <a:solidFill>
                  <a:srgbClr val="FF0000"/>
                </a:solidFill>
              </a:rPr>
              <a:t>SR</a:t>
            </a:r>
            <a:r>
              <a:rPr lang="sk-SK" altLang="sk-SK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3E4D12B-EE5C-4F72-A061-99A61343E3B1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072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250825" y="260350"/>
            <a:ext cx="86423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2800"/>
              <a:t>The </a:t>
            </a:r>
            <a:r>
              <a:rPr lang="en-US" altLang="sk-SK" sz="2800" i="1"/>
              <a:t>Times Higher Education</a:t>
            </a:r>
            <a:r>
              <a:rPr lang="en-US" altLang="sk-SK" sz="2800"/>
              <a:t> World University Rankings </a:t>
            </a:r>
            <a:r>
              <a:rPr lang="en-US" altLang="sk-SK" sz="2800" b="1"/>
              <a:t>2015</a:t>
            </a:r>
            <a:r>
              <a:rPr lang="sk-SK" altLang="sk-SK" sz="2800" b="1"/>
              <a:t> – najnovší údaj, Komenského Univ. 600 - 800</a:t>
            </a:r>
          </a:p>
        </p:txBody>
      </p:sp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395288" y="1196975"/>
            <a:ext cx="8280400" cy="495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  <a:defRPr/>
            </a:pPr>
            <a:r>
              <a:rPr lang="sk-SK" b="1" dirty="0"/>
              <a:t>Teaching</a:t>
            </a:r>
            <a:r>
              <a:rPr lang="sk-SK" dirty="0"/>
              <a:t> (the learning environment) </a:t>
            </a:r>
            <a:r>
              <a:rPr lang="sk-SK" b="1" dirty="0">
                <a:solidFill>
                  <a:srgbClr val="FF0000"/>
                </a:solidFill>
              </a:rPr>
              <a:t>30%  -  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subjektívne</a:t>
            </a:r>
            <a:endParaRPr lang="sk-SK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>
              <a:buFontTx/>
              <a:buChar char="•"/>
              <a:defRPr/>
            </a:pPr>
            <a: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Research 30%</a:t>
            </a:r>
            <a:b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(volume,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Research productivity: 6%</a:t>
            </a:r>
            <a: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income 6%</a:t>
            </a:r>
            <a:b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and 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reputation 18% - 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subjektívne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reputation </a:t>
            </a:r>
            <a:r>
              <a:rPr lang="sk-SK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en-US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annual</a:t>
            </a:r>
            <a:r>
              <a:rPr lang="sk-SK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Academic Reputation Survey - 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subjektívne</a:t>
            </a:r>
            <a:endParaRPr lang="en-US" dirty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FontTx/>
              <a:buChar char="•"/>
              <a:defRPr/>
            </a:pPr>
            <a:r>
              <a:rPr lang="sk-SK" sz="2800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Citations (research influence) 30%</a:t>
            </a:r>
            <a: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sk-SK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The data </a:t>
            </a:r>
            <a:r>
              <a:rPr lang="en-US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normalised</a:t>
            </a:r>
            <a:r>
              <a:rPr lang="en-US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to reflect variations in citation volume between different subject areas.</a:t>
            </a:r>
            <a:br>
              <a:rPr lang="en-US" dirty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removed papers with more than 1,000 authors </a:t>
            </a:r>
            <a:r>
              <a:rPr lang="en-US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from the citations indicator.</a:t>
            </a:r>
          </a:p>
          <a:p>
            <a:pPr>
              <a:buFontTx/>
              <a:buChar char="•"/>
              <a:defRPr/>
            </a:pPr>
            <a:r>
              <a:rPr lang="sk-SK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International outlook</a:t>
            </a:r>
            <a:r>
              <a:rPr lang="sk-SK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(staff, students and research, internat. collaboration) 7.5%</a:t>
            </a:r>
            <a:endParaRPr lang="en-US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buFontTx/>
              <a:buChar char="•"/>
              <a:defRPr/>
            </a:pPr>
            <a:r>
              <a:rPr lang="sk-SK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Industry income</a:t>
            </a:r>
            <a:r>
              <a:rPr lang="sk-SK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(knowledge transfer) -  2.5%</a:t>
            </a:r>
            <a:endParaRPr lang="en-US" sz="2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A3485F0-9A26-4FDB-85A2-E944DAE497AC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174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611188" y="908050"/>
            <a:ext cx="799306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sz="2800" i="1">
                <a:solidFill>
                  <a:srgbClr val="FF0000"/>
                </a:solidFill>
              </a:rPr>
              <a:t>Times Higher Education</a:t>
            </a:r>
            <a:r>
              <a:rPr lang="sk-SK" altLang="sk-SK" sz="2800" i="1">
                <a:solidFill>
                  <a:srgbClr val="FF0000"/>
                </a:solidFill>
              </a:rPr>
              <a:t> </a:t>
            </a:r>
            <a:r>
              <a:rPr lang="en-US" altLang="sk-SK" sz="2800">
                <a:solidFill>
                  <a:srgbClr val="FF0000"/>
                </a:solidFill>
              </a:rPr>
              <a:t>World University Rankings</a:t>
            </a:r>
            <a:endParaRPr lang="sk-SK" altLang="sk-SK" sz="2800">
              <a:solidFill>
                <a:srgbClr val="FF0000"/>
              </a:solidFill>
            </a:endParaRPr>
          </a:p>
          <a:p>
            <a:endParaRPr lang="sk-SK" altLang="sk-SK" sz="2800" b="1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en-US" altLang="sk-SK" sz="2800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sk-SK" altLang="sk-SK" sz="2800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lovensko</a:t>
            </a:r>
            <a:endParaRPr lang="sk-SK" altLang="sk-SK" sz="280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sk-SK" altLang="sk-SK" sz="2800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Dve </a:t>
            </a:r>
            <a:r>
              <a:rPr lang="en-US" altLang="sk-SK" sz="2800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sk-SK" altLang="sk-SK" sz="2800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u</a:t>
            </a:r>
            <a:r>
              <a:rPr lang="en-US" altLang="sk-SK" sz="2800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niverzity medzi 601- 800</a:t>
            </a:r>
            <a:endParaRPr lang="sk-SK" altLang="sk-SK" sz="2800" b="1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sk-SK" altLang="sk-SK" sz="2800">
                <a:latin typeface="Calibri" pitchFamily="34" charset="0"/>
                <a:ea typeface="Calibri" pitchFamily="34" charset="0"/>
                <a:cs typeface="Times New Roman" pitchFamily="18" charset="0"/>
              </a:rPr>
              <a:t>Comenius University in Bratislava</a:t>
            </a:r>
          </a:p>
          <a:p>
            <a:r>
              <a:rPr lang="sk-SK" altLang="sk-SK" sz="2800">
                <a:latin typeface="Calibri" pitchFamily="34" charset="0"/>
                <a:ea typeface="Calibri" pitchFamily="34" charset="0"/>
                <a:cs typeface="Times New Roman" pitchFamily="18" charset="0"/>
              </a:rPr>
              <a:t>Slovak University of Technology in Bratislava</a:t>
            </a:r>
          </a:p>
          <a:p>
            <a:endParaRPr lang="sk-SK" altLang="sk-SK" sz="28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sk-SK" altLang="sk-SK" sz="28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Česká republika – spolu 9 univerzít,</a:t>
            </a:r>
          </a:p>
          <a:p>
            <a:r>
              <a:rPr lang="en-US" altLang="sk-SK" sz="2800">
                <a:latin typeface="Calibri" pitchFamily="34" charset="0"/>
                <a:ea typeface="Calibri" pitchFamily="34" charset="0"/>
                <a:cs typeface="Times New Roman" pitchFamily="18" charset="0"/>
              </a:rPr>
              <a:t>(tri 300 – 500, dve 501-600, tri 601 – 800)</a:t>
            </a:r>
            <a:endParaRPr lang="sk-SK" altLang="sk-SK" sz="28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sk-SK" altLang="sk-SK" sz="2800"/>
          </a:p>
          <a:p>
            <a:r>
              <a:rPr lang="en-US" altLang="sk-SK" sz="2800">
                <a:latin typeface="Calibri" pitchFamily="34" charset="0"/>
                <a:ea typeface="Calibri" pitchFamily="34" charset="0"/>
                <a:cs typeface="Calibri" pitchFamily="34" charset="0"/>
              </a:rPr>
              <a:t>Maďarsko:  </a:t>
            </a:r>
            <a:r>
              <a:rPr lang="sk-SK" altLang="sk-SK" sz="2800">
                <a:latin typeface="Calibri" pitchFamily="34" charset="0"/>
                <a:ea typeface="Calibri" pitchFamily="34" charset="0"/>
                <a:cs typeface="Calibri" pitchFamily="34" charset="0"/>
              </a:rPr>
              <a:t>spolu </a:t>
            </a:r>
            <a:r>
              <a:rPr lang="en-US" altLang="sk-SK" sz="2800">
                <a:latin typeface="Calibri" pitchFamily="34" charset="0"/>
                <a:ea typeface="Calibri" pitchFamily="34" charset="0"/>
                <a:cs typeface="Calibri" pitchFamily="34" charset="0"/>
              </a:rPr>
              <a:t>6 </a:t>
            </a:r>
            <a:r>
              <a:rPr lang="sk-SK" altLang="sk-SK" sz="2800">
                <a:latin typeface="Calibri" pitchFamily="34" charset="0"/>
                <a:ea typeface="Calibri" pitchFamily="34" charset="0"/>
                <a:cs typeface="Calibri" pitchFamily="34" charset="0"/>
              </a:rPr>
              <a:t>u</a:t>
            </a:r>
            <a:r>
              <a:rPr lang="en-US" altLang="sk-SK" sz="2800">
                <a:latin typeface="Calibri" pitchFamily="34" charset="0"/>
                <a:ea typeface="Calibri" pitchFamily="34" charset="0"/>
                <a:cs typeface="Calibri" pitchFamily="34" charset="0"/>
              </a:rPr>
              <a:t>niverzít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B11EFC0-2A93-4264-8EA7-DE605D080C56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277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468313" y="404813"/>
            <a:ext cx="8305800" cy="587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sk-SK" sz="2800" b="1">
                <a:solidFill>
                  <a:srgbClr val="CC0000"/>
                </a:solidFill>
              </a:rPr>
              <a:t>Rozpoznať špičkové univerzity</a:t>
            </a:r>
            <a:r>
              <a:rPr lang="sk-SK" altLang="sk-SK" sz="2800" b="1">
                <a:solidFill>
                  <a:srgbClr val="CC0000"/>
                </a:solidFill>
              </a:rPr>
              <a:t/>
            </a:r>
            <a:br>
              <a:rPr lang="sk-SK" altLang="sk-SK" sz="2800" b="1">
                <a:solidFill>
                  <a:srgbClr val="CC0000"/>
                </a:solidFill>
              </a:rPr>
            </a:br>
            <a:r>
              <a:rPr lang="sk-SK" altLang="sk-SK" sz="2800">
                <a:solidFill>
                  <a:srgbClr val="CC0000"/>
                </a:solidFill>
              </a:rPr>
              <a:t>(nazvime ich </a:t>
            </a:r>
            <a:r>
              <a:rPr lang="en-GB" altLang="sk-SK" sz="2800">
                <a:solidFill>
                  <a:srgbClr val="CC0000"/>
                </a:solidFill>
              </a:rPr>
              <a:t> výskumné) je skutočne ľahké.</a:t>
            </a:r>
          </a:p>
          <a:p>
            <a:pPr>
              <a:spcBef>
                <a:spcPct val="50000"/>
              </a:spcBef>
            </a:pPr>
            <a:r>
              <a:rPr lang="sk-SK" altLang="sk-SK" sz="2800" b="1">
                <a:solidFill>
                  <a:srgbClr val="006600"/>
                </a:solidFill>
              </a:rPr>
              <a:t>UK, </a:t>
            </a:r>
            <a:r>
              <a:rPr lang="en-GB" altLang="sk-SK" sz="2800" b="1">
                <a:solidFill>
                  <a:srgbClr val="006600"/>
                </a:solidFill>
              </a:rPr>
              <a:t>STU</a:t>
            </a:r>
            <a:r>
              <a:rPr lang="sk-SK" altLang="sk-SK" sz="2800" b="1">
                <a:solidFill>
                  <a:srgbClr val="006600"/>
                </a:solidFill>
              </a:rPr>
              <a:t>, .....</a:t>
            </a:r>
            <a:r>
              <a:rPr lang="en-GB" altLang="sk-SK" sz="2800" b="1">
                <a:solidFill>
                  <a:srgbClr val="006600"/>
                </a:solidFill>
              </a:rPr>
              <a:t>UPJŠ</a:t>
            </a:r>
            <a:r>
              <a:rPr lang="sk-SK" altLang="sk-SK" sz="2800" b="1">
                <a:solidFill>
                  <a:srgbClr val="006600"/>
                </a:solidFill>
              </a:rPr>
              <a:t> </a:t>
            </a:r>
            <a:r>
              <a:rPr lang="en-GB" altLang="sk-SK" sz="2800"/>
              <a:t>vykazujú dostatočnú </a:t>
            </a:r>
            <a:r>
              <a:rPr lang="en-GB" altLang="sk-SK" sz="2800" b="1">
                <a:solidFill>
                  <a:srgbClr val="006600"/>
                </a:solidFill>
              </a:rPr>
              <a:t>mieru podobnosti</a:t>
            </a:r>
            <a:r>
              <a:rPr lang="en-GB" altLang="sk-SK" sz="2800" b="1">
                <a:solidFill>
                  <a:srgbClr val="C00000"/>
                </a:solidFill>
              </a:rPr>
              <a:t> </a:t>
            </a:r>
            <a:endParaRPr lang="sk-SK" altLang="sk-SK" sz="2800" b="1">
              <a:solidFill>
                <a:srgbClr val="C00000"/>
              </a:solidFill>
            </a:endParaRPr>
          </a:p>
          <a:p>
            <a:pPr>
              <a:spcBef>
                <a:spcPct val="50000"/>
              </a:spcBef>
            </a:pPr>
            <a:r>
              <a:rPr lang="en-GB" altLang="sk-SK" sz="2800"/>
              <a:t>Do analogickej kategórie by sa zrejme zaradili umelecké VŠ, menovite </a:t>
            </a:r>
            <a:r>
              <a:rPr lang="en-GB" altLang="sk-SK" sz="3200" b="1">
                <a:solidFill>
                  <a:srgbClr val="C00000"/>
                </a:solidFill>
              </a:rPr>
              <a:t>VŠMU a VŠVU</a:t>
            </a:r>
            <a:r>
              <a:rPr lang="en-GB" altLang="sk-SK" sz="2800" b="1"/>
              <a:t>.</a:t>
            </a:r>
          </a:p>
          <a:p>
            <a:pPr>
              <a:spcBef>
                <a:spcPct val="50000"/>
              </a:spcBef>
            </a:pPr>
            <a:r>
              <a:rPr lang="en-GB" altLang="sk-SK"/>
              <a:t>Dal</a:t>
            </a:r>
            <a:r>
              <a:rPr lang="sk-SK" altLang="sk-SK"/>
              <a:t>šia rozoznateľná skupina podľa .....:  </a:t>
            </a:r>
          </a:p>
          <a:p>
            <a:pPr>
              <a:spcBef>
                <a:spcPct val="50000"/>
              </a:spcBef>
            </a:pPr>
            <a:r>
              <a:rPr lang="sk-SK" altLang="sk-SK" sz="2800" b="1"/>
              <a:t>TU KE, TU ZV, ZU, UVL</a:t>
            </a:r>
            <a:r>
              <a:rPr lang="sk-SK" altLang="sk-SK" sz="2800"/>
              <a:t>. </a:t>
            </a:r>
            <a:br>
              <a:rPr lang="sk-SK" altLang="sk-SK" sz="2800"/>
            </a:br>
            <a:r>
              <a:rPr lang="en-GB" altLang="sk-SK" sz="2800" b="1">
                <a:solidFill>
                  <a:srgbClr val="CC0000"/>
                </a:solidFill>
              </a:rPr>
              <a:t>Toto vieme mnoho rokov. </a:t>
            </a:r>
            <a:r>
              <a:rPr lang="sk-SK" altLang="sk-SK" sz="2800">
                <a:solidFill>
                  <a:srgbClr val="CC0000"/>
                </a:solidFill>
              </a:rPr>
              <a:t>K</a:t>
            </a:r>
            <a:r>
              <a:rPr lang="en-GB" altLang="sk-SK" sz="2800">
                <a:solidFill>
                  <a:srgbClr val="CC0000"/>
                </a:solidFill>
              </a:rPr>
              <a:t>omplexné </a:t>
            </a:r>
            <a:r>
              <a:rPr lang="sk-SK" altLang="sk-SK" sz="2800">
                <a:solidFill>
                  <a:srgbClr val="CC0000"/>
                </a:solidFill>
              </a:rPr>
              <a:t>akreditácie</a:t>
            </a:r>
            <a:r>
              <a:rPr lang="en-GB" altLang="sk-SK" sz="2800">
                <a:solidFill>
                  <a:srgbClr val="CC0000"/>
                </a:solidFill>
              </a:rPr>
              <a:t> </a:t>
            </a:r>
            <a:r>
              <a:rPr lang="sk-SK" altLang="sk-SK" sz="2800">
                <a:solidFill>
                  <a:srgbClr val="CC0000"/>
                </a:solidFill>
              </a:rPr>
              <a:t>neviedli (zatiaľ) k žiadnym </a:t>
            </a:r>
            <a:r>
              <a:rPr lang="sk-SK" altLang="sk-SK" sz="2800" b="1">
                <a:solidFill>
                  <a:srgbClr val="CC0000"/>
                </a:solidFill>
              </a:rPr>
              <a:t>podstatným záverom</a:t>
            </a:r>
            <a:r>
              <a:rPr lang="en-GB" altLang="sk-SK" sz="2800">
                <a:solidFill>
                  <a:srgbClr val="CC0000"/>
                </a:solidFill>
              </a:rPr>
              <a:t>.</a:t>
            </a:r>
            <a:endParaRPr lang="sk-SK" altLang="sk-SK" sz="280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r>
              <a:rPr lang="sk-SK" altLang="sk-SK" sz="2800">
                <a:solidFill>
                  <a:srgbClr val="CC0000"/>
                </a:solidFill>
              </a:rPr>
              <a:t>Verím, že rok 2015 bude rokom zmeny </a:t>
            </a:r>
            <a:endParaRPr lang="en-GB" altLang="sk-SK" sz="280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60350"/>
            <a:ext cx="7772400" cy="60483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sk-SK" altLang="sk-SK" sz="3600" b="1" smtClean="0"/>
              <a:t>Ďalšie úvahy o hodnotení výsledkov výskumu na univerzite,</a:t>
            </a:r>
            <a:br>
              <a:rPr lang="sk-SK" altLang="sk-SK" sz="3600" b="1" smtClean="0"/>
            </a:br>
            <a:r>
              <a:rPr lang="sk-SK" altLang="sk-SK" sz="3600" b="1" smtClean="0"/>
              <a:t>parafráza výroku </a:t>
            </a:r>
            <a:r>
              <a:rPr lang="sk-SK" altLang="sk-SK" sz="3600" smtClean="0"/>
              <a:t>:</a:t>
            </a:r>
          </a:p>
          <a:p>
            <a:pPr marL="0" indent="0">
              <a:buFontTx/>
              <a:buNone/>
            </a:pPr>
            <a:r>
              <a:rPr lang="en-US" altLang="sk-SK" sz="3600" b="1" smtClean="0">
                <a:solidFill>
                  <a:srgbClr val="FF0000"/>
                </a:solidFill>
              </a:rPr>
              <a:t>"Not everything that can be counted counts, and not everything that counts can be counted." </a:t>
            </a:r>
          </a:p>
          <a:p>
            <a:pPr marL="0" indent="0" algn="r">
              <a:buFontTx/>
              <a:buNone/>
            </a:pPr>
            <a:r>
              <a:rPr lang="en-US" altLang="sk-SK" sz="3600" b="1" smtClean="0">
                <a:solidFill>
                  <a:srgbClr val="FF0000"/>
                </a:solidFill>
              </a:rPr>
              <a:t>A.Einstein</a:t>
            </a:r>
            <a:endParaRPr lang="sk-SK" altLang="sk-SK" sz="3600" b="1" smtClean="0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r>
              <a:rPr lang="sk-SK" altLang="sk-SK" sz="2800" smtClean="0"/>
              <a:t>Prečo je v našom systéme toľko položiek? </a:t>
            </a:r>
            <a:br>
              <a:rPr lang="sk-SK" altLang="sk-SK" sz="2800" smtClean="0"/>
            </a:br>
            <a:r>
              <a:rPr lang="sk-SK" altLang="sk-SK" sz="2800" smtClean="0"/>
              <a:t>Pri variabilite oblastí výskumu, inštitúcií ...</a:t>
            </a:r>
            <a:br>
              <a:rPr lang="sk-SK" altLang="sk-SK" sz="2800" smtClean="0"/>
            </a:br>
            <a:r>
              <a:rPr lang="sk-SK" altLang="sk-SK" sz="2800" smtClean="0"/>
              <a:t>Do systému chce každý napchať všetko ...</a:t>
            </a:r>
          </a:p>
          <a:p>
            <a:pPr marL="0" indent="0">
              <a:buFontTx/>
              <a:buNone/>
            </a:pPr>
            <a:r>
              <a:rPr lang="sk-SK" altLang="sk-SK" sz="2800" smtClean="0">
                <a:solidFill>
                  <a:srgbClr val="FF0000"/>
                </a:solidFill>
              </a:rPr>
              <a:t>Kritika zložitosti ... - kritici k nej podstatne prispeli</a:t>
            </a:r>
          </a:p>
          <a:p>
            <a:pPr marL="0" indent="0">
              <a:buFontTx/>
              <a:buNone/>
            </a:pPr>
            <a:endParaRPr lang="sk-SK" altLang="sk-SK" sz="2800" smtClean="0"/>
          </a:p>
          <a:p>
            <a:pPr marL="0" indent="0" algn="r">
              <a:buFontTx/>
              <a:buNone/>
            </a:pPr>
            <a:endParaRPr lang="sk-SK" altLang="sk-SK" sz="3600" b="1" smtClean="0">
              <a:solidFill>
                <a:srgbClr val="FF0000"/>
              </a:solidFill>
            </a:endParaRPr>
          </a:p>
          <a:p>
            <a:pPr marL="0" indent="0" algn="r">
              <a:buFontTx/>
              <a:buNone/>
            </a:pPr>
            <a:endParaRPr lang="sk-SK" altLang="sk-SK" sz="3600" b="1" smtClean="0">
              <a:solidFill>
                <a:srgbClr val="FF0000"/>
              </a:solidFill>
            </a:endParaRPr>
          </a:p>
          <a:p>
            <a:pPr marL="0" indent="0" algn="r">
              <a:buFontTx/>
              <a:buNone/>
            </a:pPr>
            <a:endParaRPr lang="en-US" altLang="sk-SK" sz="3600" b="1" smtClean="0">
              <a:solidFill>
                <a:srgbClr val="FF0000"/>
              </a:solidFill>
            </a:endParaRPr>
          </a:p>
        </p:txBody>
      </p:sp>
      <p:sp>
        <p:nvSpPr>
          <p:cNvPr id="33795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6879979-2648-4E77-95DD-1D3DE25F2C02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3796" name="Footer Placehold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8CE3BC2-6113-4BB9-82BC-3AB6B0CA56C4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481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34820" name="Picture 2" descr="C:\Users\user\Documents\ak\AK_12_14\spicka\seminar_UK\svMICH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4176712" cy="613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5292725" y="692150"/>
            <a:ext cx="33655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sk-SK" b="1"/>
              <a:t>Dreve</a:t>
            </a:r>
            <a:r>
              <a:rPr lang="sk-SK" altLang="sk-SK" b="1"/>
              <a:t>ný gotický oltár v Pukanci, Sv. Michal</a:t>
            </a:r>
            <a:endParaRPr lang="en-US" altLang="sk-SK" b="1"/>
          </a:p>
          <a:p>
            <a:endParaRPr lang="en-US" altLang="sk-SK" b="1"/>
          </a:p>
          <a:p>
            <a:r>
              <a:rPr lang="en-US" altLang="sk-SK" b="1"/>
              <a:t>Saint Michael's third role is weighing souls in his perfectly balanced scales (hence the saint is often depicted holding scales) on Judgment Day. </a:t>
            </a:r>
            <a:endParaRPr lang="sk-SK" altLang="sk-SK" b="1"/>
          </a:p>
          <a:p>
            <a:endParaRPr lang="sk-SK" altLang="sk-SK" b="1"/>
          </a:p>
          <a:p>
            <a:r>
              <a:rPr lang="sk-SK" altLang="sk-SK" b="1">
                <a:solidFill>
                  <a:srgbClr val="FF0000"/>
                </a:solidFill>
              </a:rPr>
              <a:t>Málo môže byť niekedy viac – pozor teda na extenzívne parametre</a:t>
            </a:r>
            <a:endParaRPr lang="sk-SK" altLang="sk-SK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DE57896-410B-4EA8-B319-3C3922C4C8E8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584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513" y="333375"/>
            <a:ext cx="8724900" cy="5816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sk-SK" sz="3600" b="1" dirty="0">
                <a:solidFill>
                  <a:srgbClr val="CC0000"/>
                </a:solidFill>
              </a:rPr>
              <a:t>Hodnotenie vedeckých výsledkov</a:t>
            </a:r>
          </a:p>
          <a:p>
            <a:pPr algn="ctr">
              <a:defRPr/>
            </a:pPr>
            <a:r>
              <a:rPr lang="sk-SK" sz="3600" b="1" dirty="0">
                <a:solidFill>
                  <a:srgbClr val="CC0000"/>
                </a:solidFill>
              </a:rPr>
              <a:t>podľa Sv. Michala</a:t>
            </a:r>
          </a:p>
          <a:p>
            <a:pPr>
              <a:defRPr/>
            </a:pPr>
            <a:endParaRPr lang="sk-SK" sz="3600" dirty="0"/>
          </a:p>
          <a:p>
            <a:pPr>
              <a:defRPr/>
            </a:pPr>
            <a:r>
              <a:rPr lang="sk-SK" sz="3600" b="1" dirty="0"/>
              <a:t>Najviac zavážia najvýznamnejšie výstupy</a:t>
            </a:r>
          </a:p>
          <a:p>
            <a:pPr>
              <a:defRPr/>
            </a:pPr>
            <a:endParaRPr lang="sk-SK" sz="3600" dirty="0"/>
          </a:p>
          <a:p>
            <a:pPr>
              <a:defRPr/>
            </a:pPr>
            <a:r>
              <a:rPr lang="sk-SK" sz="3600" dirty="0"/>
              <a:t>RAE, Research Assessment Exercise.</a:t>
            </a:r>
            <a:endParaRPr lang="sk-SK" sz="3600" u="sng" dirty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sk-SK" sz="3600" dirty="0">
                <a:solidFill>
                  <a:srgbClr val="FF0000"/>
                </a:solidFill>
              </a:rPr>
              <a:t>REF , Research Excellence Framework.</a:t>
            </a:r>
          </a:p>
          <a:p>
            <a:pPr>
              <a:defRPr/>
            </a:pPr>
            <a:r>
              <a:rPr lang="sk-SK" sz="3600" dirty="0">
                <a:solidFill>
                  <a:srgbClr val="FF0000"/>
                </a:solidFill>
              </a:rPr>
              <a:t>HEFCE, </a:t>
            </a:r>
            <a:r>
              <a:rPr lang="sk-SK" sz="2800" dirty="0">
                <a:solidFill>
                  <a:srgbClr val="FF0000"/>
                </a:solidFill>
              </a:rPr>
              <a:t>Higher Education Funding Council for England</a:t>
            </a:r>
            <a:br>
              <a:rPr lang="sk-SK" sz="2800" dirty="0">
                <a:solidFill>
                  <a:srgbClr val="FF0000"/>
                </a:solidFill>
              </a:rPr>
            </a:br>
            <a:endParaRPr lang="sk-SK" sz="28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sk-SK" sz="2800" dirty="0"/>
              <a:t>RAE, HEFCE, britský model, navrhoval som ho použiť</a:t>
            </a:r>
          </a:p>
          <a:p>
            <a:pPr>
              <a:defRPr/>
            </a:pPr>
            <a:r>
              <a:rPr lang="sk-SK" sz="2800" dirty="0"/>
              <a:t>(neúspešne) už v r. 2001 (materiál INEKO), British Council</a:t>
            </a:r>
            <a:endParaRPr lang="sk-SK" sz="3600" u="sng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C65264E-2C7A-46C9-A4F2-598E0C5BEF36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686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250825" y="260350"/>
            <a:ext cx="8569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b="1">
                <a:solidFill>
                  <a:srgbClr val="FF0000"/>
                </a:solidFill>
              </a:rPr>
              <a:t>REF</a:t>
            </a:r>
            <a:r>
              <a:rPr lang="sk-SK" altLang="sk-SK"/>
              <a:t>: </a:t>
            </a:r>
            <a:r>
              <a:rPr lang="sk-SK" altLang="sk-SK">
                <a:solidFill>
                  <a:srgbClr val="FF0000"/>
                </a:solidFill>
              </a:rPr>
              <a:t>P. M. Atkinson, NATURE, </a:t>
            </a:r>
            <a:r>
              <a:rPr lang="sk-SK" altLang="sk-SK" b="1">
                <a:solidFill>
                  <a:srgbClr val="FF0000"/>
                </a:solidFill>
              </a:rPr>
              <a:t>516</a:t>
            </a:r>
            <a:r>
              <a:rPr lang="sk-SK" altLang="sk-SK">
                <a:solidFill>
                  <a:srgbClr val="FF0000"/>
                </a:solidFill>
              </a:rPr>
              <a:t>, 145 (2014)</a:t>
            </a:r>
            <a:endParaRPr lang="sk-SK" altLang="sk-SK"/>
          </a:p>
        </p:txBody>
      </p:sp>
      <p:sp>
        <p:nvSpPr>
          <p:cNvPr id="36869" name="TextBox 4"/>
          <p:cNvSpPr txBox="1">
            <a:spLocks noChangeArrowheads="1"/>
          </p:cNvSpPr>
          <p:nvPr/>
        </p:nvSpPr>
        <p:spPr bwMode="auto">
          <a:xfrm>
            <a:off x="395288" y="4149725"/>
            <a:ext cx="834548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sk-SK" altLang="sk-SK"/>
              <a:t>Periodicita – každých 5 rokov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Asi 100 inštitúcií</a:t>
            </a:r>
          </a:p>
          <a:p>
            <a:pPr>
              <a:buFont typeface="Arial" charset="0"/>
              <a:buChar char="•"/>
            </a:pPr>
            <a:r>
              <a:rPr lang="sk-SK" altLang="sk-SK">
                <a:solidFill>
                  <a:srgbClr val="FF0000"/>
                </a:solidFill>
              </a:rPr>
              <a:t>Cieľom je o.i. udržať UK ako globálnu vedeckú superveľmoc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Financovanie – podpora špičky ale aj možnosť zrušenia inštitúcie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Zverejnenie výsledkov – atraktívnosť pre študentov</a:t>
            </a:r>
          </a:p>
        </p:txBody>
      </p:sp>
      <p:pic>
        <p:nvPicPr>
          <p:cNvPr id="368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54673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420938"/>
            <a:ext cx="7345363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3E2326F-64EB-42A0-AB6B-D949F45179EB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789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468313" y="188913"/>
            <a:ext cx="8154987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>
                <a:solidFill>
                  <a:srgbClr val="FF0000"/>
                </a:solidFill>
              </a:rPr>
              <a:t>Hlavné princípy metodiky REF:</a:t>
            </a:r>
          </a:p>
          <a:p>
            <a:endParaRPr lang="sk-SK" altLang="sk-SK" sz="2800"/>
          </a:p>
          <a:p>
            <a:pPr>
              <a:buFont typeface="Arial" charset="0"/>
              <a:buChar char="•"/>
            </a:pPr>
            <a:r>
              <a:rPr lang="sk-SK" altLang="sk-SK" sz="2800" b="1"/>
              <a:t>Diferenciácia univerzít podľa kvality.</a:t>
            </a:r>
          </a:p>
          <a:p>
            <a:pPr>
              <a:buFont typeface="Arial" charset="0"/>
              <a:buChar char="•"/>
            </a:pPr>
            <a:r>
              <a:rPr lang="sk-SK" altLang="sk-SK" sz="2800" b="1"/>
              <a:t>Hodnotenie je </a:t>
            </a:r>
            <a:r>
              <a:rPr lang="sk-SK" altLang="sk-SK" sz="2800" b="1">
                <a:solidFill>
                  <a:srgbClr val="FF0000"/>
                </a:solidFill>
              </a:rPr>
              <a:t>inštitucionálne</a:t>
            </a:r>
            <a:r>
              <a:rPr lang="sk-SK" altLang="sk-SK" sz="2800" b="1"/>
              <a:t>,</a:t>
            </a:r>
            <a:br>
              <a:rPr lang="sk-SK" altLang="sk-SK" sz="2800" b="1"/>
            </a:br>
            <a:r>
              <a:rPr lang="sk-SK" altLang="sk-SK" sz="2800" b="1"/>
              <a:t>  ale nie každý člen akad. obce je hodnotený</a:t>
            </a:r>
          </a:p>
          <a:p>
            <a:pPr>
              <a:buFont typeface="Arial" charset="0"/>
              <a:buChar char="•"/>
            </a:pPr>
            <a:r>
              <a:rPr lang="sk-SK" altLang="sk-SK" sz="2800" b="1"/>
              <a:t>Inštitúcia  sa rozhodne o „ponuke“ svojich </a:t>
            </a:r>
            <a:br>
              <a:rPr lang="sk-SK" altLang="sk-SK" sz="2800" b="1"/>
            </a:br>
            <a:r>
              <a:rPr lang="sk-SK" altLang="sk-SK" sz="2800" b="1"/>
              <a:t>  </a:t>
            </a:r>
            <a:r>
              <a:rPr lang="sk-SK" altLang="sk-SK" sz="2800" b="1">
                <a:solidFill>
                  <a:srgbClr val="FF0000"/>
                </a:solidFill>
              </a:rPr>
              <a:t>špičkových  pracovníkov </a:t>
            </a:r>
            <a:r>
              <a:rPr lang="sk-SK" altLang="sk-SK" sz="2800" b="1"/>
              <a:t>pre hodnotenie</a:t>
            </a:r>
          </a:p>
          <a:p>
            <a:pPr>
              <a:buFont typeface="Arial" charset="0"/>
              <a:buChar char="•"/>
            </a:pPr>
            <a:r>
              <a:rPr lang="sk-SK" altLang="sk-SK" sz="2800" b="1"/>
              <a:t>Každý špičkový pracovník ponúkne na hodnotenie </a:t>
            </a:r>
            <a:br>
              <a:rPr lang="sk-SK" altLang="sk-SK" sz="2800" b="1"/>
            </a:br>
            <a:r>
              <a:rPr lang="sk-SK" altLang="sk-SK" sz="2800" b="1"/>
              <a:t>  </a:t>
            </a:r>
            <a:r>
              <a:rPr lang="sk-SK" altLang="sk-SK" sz="2800" b="1">
                <a:solidFill>
                  <a:srgbClr val="FF0000"/>
                </a:solidFill>
              </a:rPr>
              <a:t>4 (!!) najvýznamnejšie práce</a:t>
            </a:r>
            <a:r>
              <a:rPr lang="sk-SK" altLang="sk-SK" sz="2800" b="1"/>
              <a:t> v hodnotenom období</a:t>
            </a:r>
          </a:p>
          <a:p>
            <a:pPr>
              <a:buFont typeface="Arial" charset="0"/>
              <a:buChar char="•"/>
            </a:pPr>
            <a:r>
              <a:rPr lang="sk-SK" altLang="sk-SK" sz="2800" b="1"/>
              <a:t>Hodnotenie – systém </a:t>
            </a:r>
            <a:r>
              <a:rPr lang="sk-SK" altLang="sk-SK" sz="2800" b="1">
                <a:solidFill>
                  <a:srgbClr val="FF0000"/>
                </a:solidFill>
              </a:rPr>
              <a:t>peer review</a:t>
            </a:r>
          </a:p>
          <a:p>
            <a:pPr>
              <a:buFont typeface="Arial" charset="0"/>
              <a:buChar char="•"/>
            </a:pPr>
            <a:r>
              <a:rPr lang="sk-SK" altLang="sk-SK" sz="2800" b="1">
                <a:solidFill>
                  <a:srgbClr val="FF0000"/>
                </a:solidFill>
              </a:rPr>
              <a:t>Finančné dôsledky </a:t>
            </a:r>
            <a:r>
              <a:rPr lang="sk-SK" altLang="sk-SK" sz="2800" b="1"/>
              <a:t>(HEFCE). Lineárna závislosť </a:t>
            </a:r>
            <a:br>
              <a:rPr lang="sk-SK" altLang="sk-SK" sz="2800" b="1"/>
            </a:br>
            <a:r>
              <a:rPr lang="sk-SK" altLang="sk-SK" sz="2800" b="1"/>
              <a:t>  od počtu hodnotených pracovníkov, ale </a:t>
            </a:r>
            <a:br>
              <a:rPr lang="sk-SK" altLang="sk-SK" sz="2800" b="1"/>
            </a:br>
            <a:r>
              <a:rPr lang="sk-SK" altLang="sk-SK" sz="2800" b="1"/>
              <a:t>  </a:t>
            </a:r>
            <a:r>
              <a:rPr lang="sk-SK" altLang="sk-SK" sz="2800" b="1">
                <a:solidFill>
                  <a:srgbClr val="FF0000"/>
                </a:solidFill>
              </a:rPr>
              <a:t>kvadratická od stupňa hodnotenia</a:t>
            </a:r>
            <a:r>
              <a:rPr lang="sk-SK" altLang="sk-SK" sz="2800" b="1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6E690DA-7FCE-4013-AE85-8B9F1EB141BF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891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8916" name="TextBox 3"/>
          <p:cNvSpPr txBox="1">
            <a:spLocks noChangeArrowheads="1"/>
          </p:cNvSpPr>
          <p:nvPr/>
        </p:nvSpPr>
        <p:spPr bwMode="auto">
          <a:xfrm>
            <a:off x="179388" y="115888"/>
            <a:ext cx="8810625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Niektoré body kritiky RAE, REF:</a:t>
            </a:r>
          </a:p>
          <a:p>
            <a:endParaRPr lang="sk-SK" altLang="sk-SK"/>
          </a:p>
          <a:p>
            <a:pPr>
              <a:buFont typeface="Arial" charset="0"/>
              <a:buChar char="•"/>
            </a:pPr>
            <a:r>
              <a:rPr lang="sk-SK" altLang="sk-SK">
                <a:solidFill>
                  <a:srgbClr val="FF0000"/>
                </a:solidFill>
              </a:rPr>
              <a:t>measure of "impact" </a:t>
            </a:r>
            <a:r>
              <a:rPr lang="sk-SK" altLang="sk-SK"/>
              <a:t>is a broad one </a:t>
            </a:r>
            <a:r>
              <a:rPr lang="sk-SK" altLang="sk-SK" sz="2000"/>
              <a:t>which will encompass impact upon</a:t>
            </a:r>
          </a:p>
          <a:p>
            <a:r>
              <a:rPr lang="sk-SK" altLang="sk-SK"/>
              <a:t>the "economy, society, public policy, culture and the quality of life„.</a:t>
            </a:r>
          </a:p>
          <a:p>
            <a:pPr>
              <a:buFont typeface="Arial" charset="0"/>
              <a:buChar char="•"/>
            </a:pPr>
            <a:r>
              <a:rPr lang="sk-SK" altLang="sk-SK">
                <a:solidFill>
                  <a:srgbClr val="FF0000"/>
                </a:solidFill>
              </a:rPr>
              <a:t>four published research output items</a:t>
            </a:r>
            <a:r>
              <a:rPr lang="sk-SK" altLang="sk-SK"/>
              <a:t>‚ discourages </a:t>
            </a:r>
            <a:r>
              <a:rPr lang="sk-SK" altLang="sk-SK">
                <a:solidFill>
                  <a:srgbClr val="FF0000"/>
                </a:solidFill>
              </a:rPr>
              <a:t>long term projects</a:t>
            </a:r>
            <a:r>
              <a:rPr lang="sk-SK" altLang="sk-SK"/>
              <a:t>.</a:t>
            </a:r>
            <a:br>
              <a:rPr lang="sk-SK" altLang="sk-SK"/>
            </a:br>
            <a:r>
              <a:rPr lang="sk-SK" altLang="sk-SK"/>
              <a:t>..... </a:t>
            </a:r>
            <a:r>
              <a:rPr lang="sk-SK" altLang="sk-SK">
                <a:solidFill>
                  <a:srgbClr val="FF0000"/>
                </a:solidFill>
              </a:rPr>
              <a:t>high research risk </a:t>
            </a:r>
            <a:r>
              <a:rPr lang="sk-SK" altLang="sk-SK"/>
              <a:t>in the sciences as well. </a:t>
            </a:r>
            <a:r>
              <a:rPr lang="sk-SK" altLang="sk-SK">
                <a:solidFill>
                  <a:srgbClr val="FF0000"/>
                </a:solidFill>
              </a:rPr>
              <a:t>In humanities </a:t>
            </a:r>
            <a:r>
              <a:rPr lang="sk-SK" altLang="sk-SK"/>
              <a:t>it is not</a:t>
            </a:r>
            <a:br>
              <a:rPr lang="sk-SK" altLang="sk-SK"/>
            </a:br>
            <a:r>
              <a:rPr lang="sk-SK" altLang="sk-SK"/>
              <a:t>unusual to take </a:t>
            </a:r>
            <a:r>
              <a:rPr lang="sk-SK" altLang="sk-SK">
                <a:solidFill>
                  <a:srgbClr val="FF0000"/>
                </a:solidFill>
              </a:rPr>
              <a:t>some time </a:t>
            </a:r>
            <a:r>
              <a:rPr lang="sk-SK" altLang="sk-SK"/>
              <a:t>until the full impact of a discovery is made.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unnecessarily complex and expensive, whereas </a:t>
            </a:r>
            <a:r>
              <a:rPr lang="sk-SK" altLang="sk-SK">
                <a:solidFill>
                  <a:srgbClr val="FF0000"/>
                </a:solidFill>
              </a:rPr>
              <a:t>quality evaluation</a:t>
            </a:r>
            <a:br>
              <a:rPr lang="sk-SK" altLang="sk-SK">
                <a:solidFill>
                  <a:srgbClr val="FF0000"/>
                </a:solidFill>
              </a:rPr>
            </a:br>
            <a:r>
              <a:rPr lang="sk-SK" altLang="sk-SK">
                <a:solidFill>
                  <a:srgbClr val="FF0000"/>
                </a:solidFill>
              </a:rPr>
              <a:t> in the </a:t>
            </a:r>
            <a:r>
              <a:rPr lang="sk-SK" altLang="sk-SK" sz="2800" b="1">
                <a:solidFill>
                  <a:srgbClr val="FF0000"/>
                </a:solidFill>
              </a:rPr>
              <a:t>digital age could be much simpler and effective</a:t>
            </a:r>
            <a:r>
              <a:rPr lang="sk-SK" altLang="sk-SK"/>
              <a:t>.</a:t>
            </a:r>
          </a:p>
          <a:p>
            <a:pPr>
              <a:buFont typeface="Arial" charset="0"/>
              <a:buChar char="•"/>
            </a:pPr>
            <a:r>
              <a:rPr lang="sk-SK" altLang="sk-SK">
                <a:solidFill>
                  <a:srgbClr val="FF0000"/>
                </a:solidFill>
              </a:rPr>
              <a:t>a small set of panel members </a:t>
            </a:r>
            <a:r>
              <a:rPr lang="sk-SK" altLang="sk-SK"/>
              <a:t>to evaluate several hundred outputs</a:t>
            </a:r>
            <a:br>
              <a:rPr lang="sk-SK" altLang="sk-SK"/>
            </a:br>
            <a:r>
              <a:rPr lang="sk-SK" altLang="sk-SK"/>
              <a:t> in a period of weeks cannot be regarded as ‘peer review’.</a:t>
            </a:r>
            <a:br>
              <a:rPr lang="sk-SK" altLang="sk-SK"/>
            </a:br>
            <a:r>
              <a:rPr lang="sk-SK" altLang="sk-SK"/>
              <a:t>(</a:t>
            </a:r>
            <a:r>
              <a:rPr lang="sk-SK" altLang="sk-SK" b="1"/>
              <a:t>výber členov panelu </a:t>
            </a:r>
            <a:r>
              <a:rPr lang="sk-SK" altLang="sk-SK"/>
              <a:t>a ich kvalifikácia, rozhľad, je veľký problém</a:t>
            </a:r>
            <a:br>
              <a:rPr lang="sk-SK" altLang="sk-SK"/>
            </a:br>
            <a:r>
              <a:rPr lang="sk-SK" altLang="sk-SK"/>
              <a:t>dokonca aj v Anglicku).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The largest burden for institutions is that of </a:t>
            </a:r>
            <a:r>
              <a:rPr lang="sk-SK" altLang="sk-SK">
                <a:solidFill>
                  <a:srgbClr val="FF0000"/>
                </a:solidFill>
              </a:rPr>
              <a:t>choosing which researchers will represent </a:t>
            </a:r>
            <a:r>
              <a:rPr lang="sk-SK" altLang="sk-SK"/>
              <a:t>each subject in the assessment.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1F0253E-0FAF-451B-9CC1-ECC5EE610160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3993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39940" name="Picture 2" descr="C:\Users\user\Documents\ak\AK_12_14\spicka\seminar_UK\metricophobia_zart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799306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468313" y="4941888"/>
            <a:ext cx="8496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Dorothy Bishop: </a:t>
            </a:r>
            <a:r>
              <a:rPr lang="en-US" altLang="sk-SK" b="1"/>
              <a:t>Metricophobia among academics</a:t>
            </a:r>
            <a:r>
              <a:rPr lang="sk-SK" altLang="sk-SK" b="1"/>
              <a:t>.</a:t>
            </a:r>
            <a:br>
              <a:rPr lang="sk-SK" altLang="sk-SK" b="1"/>
            </a:br>
            <a:r>
              <a:rPr lang="sk-SK" altLang="sk-SK"/>
              <a:t> My suggestion that a citation-based metric might be used</a:t>
            </a:r>
            <a:br>
              <a:rPr lang="sk-SK" altLang="sk-SK"/>
            </a:br>
            <a:r>
              <a:rPr lang="sk-SK" altLang="sk-SK"/>
              <a:t>to allocate funding to university departments</a:t>
            </a:r>
          </a:p>
        </p:txBody>
      </p:sp>
      <p:sp>
        <p:nvSpPr>
          <p:cNvPr id="39942" name="TextBox 5"/>
          <p:cNvSpPr txBox="1">
            <a:spLocks noChangeArrowheads="1"/>
          </p:cNvSpPr>
          <p:nvPr/>
        </p:nvSpPr>
        <p:spPr bwMode="auto">
          <a:xfrm>
            <a:off x="6300788" y="3284538"/>
            <a:ext cx="235585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 b="1">
                <a:solidFill>
                  <a:srgbClr val="FF0000"/>
                </a:solidFill>
              </a:rPr>
              <a:t>Kombinácia </a:t>
            </a:r>
          </a:p>
          <a:p>
            <a:r>
              <a:rPr lang="sk-SK" altLang="sk-SK" sz="2800" b="1">
                <a:solidFill>
                  <a:srgbClr val="FF0000"/>
                </a:solidFill>
              </a:rPr>
              <a:t>peer review –</a:t>
            </a:r>
          </a:p>
          <a:p>
            <a:r>
              <a:rPr lang="sk-SK" altLang="sk-SK" sz="2800" b="1">
                <a:solidFill>
                  <a:srgbClr val="FF0000"/>
                </a:solidFill>
              </a:rPr>
              <a:t>scientiometria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A85D92F-DC52-40BE-9FEE-3E14C5DBA7AC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096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179388" y="260350"/>
            <a:ext cx="8802687" cy="587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b="1"/>
              <a:t>Grading criteria</a:t>
            </a:r>
            <a:endParaRPr lang="sk-SK" altLang="sk-SK"/>
          </a:p>
          <a:p>
            <a:r>
              <a:rPr lang="sk-SK" altLang="sk-SK"/>
              <a:t>Submissions are assessed according to the following criteria:</a:t>
            </a:r>
            <a:br>
              <a:rPr lang="sk-SK" altLang="sk-SK"/>
            </a:br>
            <a:endParaRPr lang="sk-SK" altLang="sk-SK"/>
          </a:p>
          <a:p>
            <a:r>
              <a:rPr lang="sk-SK" altLang="sk-SK" sz="2800" b="1"/>
              <a:t>Four star</a:t>
            </a:r>
            <a:r>
              <a:rPr lang="sk-SK" altLang="sk-SK" sz="2800"/>
              <a:t>: Quality that is world-leading in terms</a:t>
            </a:r>
            <a:br>
              <a:rPr lang="sk-SK" altLang="sk-SK" sz="2800"/>
            </a:br>
            <a:r>
              <a:rPr lang="sk-SK" altLang="sk-SK" sz="2800"/>
              <a:t>of originality, significance and rigour</a:t>
            </a:r>
          </a:p>
          <a:p>
            <a:r>
              <a:rPr lang="sk-SK" altLang="sk-SK" sz="2800" b="1"/>
              <a:t>Three star</a:t>
            </a:r>
            <a:r>
              <a:rPr lang="sk-SK" altLang="sk-SK"/>
              <a:t>: Quality that is internationally excellent in terms of </a:t>
            </a:r>
            <a:br>
              <a:rPr lang="sk-SK" altLang="sk-SK"/>
            </a:br>
            <a:r>
              <a:rPr lang="sk-SK" altLang="sk-SK"/>
              <a:t>originality, significance and rigour but which falls short of the highest</a:t>
            </a:r>
            <a:br>
              <a:rPr lang="sk-SK" altLang="sk-SK"/>
            </a:br>
            <a:r>
              <a:rPr lang="sk-SK" altLang="sk-SK"/>
              <a:t>standards of excellence.</a:t>
            </a:r>
          </a:p>
          <a:p>
            <a:r>
              <a:rPr lang="sk-SK" altLang="sk-SK" b="1"/>
              <a:t>Two star</a:t>
            </a:r>
            <a:r>
              <a:rPr lang="sk-SK" altLang="sk-SK"/>
              <a:t>: Quality that is recognised internationally in terms of </a:t>
            </a:r>
            <a:br>
              <a:rPr lang="sk-SK" altLang="sk-SK"/>
            </a:br>
            <a:r>
              <a:rPr lang="sk-SK" altLang="sk-SK"/>
              <a:t>originality, significance and rigour </a:t>
            </a:r>
            <a:r>
              <a:rPr lang="sk-SK" altLang="sk-SK">
                <a:solidFill>
                  <a:srgbClr val="FF0000"/>
                </a:solidFill>
              </a:rPr>
              <a:t>(zhruba naša definícia špičkových)</a:t>
            </a:r>
          </a:p>
          <a:p>
            <a:endParaRPr lang="sk-SK" altLang="sk-SK"/>
          </a:p>
          <a:p>
            <a:r>
              <a:rPr lang="sk-SK" altLang="sk-SK" sz="2000"/>
              <a:t>One star: Quality that is recognised nationally in terms of originality,</a:t>
            </a:r>
            <a:br>
              <a:rPr lang="sk-SK" altLang="sk-SK" sz="2000"/>
            </a:br>
            <a:r>
              <a:rPr lang="sk-SK" altLang="sk-SK" sz="2000"/>
              <a:t>significance and rigour.</a:t>
            </a:r>
          </a:p>
          <a:p>
            <a:r>
              <a:rPr lang="sk-SK" altLang="sk-SK" sz="2000"/>
              <a:t>Unclassified Quality: that falls below the standard of nationally</a:t>
            </a:r>
            <a:br>
              <a:rPr lang="sk-SK" altLang="sk-SK" sz="2000"/>
            </a:br>
            <a:r>
              <a:rPr lang="sk-SK" altLang="sk-SK" sz="2000"/>
              <a:t>recognised work. Or work which does not meet the published</a:t>
            </a:r>
            <a:br>
              <a:rPr lang="sk-SK" altLang="sk-SK" sz="2000"/>
            </a:br>
            <a:r>
              <a:rPr lang="sk-SK" altLang="sk-SK" sz="2000"/>
              <a:t>definition of research for the purposes of this assessment.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F015DFF-7329-424B-808A-952F485DBD51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198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395288" y="260350"/>
            <a:ext cx="8482012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3200">
                <a:solidFill>
                  <a:srgbClr val="FF0000"/>
                </a:solidFill>
              </a:rPr>
              <a:t>Hodnotenie vedy slovenských univerzít.</a:t>
            </a:r>
          </a:p>
          <a:p>
            <a:r>
              <a:rPr lang="sk-SK" altLang="sk-SK" sz="3200"/>
              <a:t>AK, komplexná akreditácia</a:t>
            </a:r>
            <a:br>
              <a:rPr lang="sk-SK" altLang="sk-SK" sz="3200"/>
            </a:br>
            <a:r>
              <a:rPr lang="sk-SK" altLang="sk-SK" sz="3200"/>
              <a:t>Enormné úsilie AK aj VŠ, ale bohužiaľ,</a:t>
            </a:r>
            <a:br>
              <a:rPr lang="sk-SK" altLang="sk-SK" sz="3200"/>
            </a:br>
            <a:r>
              <a:rPr lang="sk-SK" altLang="sk-SK" sz="3200"/>
              <a:t>podľa zákona 131 z r. 2002 je to hektická kampaň.</a:t>
            </a:r>
          </a:p>
          <a:p>
            <a:r>
              <a:rPr lang="sk-SK" altLang="sk-SK" sz="3200"/>
              <a:t>Akreditácia študijných programov</a:t>
            </a:r>
          </a:p>
          <a:p>
            <a:r>
              <a:rPr lang="sk-SK" altLang="sk-SK" sz="3200"/>
              <a:t>Hodnotenie vedy - Parametre KZU-1 a KZU-2</a:t>
            </a:r>
          </a:p>
          <a:p>
            <a:endParaRPr lang="sk-SK" altLang="sk-SK" sz="3200"/>
          </a:p>
          <a:p>
            <a:r>
              <a:rPr lang="sk-SK" altLang="sk-SK" sz="3200"/>
              <a:t>AK, projekt špičkové tímy</a:t>
            </a:r>
          </a:p>
          <a:p>
            <a:endParaRPr lang="sk-SK" altLang="sk-SK" sz="3200"/>
          </a:p>
          <a:p>
            <a:r>
              <a:rPr lang="sk-SK" altLang="sk-SK" sz="3200"/>
              <a:t>ARRA,</a:t>
            </a:r>
          </a:p>
          <a:p>
            <a:r>
              <a:rPr lang="sk-SK" altLang="sk-SK" sz="3200"/>
              <a:t>Periodické hodnotenie fakúlt, Ranking</a:t>
            </a:r>
          </a:p>
          <a:p>
            <a:r>
              <a:rPr lang="sk-SK" altLang="sk-SK" sz="3200"/>
              <a:t>Špičkové tímy na UK (a v SAV)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D10D69A-50AE-411B-94B8-63A94690BFB2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301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684213" y="260350"/>
            <a:ext cx="7664450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AK, komplexná akreditácia,</a:t>
            </a:r>
          </a:p>
          <a:p>
            <a:r>
              <a:rPr lang="sk-SK" altLang="sk-SK"/>
              <a:t>Pracovné skupiny, spolu 250 odborníkov, scientiometria</a:t>
            </a:r>
          </a:p>
          <a:p>
            <a:endParaRPr lang="sk-SK" altLang="sk-SK"/>
          </a:p>
          <a:p>
            <a:pPr>
              <a:buFont typeface="Arial" charset="0"/>
              <a:buChar char="•"/>
            </a:pPr>
            <a:r>
              <a:rPr lang="sk-SK" altLang="sk-SK"/>
              <a:t>Výstupy vedeckej práce, kategórie podľa IF (koment)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Doktorandské štúdium, významné práce doktorandov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Akademickí zamestnanci (prvý raz DrSc.)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Významné diela, vysoko citované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Diela vedeckej špičky (10%) v danej OV (prvý raz)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H - index (prvý raz)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Ocenenia, vyžiadané prednášky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Finančné prostriedky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Infraštruktúra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Kritériá habilitácií, inaugurácií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Návšteva pracovísk, diskusia s vedením, garantami, študentami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Účasť ŠR VŠ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EC83A42-B14B-4127-BB0D-2B7D0BAA781A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403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684213" y="620713"/>
            <a:ext cx="7529512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Projekt špičkových vedeckých tímov. Feb. 2013 – Jún 2015</a:t>
            </a:r>
          </a:p>
          <a:p>
            <a:endParaRPr lang="sk-SK" altLang="sk-SK"/>
          </a:p>
          <a:p>
            <a:r>
              <a:rPr lang="sk-SK" altLang="sk-SK"/>
              <a:t>Dočasná pracovná skupina AK – príprava projektu</a:t>
            </a:r>
          </a:p>
          <a:p>
            <a:r>
              <a:rPr lang="sk-SK" altLang="sk-SK" sz="2800" b="1"/>
              <a:t>Stále pracovné skupiny AK, 250 odborníkov</a:t>
            </a:r>
          </a:p>
          <a:p>
            <a:endParaRPr lang="sk-SK" altLang="sk-SK"/>
          </a:p>
          <a:p>
            <a:endParaRPr lang="sk-SK" altLang="sk-SK"/>
          </a:p>
          <a:p>
            <a:r>
              <a:rPr lang="sk-SK" altLang="sk-SK"/>
              <a:t>AK odsúhlasenie projektu, Apríl 2014</a:t>
            </a:r>
          </a:p>
          <a:p>
            <a:r>
              <a:rPr lang="sk-SK" altLang="sk-SK"/>
              <a:t>Návrhy na zaradenie medzi špičkové tímy – Okt. 2015</a:t>
            </a:r>
          </a:p>
          <a:p>
            <a:r>
              <a:rPr lang="sk-SK" altLang="sk-SK"/>
              <a:t>Posúdenie 77 návrhov v pracovných skupinách AK.</a:t>
            </a:r>
          </a:p>
          <a:p>
            <a:r>
              <a:rPr lang="sk-SK" altLang="sk-SK"/>
              <a:t>Posúdenie zahraničnými expertami</a:t>
            </a:r>
          </a:p>
          <a:p>
            <a:r>
              <a:rPr lang="sk-SK" altLang="sk-SK"/>
              <a:t>„Cross checking“ v DPS</a:t>
            </a:r>
          </a:p>
          <a:p>
            <a:r>
              <a:rPr lang="sk-SK" altLang="sk-SK"/>
              <a:t>AK – akceptovala 37 špičkových tímov, máj  2015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A9AD01B-4DDF-4AAF-8CBE-884C78B14400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505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250825" y="260350"/>
            <a:ext cx="8424863" cy="637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>
                <a:solidFill>
                  <a:srgbClr val="FF0000"/>
                </a:solidFill>
              </a:rPr>
              <a:t>Špičkovýé vedecké tímy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Kvantifikovateľné scientiometrické indikátory - len časť hodnotenia. Scientiometrické indikátory – škálované impakt faktory IF</a:t>
            </a:r>
            <a:r>
              <a:rPr lang="sk-SK" altLang="sk-SK" baseline="-25000"/>
              <a:t>M</a:t>
            </a:r>
            <a:r>
              <a:rPr lang="sk-SK" altLang="sk-SK"/>
              <a:t> podľa databázy WOK (Journal Citation Reports) pre jednotlivé OV. 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Nerozhodoval počet publikácií, ale výlučne vybrané práce s výrazným medzinárodným významom a ohlasom (napr. 100 sit.)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 počet hodnotených prác závisel od veľkosti tímu (porovnaj RAE). </a:t>
            </a:r>
          </a:p>
          <a:p>
            <a:endParaRPr lang="sk-SK" altLang="sk-SK"/>
          </a:p>
          <a:p>
            <a:r>
              <a:rPr lang="sk-SK" altLang="sk-SK"/>
              <a:t>Okrem publikácií a citácií - </a:t>
            </a:r>
          </a:p>
          <a:p>
            <a:r>
              <a:rPr lang="sk-SK" altLang="sk-SK"/>
              <a:t>významné knižné diela, vrátane priekopníckych diel národného dedičstva a kultúry, prezentácie v zahraničí napr. vo forme pozvaných prednášok (v oblasti umenia výstavy, vystúpenia na medzinárodných fórach atď.), medzinárodné, európske a národné patenty, realizované technické diela, overené nové technológie, priemyslové vzory, softvér, unikátne diagnostické a liečebné postupy a iné.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B59D9B1-9F0D-41E2-B187-AFBC02EE8335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608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" name="Rectangle 3"/>
          <p:cNvSpPr/>
          <p:nvPr/>
        </p:nvSpPr>
        <p:spPr>
          <a:xfrm>
            <a:off x="684213" y="260350"/>
            <a:ext cx="3529012" cy="6124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k-SK" sz="2800" dirty="0">
                <a:solidFill>
                  <a:schemeClr val="tx1">
                    <a:lumMod val="75000"/>
                  </a:schemeClr>
                </a:solidFill>
              </a:rPr>
              <a:t>Špičkové vedecké tímy</a:t>
            </a:r>
          </a:p>
          <a:p>
            <a:pPr>
              <a:defRPr/>
            </a:pPr>
            <a:endParaRPr lang="sk-SK" sz="28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defRPr/>
            </a:pPr>
            <a:r>
              <a:rPr lang="sk-SK" sz="2800" dirty="0">
                <a:solidFill>
                  <a:schemeClr val="tx1">
                    <a:lumMod val="75000"/>
                  </a:schemeClr>
                </a:solidFill>
              </a:rPr>
              <a:t>UK – 19 (5 fakúlt) </a:t>
            </a:r>
          </a:p>
          <a:p>
            <a:pPr>
              <a:defRPr/>
            </a:pPr>
            <a:r>
              <a:rPr lang="sk-SK" sz="2800" dirty="0">
                <a:solidFill>
                  <a:schemeClr val="tx1">
                    <a:lumMod val="75000"/>
                  </a:schemeClr>
                </a:solidFill>
              </a:rPr>
              <a:t>TUKE – 5 (5 fakúlt)</a:t>
            </a:r>
          </a:p>
          <a:p>
            <a:pPr>
              <a:defRPr/>
            </a:pPr>
            <a:r>
              <a:rPr lang="sk-SK" sz="2800" dirty="0">
                <a:solidFill>
                  <a:schemeClr val="tx1">
                    <a:lumMod val="75000"/>
                  </a:schemeClr>
                </a:solidFill>
              </a:rPr>
              <a:t>STU – 4  (3 fakulty)</a:t>
            </a:r>
          </a:p>
          <a:p>
            <a:pPr>
              <a:defRPr/>
            </a:pPr>
            <a:r>
              <a:rPr lang="sk-SK" sz="2800" dirty="0">
                <a:solidFill>
                  <a:schemeClr val="tx1">
                    <a:lumMod val="75000"/>
                  </a:schemeClr>
                </a:solidFill>
              </a:rPr>
              <a:t>UPJŠ – 3  (2 fakulty)</a:t>
            </a:r>
          </a:p>
          <a:p>
            <a:pPr>
              <a:defRPr/>
            </a:pPr>
            <a:r>
              <a:rPr lang="sk-SK" sz="2800" dirty="0">
                <a:solidFill>
                  <a:schemeClr val="tx1">
                    <a:lumMod val="75000"/>
                  </a:schemeClr>
                </a:solidFill>
              </a:rPr>
              <a:t>VŠVU – 2</a:t>
            </a:r>
          </a:p>
          <a:p>
            <a:pPr>
              <a:defRPr/>
            </a:pPr>
            <a:r>
              <a:rPr lang="sk-SK" sz="2800" dirty="0">
                <a:solidFill>
                  <a:schemeClr val="tx1">
                    <a:lumMod val="75000"/>
                  </a:schemeClr>
                </a:solidFill>
              </a:rPr>
              <a:t>VŠMU – 2</a:t>
            </a:r>
          </a:p>
          <a:p>
            <a:pPr>
              <a:defRPr/>
            </a:pPr>
            <a:r>
              <a:rPr lang="sk-SK" sz="2800" dirty="0">
                <a:solidFill>
                  <a:schemeClr val="tx1">
                    <a:lumMod val="75000"/>
                  </a:schemeClr>
                </a:solidFill>
              </a:rPr>
              <a:t>TUZVO – 1</a:t>
            </a:r>
          </a:p>
          <a:p>
            <a:pPr>
              <a:defRPr/>
            </a:pPr>
            <a:r>
              <a:rPr lang="sk-SK" sz="2800" dirty="0">
                <a:solidFill>
                  <a:schemeClr val="tx1">
                    <a:lumMod val="75000"/>
                  </a:schemeClr>
                </a:solidFill>
              </a:rPr>
              <a:t>UMB - 1</a:t>
            </a:r>
          </a:p>
          <a:p>
            <a:pPr>
              <a:defRPr/>
            </a:pPr>
            <a:endParaRPr lang="sk-SK" sz="28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defRPr/>
            </a:pPr>
            <a:r>
              <a:rPr lang="sk-SK" sz="2800" dirty="0">
                <a:solidFill>
                  <a:srgbClr val="FF0000"/>
                </a:solidFill>
              </a:rPr>
              <a:t>Návrh: Výskumná </a:t>
            </a:r>
            <a:br>
              <a:rPr lang="sk-SK" sz="2800" dirty="0">
                <a:solidFill>
                  <a:srgbClr val="FF0000"/>
                </a:solidFill>
              </a:rPr>
            </a:br>
            <a:r>
              <a:rPr lang="sk-SK" sz="2800" dirty="0">
                <a:solidFill>
                  <a:srgbClr val="FF0000"/>
                </a:solidFill>
              </a:rPr>
              <a:t>univerzita – aspoň </a:t>
            </a:r>
          </a:p>
          <a:p>
            <a:pPr>
              <a:defRPr/>
            </a:pPr>
            <a:r>
              <a:rPr lang="sk-SK" sz="2800" dirty="0">
                <a:solidFill>
                  <a:srgbClr val="FF0000"/>
                </a:solidFill>
              </a:rPr>
              <a:t>2 špičkové tímy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5292725" y="188913"/>
            <a:ext cx="3211513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>
                <a:solidFill>
                  <a:srgbClr val="FF0000"/>
                </a:solidFill>
              </a:rPr>
              <a:t>OV (oblasť výskumu</a:t>
            </a:r>
            <a:r>
              <a:rPr lang="sk-SK" altLang="sk-SK"/>
              <a:t>)</a:t>
            </a:r>
          </a:p>
          <a:p>
            <a:r>
              <a:rPr lang="sk-SK" altLang="sk-SK" b="1"/>
              <a:t>  </a:t>
            </a:r>
            <a:r>
              <a:rPr lang="de-DE" altLang="sk-SK" b="1"/>
              <a:t>2 - human</a:t>
            </a:r>
            <a:r>
              <a:rPr lang="sk-SK" altLang="sk-SK" b="1"/>
              <a:t>itné</a:t>
            </a:r>
            <a:r>
              <a:rPr lang="de-DE" altLang="sk-SK"/>
              <a:t> </a:t>
            </a:r>
            <a:r>
              <a:rPr lang="de-DE" altLang="sk-SK" b="1"/>
              <a:t>3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3 - histor</a:t>
            </a:r>
            <a:r>
              <a:rPr lang="sk-SK" altLang="sk-SK" b="1"/>
              <a:t>ické</a:t>
            </a:r>
            <a:r>
              <a:rPr lang="de-DE" altLang="sk-SK"/>
              <a:t> </a:t>
            </a:r>
            <a:r>
              <a:rPr lang="de-DE" altLang="sk-SK" b="1"/>
              <a:t>1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4 - umen</a:t>
            </a:r>
            <a:r>
              <a:rPr lang="sk-SK" altLang="sk-SK" b="1"/>
              <a:t>ie</a:t>
            </a:r>
            <a:r>
              <a:rPr lang="de-DE" altLang="sk-SK"/>
              <a:t> </a:t>
            </a:r>
            <a:r>
              <a:rPr lang="de-DE" altLang="sk-SK" b="1"/>
              <a:t>4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5 - projek</a:t>
            </a:r>
            <a:r>
              <a:rPr lang="sk-SK" altLang="sk-SK" b="1"/>
              <a:t>tovanie</a:t>
            </a:r>
            <a:r>
              <a:rPr lang="de-DE" altLang="sk-SK"/>
              <a:t> </a:t>
            </a:r>
            <a:r>
              <a:rPr lang="de-DE" altLang="sk-SK" b="1"/>
              <a:t>2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9.1 - </a:t>
            </a:r>
            <a:r>
              <a:rPr lang="sk-SK" altLang="sk-SK" b="1"/>
              <a:t>f</a:t>
            </a:r>
            <a:r>
              <a:rPr lang="de-DE" altLang="sk-SK" b="1"/>
              <a:t>yz</a:t>
            </a:r>
            <a:r>
              <a:rPr lang="sk-SK" altLang="sk-SK" b="1"/>
              <a:t>ika</a:t>
            </a:r>
            <a:r>
              <a:rPr lang="de-DE" altLang="sk-SK"/>
              <a:t> </a:t>
            </a:r>
            <a:r>
              <a:rPr lang="de-DE" altLang="sk-SK" b="1"/>
              <a:t>5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9.2 – </a:t>
            </a:r>
            <a:r>
              <a:rPr lang="sk-SK" altLang="sk-SK" b="1"/>
              <a:t>vedy o z</a:t>
            </a:r>
            <a:r>
              <a:rPr lang="de-DE" altLang="sk-SK" b="1"/>
              <a:t>em</a:t>
            </a:r>
            <a:r>
              <a:rPr lang="sk-SK" altLang="sk-SK" b="1"/>
              <a:t>i</a:t>
            </a:r>
            <a:r>
              <a:rPr lang="de-DE" altLang="sk-SK"/>
              <a:t> </a:t>
            </a:r>
            <a:r>
              <a:rPr lang="de-DE" altLang="sk-SK" b="1"/>
              <a:t>2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1</a:t>
            </a:r>
            <a:r>
              <a:rPr lang="sk-SK" altLang="sk-SK" b="1"/>
              <a:t>2</a:t>
            </a:r>
            <a:r>
              <a:rPr lang="de-DE" altLang="sk-SK" b="1"/>
              <a:t> -</a:t>
            </a:r>
            <a:r>
              <a:rPr lang="sk-SK" altLang="sk-SK" b="1"/>
              <a:t> c</a:t>
            </a:r>
            <a:r>
              <a:rPr lang="de-DE" altLang="sk-SK" b="1"/>
              <a:t>h</a:t>
            </a:r>
            <a:r>
              <a:rPr lang="sk-SK" altLang="sk-SK" b="1"/>
              <a:t>é</a:t>
            </a:r>
            <a:r>
              <a:rPr lang="de-DE" altLang="sk-SK" b="1"/>
              <a:t>m</a:t>
            </a:r>
            <a:r>
              <a:rPr lang="sk-SK" altLang="sk-SK" b="1"/>
              <a:t>ia</a:t>
            </a:r>
            <a:r>
              <a:rPr lang="de-DE" altLang="sk-SK" b="1"/>
              <a:t> </a:t>
            </a:r>
            <a:r>
              <a:rPr lang="sk-SK" altLang="sk-SK" b="1"/>
              <a:t>a ch. t.</a:t>
            </a:r>
            <a:r>
              <a:rPr lang="de-DE" altLang="sk-SK"/>
              <a:t> </a:t>
            </a:r>
            <a:r>
              <a:rPr lang="de-DE" altLang="sk-SK" b="1"/>
              <a:t>4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13-</a:t>
            </a:r>
            <a:r>
              <a:rPr lang="sk-SK" altLang="sk-SK" b="1"/>
              <a:t>ž</a:t>
            </a:r>
            <a:r>
              <a:rPr lang="de-DE" altLang="sk-SK" b="1"/>
              <a:t>iv</a:t>
            </a:r>
            <a:r>
              <a:rPr lang="sk-SK" altLang="sk-SK" b="1"/>
              <a:t>á</a:t>
            </a:r>
            <a:r>
              <a:rPr lang="de-DE" altLang="sk-SK" b="1"/>
              <a:t> p</a:t>
            </a:r>
            <a:r>
              <a:rPr lang="sk-SK" altLang="sk-SK" b="1"/>
              <a:t>rír. </a:t>
            </a:r>
            <a:r>
              <a:rPr lang="de-DE" altLang="sk-SK"/>
              <a:t> </a:t>
            </a:r>
            <a:r>
              <a:rPr lang="de-DE" altLang="sk-SK" b="1"/>
              <a:t>3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14-stroj</a:t>
            </a:r>
            <a:r>
              <a:rPr lang="sk-SK" altLang="sk-SK" b="1"/>
              <a:t>árstvo</a:t>
            </a:r>
            <a:r>
              <a:rPr lang="de-DE" altLang="sk-SK"/>
              <a:t> </a:t>
            </a:r>
            <a:r>
              <a:rPr lang="de-DE" altLang="sk-SK" b="1"/>
              <a:t>1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15-elektr</a:t>
            </a:r>
            <a:r>
              <a:rPr lang="sk-SK" altLang="sk-SK" b="1"/>
              <a:t>otech</a:t>
            </a:r>
            <a:r>
              <a:rPr lang="de-DE" altLang="sk-SK"/>
              <a:t> </a:t>
            </a:r>
            <a:r>
              <a:rPr lang="de-DE" altLang="sk-SK" b="1"/>
              <a:t>2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17- in</a:t>
            </a:r>
            <a:r>
              <a:rPr lang="sk-SK" altLang="sk-SK" b="1"/>
              <a:t>žinierstvo</a:t>
            </a:r>
            <a:r>
              <a:rPr lang="de-DE" altLang="sk-SK"/>
              <a:t> </a:t>
            </a:r>
            <a:r>
              <a:rPr lang="de-DE" altLang="sk-SK" b="1"/>
              <a:t>1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18-lek</a:t>
            </a:r>
            <a:r>
              <a:rPr lang="sk-SK" altLang="sk-SK" b="1"/>
              <a:t>árske vedy </a:t>
            </a:r>
            <a:r>
              <a:rPr lang="de-DE" altLang="sk-SK" b="1"/>
              <a:t>4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19-po</a:t>
            </a:r>
            <a:r>
              <a:rPr lang="sk-SK" altLang="sk-SK" b="1"/>
              <a:t>ľnohosp </a:t>
            </a:r>
            <a:r>
              <a:rPr lang="de-DE" altLang="sk-SK" b="1"/>
              <a:t>-les</a:t>
            </a:r>
            <a:r>
              <a:rPr lang="de-DE" altLang="sk-SK"/>
              <a:t> </a:t>
            </a:r>
            <a:r>
              <a:rPr lang="de-DE" altLang="sk-SK" b="1"/>
              <a:t>1</a:t>
            </a:r>
            <a:endParaRPr lang="sk-SK" altLang="sk-SK" b="1"/>
          </a:p>
          <a:p>
            <a:r>
              <a:rPr lang="sk-SK" altLang="sk-SK" b="1"/>
              <a:t>  </a:t>
            </a:r>
            <a:r>
              <a:rPr lang="de-DE" altLang="sk-SK" b="1"/>
              <a:t>24 - mat</a:t>
            </a:r>
            <a:r>
              <a:rPr lang="sk-SK" altLang="sk-SK" b="1"/>
              <a:t>ematika</a:t>
            </a:r>
            <a:r>
              <a:rPr lang="de-DE" altLang="sk-SK"/>
              <a:t> </a:t>
            </a:r>
            <a:r>
              <a:rPr lang="de-DE" altLang="sk-SK" b="1"/>
              <a:t>4</a:t>
            </a:r>
            <a:r>
              <a:rPr lang="de-DE" altLang="sk-SK"/>
              <a:t> </a:t>
            </a:r>
            <a:endParaRPr lang="sk-SK" altLang="sk-SK"/>
          </a:p>
          <a:p>
            <a:r>
              <a:rPr lang="sk-SK" altLang="sk-SK">
                <a:solidFill>
                  <a:srgbClr val="FF0000"/>
                </a:solidFill>
              </a:rPr>
              <a:t>  Technické spolu 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9E55B6E-206C-4C0B-9245-843E92D5E47D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710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971550" y="404813"/>
            <a:ext cx="7183438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Hodnotenie  </a:t>
            </a:r>
            <a:r>
              <a:rPr lang="sk-SK" altLang="sk-SK" b="1"/>
              <a:t>troch skupín indikátorov</a:t>
            </a:r>
            <a:r>
              <a:rPr lang="sk-SK" altLang="sk-SK"/>
              <a:t>,</a:t>
            </a:r>
            <a:br>
              <a:rPr lang="sk-SK" altLang="sk-SK"/>
            </a:br>
            <a:r>
              <a:rPr lang="sk-SK" altLang="sk-SK"/>
              <a:t>PS AK, 250 odborníkov, zahraniční odborníci,</a:t>
            </a:r>
          </a:p>
          <a:p>
            <a:r>
              <a:rPr lang="sk-SK" altLang="sk-SK"/>
              <a:t>Peer review kombinovaná so scientiometrickými dátami.</a:t>
            </a:r>
          </a:p>
          <a:p>
            <a:endParaRPr lang="sk-SK" altLang="sk-SK"/>
          </a:p>
          <a:p>
            <a:r>
              <a:rPr lang="sk-SK" altLang="sk-SK"/>
              <a:t>Viaceré práce citované viac než 1000 krát</a:t>
            </a:r>
          </a:p>
          <a:p>
            <a:r>
              <a:rPr lang="sk-SK" altLang="sk-SK"/>
              <a:t>Viaceré práce citované viac než 500, 100 krát</a:t>
            </a:r>
          </a:p>
          <a:p>
            <a:r>
              <a:rPr lang="sk-SK" altLang="sk-SK"/>
              <a:t>H- index tímu 50</a:t>
            </a:r>
          </a:p>
          <a:p>
            <a:endParaRPr lang="sk-SK" altLang="sk-SK"/>
          </a:p>
          <a:p>
            <a:r>
              <a:rPr lang="sk-SK" altLang="sk-SK"/>
              <a:t>Významné diela v oblasti národnej histórie a kultúry</a:t>
            </a:r>
          </a:p>
          <a:p>
            <a:r>
              <a:rPr lang="sk-SK" altLang="sk-SK"/>
              <a:t>Významné materiály</a:t>
            </a:r>
          </a:p>
          <a:p>
            <a:r>
              <a:rPr lang="sk-SK" altLang="sk-SK"/>
              <a:t>Významné technické diela</a:t>
            </a:r>
          </a:p>
          <a:p>
            <a:r>
              <a:rPr lang="sk-SK" altLang="sk-SK"/>
              <a:t>Patenty</a:t>
            </a:r>
          </a:p>
          <a:p>
            <a:r>
              <a:rPr lang="sk-SK" altLang="sk-SK"/>
              <a:t>Pozoruhodné medicínske počiny</a:t>
            </a:r>
          </a:p>
          <a:p>
            <a:endParaRPr lang="sk-SK" altLang="sk-SK"/>
          </a:p>
          <a:p>
            <a:r>
              <a:rPr lang="sk-SK" altLang="sk-SK" b="1"/>
              <a:t>Financovanie ?????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9F1C163-A312-410E-93E2-420FC5E98C78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813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468313" y="260350"/>
            <a:ext cx="8351837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sk-SK" sz="3200" b="1" dirty="0">
                <a:solidFill>
                  <a:srgbClr val="FF0000"/>
                </a:solidFill>
              </a:rPr>
              <a:t>Pre lepšiu kvalitu slovenských univerzít:</a:t>
            </a:r>
            <a:endParaRPr lang="sk-SK" sz="3200" b="1" dirty="0"/>
          </a:p>
          <a:p>
            <a:pPr>
              <a:buFont typeface="Arial" pitchFamily="34" charset="0"/>
              <a:buChar char="•"/>
              <a:defRPr/>
            </a:pPr>
            <a:r>
              <a:rPr lang="sk-SK" sz="3200" dirty="0"/>
              <a:t>Lepšie financovanie vedy ako celku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k-SK" sz="3200" dirty="0"/>
              <a:t>Dôraz na osobnosti. Prof. resp. Prof. DrSc.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k-SK" sz="3200" dirty="0"/>
              <a:t>diferenciáciu univerzít, nielen podľa názvu,</a:t>
            </a:r>
            <a:br>
              <a:rPr lang="sk-SK" sz="3200" dirty="0"/>
            </a:br>
            <a:r>
              <a:rPr lang="sk-SK" sz="3200" dirty="0"/>
              <a:t>ale aj </a:t>
            </a:r>
            <a:r>
              <a:rPr lang="sk-SK" sz="3200" dirty="0">
                <a:solidFill>
                  <a:schemeClr val="tx1">
                    <a:lumMod val="75000"/>
                  </a:schemeClr>
                </a:solidFill>
              </a:rPr>
              <a:t>vo FINANCOVANÍ.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k-SK" sz="3200" dirty="0"/>
              <a:t>diferenciáciu VŠ  podľa poslania a podľa toho ich aj diferencovane hodnotiť.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k-SK" sz="3200" dirty="0">
                <a:solidFill>
                  <a:schemeClr val="tx1">
                    <a:lumMod val="75000"/>
                  </a:schemeClr>
                </a:solidFill>
              </a:rPr>
              <a:t>prejsť od masového vzdelávania ku kvalite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k-SK" sz="3200" dirty="0">
                <a:solidFill>
                  <a:schemeClr val="tx1">
                    <a:lumMod val="75000"/>
                  </a:schemeClr>
                </a:solidFill>
              </a:rPr>
              <a:t>na univerzitách s 3. stupňom vzdelávania musia byť </a:t>
            </a:r>
            <a:r>
              <a:rPr lang="sk-SK" sz="3200" dirty="0">
                <a:solidFill>
                  <a:srgbClr val="FF0000"/>
                </a:solidFill>
              </a:rPr>
              <a:t>odbory, osobnosti, špičkové tímy na nadpriemernej vedeckej európskej úrovni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k-SK" sz="3200" dirty="0">
                <a:solidFill>
                  <a:schemeClr val="tx1">
                    <a:lumMod val="75000"/>
                  </a:schemeClr>
                </a:solidFill>
              </a:rPr>
              <a:t>propagovať excelentnosť, </a:t>
            </a:r>
            <a:r>
              <a:rPr lang="sk-SK" sz="3200" dirty="0">
                <a:solidFill>
                  <a:srgbClr val="FF0000"/>
                </a:solidFill>
              </a:rPr>
              <a:t>zastaviť odlev talentov</a:t>
            </a:r>
            <a:r>
              <a:rPr lang="sk-SK" sz="3200" dirty="0">
                <a:solidFill>
                  <a:schemeClr val="tx1">
                    <a:lumMod val="75000"/>
                  </a:schemeClr>
                </a:solidFill>
              </a:rPr>
              <a:t> </a:t>
            </a:r>
            <a:endParaRPr lang="sk-SK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02EA727-F392-4157-BAA4-D15062A7022B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4915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323850" y="301625"/>
            <a:ext cx="8559800" cy="587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 b="1">
                <a:solidFill>
                  <a:srgbClr val="FF0000"/>
                </a:solidFill>
              </a:rPr>
              <a:t>Prípadné zlepšenie stavu VŠ - hlavní hráči</a:t>
            </a:r>
          </a:p>
          <a:p>
            <a:endParaRPr lang="sk-SK" altLang="sk-SK"/>
          </a:p>
          <a:p>
            <a:r>
              <a:rPr lang="sk-SK" altLang="sk-SK"/>
              <a:t>Akademická obec, učitelia a vedeckí pracovníci nielen VŠ</a:t>
            </a:r>
          </a:p>
          <a:p>
            <a:r>
              <a:rPr lang="sk-SK" altLang="sk-SK"/>
              <a:t>Rektori – hlas rektorov „špičkových univerzít“ </a:t>
            </a:r>
          </a:p>
          <a:p>
            <a:r>
              <a:rPr lang="sk-SK" altLang="sk-SK"/>
              <a:t>Decízna sféra – financovanie, legislatíva</a:t>
            </a:r>
          </a:p>
          <a:p>
            <a:r>
              <a:rPr lang="sk-SK" altLang="sk-SK">
                <a:solidFill>
                  <a:srgbClr val="FF0000"/>
                </a:solidFill>
              </a:rPr>
              <a:t>Stav základných a stredných škôl </a:t>
            </a:r>
            <a:r>
              <a:rPr lang="sk-SK" altLang="sk-SK"/>
              <a:t>– klesajúci podiel prírodných vied</a:t>
            </a:r>
          </a:p>
          <a:p>
            <a:r>
              <a:rPr lang="sk-SK" altLang="sk-SK"/>
              <a:t>v štruktúre vzdelávania, </a:t>
            </a:r>
            <a:r>
              <a:rPr lang="sk-SK" altLang="sk-SK">
                <a:solidFill>
                  <a:srgbClr val="FF0000"/>
                </a:solidFill>
              </a:rPr>
              <a:t>status učiteľov všetkých stupňov</a:t>
            </a:r>
          </a:p>
          <a:p>
            <a:endParaRPr lang="sk-SK" altLang="sk-SK"/>
          </a:p>
          <a:p>
            <a:r>
              <a:rPr lang="sk-SK" altLang="sk-SK"/>
              <a:t>ŠTUDENTI</a:t>
            </a:r>
          </a:p>
          <a:p>
            <a:r>
              <a:rPr lang="sk-SK" altLang="sk-SK"/>
              <a:t>Čo najviac ohrozuje budúcnosť slovenských vysokých škôl</a:t>
            </a:r>
            <a:br>
              <a:rPr lang="sk-SK" altLang="sk-SK"/>
            </a:br>
            <a:r>
              <a:rPr lang="sk-SK" altLang="sk-SK"/>
              <a:t>s možnými fatálnymi následkami pre celú krajinu,</a:t>
            </a:r>
          </a:p>
          <a:p>
            <a:r>
              <a:rPr lang="sk-SK" altLang="sk-SK"/>
              <a:t>jej sociálny status, ekonomiku, kultúru </a:t>
            </a:r>
          </a:p>
          <a:p>
            <a:r>
              <a:rPr lang="sk-SK" altLang="sk-SK" sz="2800">
                <a:solidFill>
                  <a:srgbClr val="FF0000"/>
                </a:solidFill>
              </a:rPr>
              <a:t>Ľudský potenciál:</a:t>
            </a:r>
          </a:p>
          <a:p>
            <a:r>
              <a:rPr lang="sk-SK" altLang="sk-SK" sz="2800">
                <a:solidFill>
                  <a:srgbClr val="FF0000"/>
                </a:solidFill>
              </a:rPr>
              <a:t> - Aké percento najtalentovanejšej mládeže sa vráti</a:t>
            </a:r>
            <a:br>
              <a:rPr lang="sk-SK" altLang="sk-SK" sz="2800">
                <a:solidFill>
                  <a:srgbClr val="FF0000"/>
                </a:solidFill>
              </a:rPr>
            </a:br>
            <a:r>
              <a:rPr lang="sk-SK" altLang="sk-SK" sz="2800">
                <a:solidFill>
                  <a:srgbClr val="FF0000"/>
                </a:solidFill>
              </a:rPr>
              <a:t>    zo zahraničia späť na Slovensko??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7A1B8DD-DAB9-4CCA-9775-520B40BABDD0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017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50180" name="TextBox 3"/>
          <p:cNvSpPr txBox="1">
            <a:spLocks noChangeArrowheads="1"/>
          </p:cNvSpPr>
          <p:nvPr/>
        </p:nvSpPr>
        <p:spPr bwMode="auto">
          <a:xfrm>
            <a:off x="395288" y="1125538"/>
            <a:ext cx="8445500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3200"/>
              <a:t>Ďakujem za pozornosť </a:t>
            </a:r>
            <a:br>
              <a:rPr lang="sk-SK" altLang="sk-SK" sz="3200"/>
            </a:br>
            <a:r>
              <a:rPr lang="sk-SK" altLang="sk-SK" sz="3200"/>
              <a:t>a ďakujem kolegom, ktorí</a:t>
            </a:r>
          </a:p>
          <a:p>
            <a:r>
              <a:rPr lang="sk-SK" altLang="sk-SK" sz="3200"/>
              <a:t>prispeli k  procesom hodnotenia kvality vedy</a:t>
            </a:r>
          </a:p>
          <a:p>
            <a:r>
              <a:rPr lang="sk-SK" altLang="sk-SK" sz="3200"/>
              <a:t>a vzdelávania so snahou snahou o ich zlepšenie</a:t>
            </a:r>
          </a:p>
          <a:p>
            <a:endParaRPr lang="sk-SK" altLang="sk-SK" sz="3200"/>
          </a:p>
          <a:p>
            <a:r>
              <a:rPr lang="sk-SK" altLang="sk-SK" sz="3200"/>
              <a:t>a najmä mnohým členom Akreditačných komisií</a:t>
            </a:r>
          </a:p>
          <a:p>
            <a:r>
              <a:rPr lang="sk-SK" altLang="sk-SK" sz="3200"/>
              <a:t>s ktorými som mal možnosť spolupracovať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32CD843-F038-48F9-A17F-077BF75BBBEE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120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51204" name="TextBox 3"/>
          <p:cNvSpPr txBox="1">
            <a:spLocks noChangeArrowheads="1"/>
          </p:cNvSpPr>
          <p:nvPr/>
        </p:nvSpPr>
        <p:spPr bwMode="auto">
          <a:xfrm>
            <a:off x="250825" y="404813"/>
            <a:ext cx="864235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b="1">
                <a:solidFill>
                  <a:srgbClr val="FF0000"/>
                </a:solidFill>
              </a:rPr>
              <a:t>REF</a:t>
            </a:r>
            <a:r>
              <a:rPr lang="sk-SK" altLang="sk-SK"/>
              <a:t>, pozri </a:t>
            </a:r>
            <a:r>
              <a:rPr lang="sk-SK" altLang="sk-SK">
                <a:solidFill>
                  <a:srgbClr val="FF0000"/>
                </a:solidFill>
              </a:rPr>
              <a:t>P. M. Atkinson, NATURE, </a:t>
            </a:r>
            <a:r>
              <a:rPr lang="sk-SK" altLang="sk-SK" b="1">
                <a:solidFill>
                  <a:srgbClr val="FF0000"/>
                </a:solidFill>
              </a:rPr>
              <a:t>516</a:t>
            </a:r>
            <a:r>
              <a:rPr lang="sk-SK" altLang="sk-SK">
                <a:solidFill>
                  <a:srgbClr val="FF0000"/>
                </a:solidFill>
              </a:rPr>
              <a:t>, 145 (2014):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to produce robust UK-wide </a:t>
            </a:r>
            <a:r>
              <a:rPr lang="sk-SK" altLang="sk-SK" b="1"/>
              <a:t>indicators of research excellence</a:t>
            </a:r>
            <a:br>
              <a:rPr lang="sk-SK" altLang="sk-SK" b="1"/>
            </a:br>
            <a:r>
              <a:rPr lang="sk-SK" altLang="sk-SK" b="1"/>
              <a:t>for all disciplines</a:t>
            </a:r>
            <a:r>
              <a:rPr lang="sk-SK" altLang="sk-SK"/>
              <a:t> which can be used to benchmark quality against</a:t>
            </a:r>
            <a:br>
              <a:rPr lang="sk-SK" altLang="sk-SK"/>
            </a:br>
            <a:r>
              <a:rPr lang="sk-SK" altLang="sk-SK"/>
              <a:t>international standards and to drive the Council's funding for research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to provide a basis for </a:t>
            </a:r>
            <a:r>
              <a:rPr lang="sk-SK" altLang="sk-SK" b="1"/>
              <a:t>distributing funding </a:t>
            </a:r>
            <a:r>
              <a:rPr lang="sk-SK" altLang="sk-SK"/>
              <a:t>primarily by reference</a:t>
            </a:r>
            <a:br>
              <a:rPr lang="sk-SK" altLang="sk-SK"/>
            </a:br>
            <a:r>
              <a:rPr lang="sk-SK" altLang="sk-SK"/>
              <a:t>to </a:t>
            </a:r>
            <a:r>
              <a:rPr lang="sk-SK" altLang="sk-SK" b="1"/>
              <a:t>research excellence</a:t>
            </a:r>
            <a:r>
              <a:rPr lang="sk-SK" altLang="sk-SK"/>
              <a:t>, and to fund excellent research in all its</a:t>
            </a:r>
            <a:br>
              <a:rPr lang="sk-SK" altLang="sk-SK"/>
            </a:br>
            <a:r>
              <a:rPr lang="sk-SK" altLang="sk-SK"/>
              <a:t>forms wherever it is found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to reduce significantly the administrative burden on institutions</a:t>
            </a:r>
            <a:br>
              <a:rPr lang="sk-SK" altLang="sk-SK"/>
            </a:br>
            <a:r>
              <a:rPr lang="sk-SK" altLang="sk-SK"/>
              <a:t>in comparison to the RAE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to avoid creating any undesirable behavioural incentives</a:t>
            </a:r>
          </a:p>
          <a:p>
            <a:pPr>
              <a:buFont typeface="Arial" charset="0"/>
              <a:buChar char="•"/>
            </a:pPr>
            <a:r>
              <a:rPr lang="sk-SK" altLang="sk-SK" b="1"/>
              <a:t>to promote equality and diversity</a:t>
            </a:r>
          </a:p>
          <a:p>
            <a:pPr>
              <a:buFont typeface="Arial" charset="0"/>
              <a:buChar char="•"/>
            </a:pPr>
            <a:r>
              <a:rPr lang="sk-SK" altLang="sk-SK"/>
              <a:t>to provide a stable framework for our continuing support of</a:t>
            </a:r>
            <a:br>
              <a:rPr lang="sk-SK" altLang="sk-SK"/>
            </a:br>
            <a:r>
              <a:rPr lang="sk-SK" altLang="sk-SK"/>
              <a:t> a </a:t>
            </a:r>
            <a:r>
              <a:rPr lang="sk-SK" altLang="sk-SK" b="1"/>
              <a:t>world-leading research base within HE</a:t>
            </a:r>
            <a:r>
              <a:rPr lang="sk-SK" altLang="sk-SK"/>
              <a:t>.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8F95761-A4F0-47BC-91D4-8BC2ADE60F50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2227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52228" name="Picture 2" descr="C:\Users\urban\Documents\ak\AK-10\novela\Bata-o-kriz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4984750" cy="631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5724525" y="4365625"/>
            <a:ext cx="30956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Ani univerzitám</a:t>
            </a:r>
          </a:p>
          <a:p>
            <a:r>
              <a:rPr lang="sk-SK" altLang="sk-SK"/>
              <a:t>nepomôžu LEN</a:t>
            </a:r>
          </a:p>
          <a:p>
            <a:r>
              <a:rPr lang="sk-SK" altLang="sk-SK"/>
              <a:t>financie</a:t>
            </a:r>
          </a:p>
          <a:p>
            <a:r>
              <a:rPr lang="sk-SK" altLang="sk-SK"/>
              <a:t>(ale na chvoste EÚ by sme byť nemuseli).</a:t>
            </a:r>
          </a:p>
        </p:txBody>
      </p:sp>
      <p:sp>
        <p:nvSpPr>
          <p:cNvPr id="52230" name="TextBox 6"/>
          <p:cNvSpPr txBox="1">
            <a:spLocks noChangeArrowheads="1"/>
          </p:cNvSpPr>
          <p:nvPr/>
        </p:nvSpPr>
        <p:spPr bwMode="auto">
          <a:xfrm>
            <a:off x="5580063" y="260350"/>
            <a:ext cx="331470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b="1"/>
              <a:t>Ako hodnotiť vedu na univerzitách??</a:t>
            </a:r>
          </a:p>
          <a:p>
            <a:r>
              <a:rPr lang="sk-SK" altLang="sk-SK" b="1">
                <a:solidFill>
                  <a:srgbClr val="FF0000"/>
                </a:solidFill>
              </a:rPr>
              <a:t>Trochu idealizmu:</a:t>
            </a:r>
          </a:p>
          <a:p>
            <a:r>
              <a:rPr lang="sk-SK" altLang="sk-SK" b="1">
                <a:solidFill>
                  <a:srgbClr val="FF0000"/>
                </a:solidFill>
              </a:rPr>
              <a:t>Poctivosť všetkých</a:t>
            </a:r>
          </a:p>
          <a:p>
            <a:endParaRPr lang="sk-SK" altLang="sk-SK" b="1"/>
          </a:p>
          <a:p>
            <a:pPr>
              <a:buFont typeface="Arial" charset="0"/>
              <a:buChar char="•"/>
            </a:pPr>
            <a:r>
              <a:rPr lang="sk-SK" altLang="sk-SK" b="1"/>
              <a:t>Predstaviteľov VŠ</a:t>
            </a:r>
          </a:p>
          <a:p>
            <a:pPr>
              <a:buFont typeface="Arial" charset="0"/>
              <a:buChar char="•"/>
            </a:pPr>
            <a:r>
              <a:rPr lang="sk-SK" altLang="sk-SK" b="1"/>
              <a:t>Decíznych orgánov</a:t>
            </a:r>
          </a:p>
          <a:p>
            <a:pPr>
              <a:buFont typeface="Arial" charset="0"/>
              <a:buChar char="•"/>
            </a:pPr>
            <a:r>
              <a:rPr lang="sk-SK" altLang="sk-SK" b="1"/>
              <a:t>Akademickej obce</a:t>
            </a:r>
          </a:p>
          <a:p>
            <a:pPr>
              <a:buFont typeface="Arial" charset="0"/>
              <a:buChar char="•"/>
            </a:pPr>
            <a:r>
              <a:rPr lang="sk-SK" altLang="sk-SK" b="1"/>
              <a:t>Akreditačnej komisie</a:t>
            </a:r>
          </a:p>
          <a:p>
            <a:pPr>
              <a:buFont typeface="Arial" charset="0"/>
              <a:buChar char="•"/>
            </a:pPr>
            <a:r>
              <a:rPr lang="sk-SK" altLang="sk-SK" b="1"/>
              <a:t>Študentov</a:t>
            </a:r>
          </a:p>
          <a:p>
            <a:endParaRPr lang="sk-SK" altLang="sk-SK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4B5DBDF-53D7-40C1-920D-7921DA62986F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3251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327025"/>
            <a:ext cx="8642350" cy="585788"/>
          </a:xfrm>
          <a:ln>
            <a:solidFill>
              <a:srgbClr val="CC0000"/>
            </a:solidFill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sk-SK" sz="32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ýskumné univerzity v SR – dajú sa definovať?</a:t>
            </a:r>
            <a:endParaRPr lang="en-GB" sz="1800" b="1" dirty="0" smtClean="0">
              <a:solidFill>
                <a:schemeClr val="tx1"/>
              </a:solidFill>
            </a:endParaRPr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4286250" y="35226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sk-SK">
              <a:solidFill>
                <a:srgbClr val="003300"/>
              </a:solidFill>
            </a:endParaRPr>
          </a:p>
        </p:txBody>
      </p:sp>
      <p:sp>
        <p:nvSpPr>
          <p:cNvPr id="53254" name="Text Box 9"/>
          <p:cNvSpPr txBox="1">
            <a:spLocks noChangeArrowheads="1"/>
          </p:cNvSpPr>
          <p:nvPr/>
        </p:nvSpPr>
        <p:spPr bwMode="auto">
          <a:xfrm>
            <a:off x="468313" y="908050"/>
            <a:ext cx="8351837" cy="561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30000"/>
              </a:lnSpc>
              <a:buFont typeface="Arial" charset="0"/>
              <a:buChar char="•"/>
            </a:pPr>
            <a:r>
              <a:rPr lang="sk-SK" altLang="sk-SK" b="1"/>
              <a:t>Vzťah hodnotenia </a:t>
            </a:r>
            <a:r>
              <a:rPr lang="sk-SK" altLang="sk-SK" b="1">
                <a:solidFill>
                  <a:srgbClr val="C00000"/>
                </a:solidFill>
              </a:rPr>
              <a:t>kvality VŠ a poslania</a:t>
            </a:r>
            <a:r>
              <a:rPr lang="sk-SK" altLang="sk-SK" b="1"/>
              <a:t>.</a:t>
            </a:r>
          </a:p>
          <a:p>
            <a:pPr>
              <a:lnSpc>
                <a:spcPct val="130000"/>
              </a:lnSpc>
              <a:buFont typeface="Arial" charset="0"/>
              <a:buChar char="•"/>
            </a:pPr>
            <a:r>
              <a:rPr lang="sk-SK" altLang="sk-SK" b="1"/>
              <a:t>Vzťah </a:t>
            </a:r>
            <a:r>
              <a:rPr lang="sk-SK" altLang="sk-SK" b="1">
                <a:solidFill>
                  <a:srgbClr val="C00000"/>
                </a:solidFill>
              </a:rPr>
              <a:t>kvality a masového vzdelávania</a:t>
            </a:r>
            <a:r>
              <a:rPr lang="en-US" altLang="sk-SK" b="1">
                <a:solidFill>
                  <a:srgbClr val="C00000"/>
                </a:solidFill>
              </a:rPr>
              <a:t/>
            </a:r>
            <a:br>
              <a:rPr lang="en-US" altLang="sk-SK" b="1">
                <a:solidFill>
                  <a:srgbClr val="C00000"/>
                </a:solidFill>
              </a:rPr>
            </a:br>
            <a:r>
              <a:rPr lang="sk-SK" altLang="sk-SK" b="1"/>
              <a:t>(masové vzdelávanie je jednoznačný víťaz aj vďaka zlému modelu financovania).</a:t>
            </a:r>
          </a:p>
          <a:p>
            <a:pPr>
              <a:lnSpc>
                <a:spcPct val="130000"/>
              </a:lnSpc>
              <a:buFont typeface="Arial" charset="0"/>
              <a:buChar char="•"/>
            </a:pPr>
            <a:r>
              <a:rPr lang="sk-SK" altLang="sk-SK" b="1"/>
              <a:t>Vzťah </a:t>
            </a:r>
            <a:r>
              <a:rPr lang="sk-SK" altLang="sk-SK" b="1">
                <a:solidFill>
                  <a:srgbClr val="C00000"/>
                </a:solidFill>
              </a:rPr>
              <a:t>kvality k modelu financovania </a:t>
            </a:r>
            <a:r>
              <a:rPr lang="en-US" altLang="sk-SK" b="1"/>
              <a:t>- </a:t>
            </a:r>
            <a:r>
              <a:rPr lang="sk-SK" altLang="sk-SK" b="1"/>
              <a:t>vzorom môže byť  </a:t>
            </a:r>
            <a:r>
              <a:rPr lang="sk-SK" altLang="sk-SK" sz="2800" b="1"/>
              <a:t>model RAE (len významné diela) a dôsledky vo financovaní</a:t>
            </a:r>
            <a:r>
              <a:rPr lang="en-US" altLang="sk-SK" sz="2800" b="1"/>
              <a:t>, HEFCE</a:t>
            </a:r>
            <a:r>
              <a:rPr lang="sk-SK" altLang="sk-SK" b="1"/>
              <a:t>.</a:t>
            </a:r>
          </a:p>
          <a:p>
            <a:pPr>
              <a:lnSpc>
                <a:spcPct val="130000"/>
              </a:lnSpc>
              <a:buFont typeface="Arial" charset="0"/>
              <a:buChar char="•"/>
            </a:pPr>
            <a:r>
              <a:rPr lang="sk-SK" altLang="sk-SK" b="1"/>
              <a:t>Vzťah hodnotenia </a:t>
            </a:r>
            <a:r>
              <a:rPr lang="sk-SK" altLang="sk-SK" b="1">
                <a:solidFill>
                  <a:srgbClr val="CC0000"/>
                </a:solidFill>
              </a:rPr>
              <a:t>kvality </a:t>
            </a:r>
            <a:r>
              <a:rPr lang="sk-SK" altLang="sk-SK" b="1">
                <a:solidFill>
                  <a:srgbClr val="C00000"/>
                </a:solidFill>
              </a:rPr>
              <a:t>vzdelávania</a:t>
            </a:r>
          </a:p>
          <a:p>
            <a:pPr>
              <a:lnSpc>
                <a:spcPct val="130000"/>
              </a:lnSpc>
            </a:pPr>
            <a:r>
              <a:rPr lang="en-US" altLang="sk-SK" b="1">
                <a:solidFill>
                  <a:srgbClr val="00008A"/>
                </a:solidFill>
              </a:rPr>
              <a:t>   </a:t>
            </a:r>
            <a:r>
              <a:rPr lang="sk-SK" altLang="sk-SK" b="1">
                <a:solidFill>
                  <a:srgbClr val="00008A"/>
                </a:solidFill>
              </a:rPr>
              <a:t>a hodnotenia </a:t>
            </a:r>
            <a:r>
              <a:rPr lang="sk-SK" altLang="sk-SK" b="1">
                <a:solidFill>
                  <a:srgbClr val="C00000"/>
                </a:solidFill>
              </a:rPr>
              <a:t>vedeckej výkonnosti</a:t>
            </a:r>
            <a:r>
              <a:rPr lang="en-GB" altLang="sk-SK" sz="2800">
                <a:solidFill>
                  <a:srgbClr val="C00000"/>
                </a:solidFill>
              </a:rPr>
              <a:t> </a:t>
            </a:r>
            <a:endParaRPr lang="sk-SK" altLang="sk-SK" sz="2800">
              <a:solidFill>
                <a:srgbClr val="C00000"/>
              </a:solidFill>
            </a:endParaRPr>
          </a:p>
          <a:p>
            <a:pPr>
              <a:lnSpc>
                <a:spcPct val="130000"/>
              </a:lnSpc>
              <a:buFont typeface="Arial" charset="0"/>
              <a:buChar char="•"/>
            </a:pPr>
            <a:r>
              <a:rPr lang="sk-SK" altLang="sk-SK" b="1">
                <a:solidFill>
                  <a:srgbClr val="CC0000"/>
                </a:solidFill>
              </a:rPr>
              <a:t>Je</a:t>
            </a:r>
            <a:r>
              <a:rPr lang="sk-SK" altLang="sk-SK" b="1">
                <a:solidFill>
                  <a:srgbClr val="C00000"/>
                </a:solidFill>
              </a:rPr>
              <a:t> spoločenská objednávka? </a:t>
            </a:r>
          </a:p>
          <a:p>
            <a:pPr>
              <a:lnSpc>
                <a:spcPct val="130000"/>
              </a:lnSpc>
              <a:buFont typeface="Arial" charset="0"/>
              <a:buChar char="•"/>
            </a:pPr>
            <a:r>
              <a:rPr lang="sk-SK" altLang="sk-SK" b="1">
                <a:solidFill>
                  <a:srgbClr val="003300"/>
                </a:solidFill>
              </a:rPr>
              <a:t>Dnes sa dá zlepšiť kvalita VŠ len TLAKOM ZHORA - MŠ</a:t>
            </a:r>
            <a:endParaRPr lang="en-GB" altLang="sk-SK">
              <a:solidFill>
                <a:srgbClr val="00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32B5D7E-40E2-409A-B0F1-8D1E8F8D5C3C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427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68313" y="188913"/>
            <a:ext cx="8280400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GB" sz="3200" b="1" dirty="0" err="1">
                <a:solidFill>
                  <a:srgbClr val="000000"/>
                </a:solidFill>
              </a:rPr>
              <a:t>Zákon</a:t>
            </a:r>
            <a:r>
              <a:rPr lang="en-GB" sz="3200" b="1" dirty="0">
                <a:solidFill>
                  <a:srgbClr val="000000"/>
                </a:solidFill>
              </a:rPr>
              <a:t> 131</a:t>
            </a:r>
            <a:r>
              <a:rPr lang="en-GB" sz="3200" dirty="0">
                <a:solidFill>
                  <a:srgbClr val="000000"/>
                </a:solidFill>
              </a:rPr>
              <a:t> </a:t>
            </a:r>
            <a:r>
              <a:rPr lang="en-GB" sz="3200" b="1" dirty="0">
                <a:solidFill>
                  <a:srgbClr val="000000"/>
                </a:solidFill>
              </a:rPr>
              <a:t>o VŠ z r. 2002</a:t>
            </a:r>
            <a:r>
              <a:rPr lang="sk-SK" sz="3200" b="1" dirty="0">
                <a:solidFill>
                  <a:srgbClr val="000000"/>
                </a:solidFill>
              </a:rPr>
              <a:t> a následné kroky</a:t>
            </a:r>
            <a:r>
              <a:rPr lang="sk-SK" sz="2800" b="1" dirty="0">
                <a:solidFill>
                  <a:schemeClr val="tx1">
                    <a:lumMod val="75000"/>
                  </a:schemeClr>
                </a:solidFill>
              </a:rPr>
              <a:t>:</a:t>
            </a:r>
            <a:endParaRPr lang="sk-SK" sz="2800" dirty="0">
              <a:solidFill>
                <a:srgbClr val="003300"/>
              </a:solidFill>
            </a:endParaRPr>
          </a:p>
          <a:p>
            <a:pPr>
              <a:lnSpc>
                <a:spcPct val="130000"/>
              </a:lnSpc>
              <a:defRPr/>
            </a:pPr>
            <a:r>
              <a:rPr lang="sk-SK" sz="3600" b="1" dirty="0">
                <a:solidFill>
                  <a:schemeClr val="bg1"/>
                </a:solidFill>
              </a:rPr>
              <a:t>Víťazstvo kvantity nad kvalitou</a:t>
            </a:r>
            <a:r>
              <a:rPr lang="sk-SK" sz="360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sk-SK" sz="2800" dirty="0">
                <a:solidFill>
                  <a:srgbClr val="003300"/>
                </a:solidFill>
              </a:rPr>
              <a:t>  </a:t>
            </a:r>
          </a:p>
          <a:p>
            <a:pPr>
              <a:lnSpc>
                <a:spcPct val="130000"/>
              </a:lnSpc>
              <a:defRPr/>
            </a:pPr>
            <a:r>
              <a:rPr lang="en-GB" sz="2800" b="1" dirty="0" err="1">
                <a:solidFill>
                  <a:srgbClr val="CC0000"/>
                </a:solidFill>
              </a:rPr>
              <a:t>Komplexná</a:t>
            </a:r>
            <a:r>
              <a:rPr lang="en-GB" sz="2800" b="1" dirty="0">
                <a:solidFill>
                  <a:srgbClr val="CC0000"/>
                </a:solidFill>
              </a:rPr>
              <a:t> </a:t>
            </a:r>
            <a:r>
              <a:rPr lang="en-GB" sz="2800" b="1" dirty="0" err="1">
                <a:solidFill>
                  <a:srgbClr val="CC0000"/>
                </a:solidFill>
              </a:rPr>
              <a:t>akreditácia</a:t>
            </a:r>
            <a:r>
              <a:rPr lang="en-GB" sz="2800" dirty="0">
                <a:solidFill>
                  <a:srgbClr val="003300"/>
                </a:solidFill>
              </a:rPr>
              <a:t>, </a:t>
            </a:r>
            <a:endParaRPr lang="sk-SK" sz="2800" dirty="0">
              <a:solidFill>
                <a:srgbClr val="003300"/>
              </a:solidFill>
            </a:endParaRPr>
          </a:p>
          <a:p>
            <a:pPr>
              <a:lnSpc>
                <a:spcPct val="130000"/>
              </a:lnSpc>
              <a:defRPr/>
            </a:pPr>
            <a:r>
              <a:rPr lang="en-GB" sz="2800" b="1" dirty="0" err="1">
                <a:solidFill>
                  <a:srgbClr val="FF0000"/>
                </a:solidFill>
              </a:rPr>
              <a:t>Kritériá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vypracuje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sk-SK" sz="2800" b="1" dirty="0">
                <a:solidFill>
                  <a:srgbClr val="FF0000"/>
                </a:solidFill>
              </a:rPr>
              <a:t>a </a:t>
            </a:r>
            <a:r>
              <a:rPr lang="en-GB" sz="2800" i="1" dirty="0" err="1">
                <a:solidFill>
                  <a:srgbClr val="FF0000"/>
                </a:solidFill>
              </a:rPr>
              <a:t>po</a:t>
            </a:r>
            <a:r>
              <a:rPr lang="en-GB" sz="2800" i="1" dirty="0">
                <a:solidFill>
                  <a:srgbClr val="FF0000"/>
                </a:solidFill>
              </a:rPr>
              <a:t> </a:t>
            </a:r>
            <a:r>
              <a:rPr lang="en-GB" sz="2800" i="1" dirty="0" err="1">
                <a:solidFill>
                  <a:srgbClr val="FF0000"/>
                </a:solidFill>
              </a:rPr>
              <a:t>vyjadrení</a:t>
            </a:r>
            <a:r>
              <a:rPr lang="en-GB" sz="2800" i="1" dirty="0">
                <a:solidFill>
                  <a:srgbClr val="FF0000"/>
                </a:solidFill>
              </a:rPr>
              <a:t> AK</a:t>
            </a:r>
            <a:r>
              <a:rPr lang="sk-SK" sz="2800" i="1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ich</a:t>
            </a:r>
            <a:r>
              <a:rPr lang="sk-SK" sz="2800" dirty="0">
                <a:solidFill>
                  <a:srgbClr val="FF0000"/>
                </a:solidFill>
              </a:rPr>
              <a:t/>
            </a:r>
            <a:br>
              <a:rPr lang="sk-SK" sz="2800" dirty="0">
                <a:solidFill>
                  <a:srgbClr val="FF0000"/>
                </a:solidFill>
              </a:rPr>
            </a:br>
            <a:r>
              <a:rPr lang="en-GB" sz="2800" b="1" dirty="0" err="1">
                <a:solidFill>
                  <a:srgbClr val="FF0000"/>
                </a:solidFill>
              </a:rPr>
              <a:t>schvaľuje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b="1" dirty="0">
                <a:solidFill>
                  <a:srgbClr val="FF0000"/>
                </a:solidFill>
              </a:rPr>
              <a:t>MŠ</a:t>
            </a:r>
            <a:r>
              <a:rPr lang="sk-SK" sz="2800" b="1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30000"/>
              </a:lnSpc>
              <a:defRPr/>
            </a:pPr>
            <a:r>
              <a:rPr lang="en-GB" sz="2800" b="1" dirty="0" err="1">
                <a:solidFill>
                  <a:srgbClr val="C00000"/>
                </a:solidFill>
              </a:rPr>
              <a:t>Takmer</a:t>
            </a:r>
            <a:r>
              <a:rPr lang="en-GB" sz="2800" b="1" dirty="0">
                <a:solidFill>
                  <a:srgbClr val="C00000"/>
                </a:solidFill>
              </a:rPr>
              <a:t> </a:t>
            </a:r>
            <a:r>
              <a:rPr lang="en-GB" sz="2800" b="1" dirty="0" err="1">
                <a:solidFill>
                  <a:srgbClr val="C00000"/>
                </a:solidFill>
              </a:rPr>
              <a:t>neuverite</a:t>
            </a:r>
            <a:r>
              <a:rPr lang="sk-SK" sz="2800" b="1" dirty="0">
                <a:solidFill>
                  <a:srgbClr val="C00000"/>
                </a:solidFill>
              </a:rPr>
              <a:t>ľné</a:t>
            </a:r>
            <a:r>
              <a:rPr lang="sk-SK" sz="2800" dirty="0">
                <a:solidFill>
                  <a:srgbClr val="C00000"/>
                </a:solidFill>
              </a:rPr>
              <a:t> z hľadiska nezávislosti AK, </a:t>
            </a:r>
            <a:r>
              <a:rPr lang="sk-SK" sz="2800" b="1" dirty="0">
                <a:solidFill>
                  <a:srgbClr val="C00000"/>
                </a:solidFill>
              </a:rPr>
              <a:t>neakceptovateľné</a:t>
            </a:r>
            <a:r>
              <a:rPr lang="sk-SK" sz="2800" dirty="0">
                <a:solidFill>
                  <a:srgbClr val="C00000"/>
                </a:solidFill>
              </a:rPr>
              <a:t> v</a:t>
            </a:r>
            <a:r>
              <a:rPr lang="sk-SK" sz="2800" dirty="0">
                <a:solidFill>
                  <a:srgbClr val="FF0000"/>
                </a:solidFill>
              </a:rPr>
              <a:t> </a:t>
            </a:r>
            <a:r>
              <a:rPr lang="sk-SK" sz="2800" dirty="0"/>
              <a:t>európskej sieti akreditačných a evalvačných komisií ako ENQA</a:t>
            </a:r>
            <a:endParaRPr lang="sk-SK" sz="2800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  <a:defRPr/>
            </a:pPr>
            <a:r>
              <a:rPr lang="sk-SK" sz="2800" b="1" dirty="0">
                <a:solidFill>
                  <a:srgbClr val="FF0000"/>
                </a:solidFill>
              </a:rPr>
              <a:t> </a:t>
            </a:r>
            <a:r>
              <a:rPr lang="sk-SK" sz="2800" b="1" dirty="0">
                <a:solidFill>
                  <a:srgbClr val="CC0000"/>
                </a:solidFill>
              </a:rPr>
              <a:t>dnes to už neplatí - </a:t>
            </a:r>
            <a:r>
              <a:rPr lang="sk-SK" sz="3200" dirty="0">
                <a:solidFill>
                  <a:srgbClr val="CC0000"/>
                </a:solidFill>
              </a:rPr>
              <a:t>2012</a:t>
            </a:r>
            <a:r>
              <a:rPr lang="sk-SK" sz="2800" dirty="0">
                <a:solidFill>
                  <a:srgbClr val="CC0000"/>
                </a:solidFill>
              </a:rPr>
              <a:t>: </a:t>
            </a:r>
            <a:r>
              <a:rPr lang="sk-SK" sz="2800" b="1" dirty="0">
                <a:solidFill>
                  <a:srgbClr val="CC0000"/>
                </a:solidFill>
              </a:rPr>
              <a:t>Malá novela zákona o VŠ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ED22D73-B24D-4BC2-B541-2FF4BFCE7673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529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55300" name="Picture 2" descr="C:\Users\urban\Documents\ak\AK-10\novela\image_4877_61_v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60350"/>
            <a:ext cx="71818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1042988" y="2133600"/>
            <a:ext cx="756126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/>
              <a:t>Nepatr</a:t>
            </a:r>
            <a:r>
              <a:rPr lang="sk-SK" dirty="0"/>
              <a:t>í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sk-SK" dirty="0"/>
              <a:t> komentovať predsedu vlády</a:t>
            </a:r>
            <a:r>
              <a:rPr lang="en-US" dirty="0"/>
              <a:t>, ale </a:t>
            </a:r>
            <a:r>
              <a:rPr lang="sk-SK" dirty="0"/>
              <a:t>predsa ......:</a:t>
            </a:r>
          </a:p>
          <a:p>
            <a:pPr>
              <a:defRPr/>
            </a:pPr>
            <a:r>
              <a:rPr lang="sk-SK" dirty="0"/>
              <a:t>Patrí do elitnej slovenskej triedy (spolu s UK</a:t>
            </a:r>
          </a:p>
          <a:p>
            <a:pPr>
              <a:defRPr/>
            </a:pPr>
            <a:r>
              <a:rPr lang="sk-SK" dirty="0"/>
              <a:t>a hádam v niektorých indikátoroch aj UPJŠ).</a:t>
            </a:r>
          </a:p>
          <a:p>
            <a:pPr>
              <a:defRPr/>
            </a:pPr>
            <a:r>
              <a:rPr lang="sk-SK" dirty="0">
                <a:solidFill>
                  <a:srgbClr val="FF0000"/>
                </a:solidFill>
              </a:rPr>
              <a:t>Aby patrila do európskej</a:t>
            </a:r>
            <a:r>
              <a:rPr lang="sk-SK" dirty="0"/>
              <a:t>, musela by vo vláde presadiť</a:t>
            </a:r>
          </a:p>
          <a:p>
            <a:pPr>
              <a:defRPr/>
            </a:pPr>
            <a:endParaRPr lang="sk-SK" dirty="0"/>
          </a:p>
          <a:p>
            <a:pPr>
              <a:buFont typeface="Arial" pitchFamily="34" charset="0"/>
              <a:buChar char="•"/>
              <a:defRPr/>
            </a:pPr>
            <a:r>
              <a:rPr lang="sk-SK" dirty="0"/>
              <a:t>Lepšie financovanie vedy ako celku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k-SK" dirty="0"/>
              <a:t>Dôraz na osobnosti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k-SK" dirty="0"/>
              <a:t>diferenciáciu univerzít, nielen podľa názvu, ale aj </a:t>
            </a:r>
            <a:br>
              <a:rPr lang="sk-SK" dirty="0"/>
            </a:br>
            <a:r>
              <a:rPr lang="sk-SK" dirty="0">
                <a:solidFill>
                  <a:schemeClr val="tx1">
                    <a:lumMod val="75000"/>
                  </a:schemeClr>
                </a:solidFill>
              </a:rPr>
              <a:t>vo FINANCOVANÍ.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sk-SK" dirty="0"/>
              <a:t>diferenciáciu VŠ, podľa poslania.</a:t>
            </a:r>
            <a:endParaRPr lang="sk-SK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A684E99-8142-4708-AD8F-99ED1758D7BA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632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34925" y="260350"/>
            <a:ext cx="50165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sk-SK" sz="28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Podľa počtu študujúcich</a:t>
            </a:r>
          </a:p>
          <a:p>
            <a:pPr>
              <a:defRPr/>
            </a:pPr>
            <a:r>
              <a:rPr lang="sk-SK" sz="28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Na 2. stupni</a:t>
            </a:r>
          </a:p>
          <a:p>
            <a:pPr>
              <a:defRPr/>
            </a:pPr>
            <a:r>
              <a:rPr lang="sk-SK" sz="28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(asi 75% populácie 18-ročných)</a:t>
            </a:r>
          </a:p>
          <a:p>
            <a:pPr>
              <a:defRPr/>
            </a:pPr>
            <a:r>
              <a:rPr lang="sk-SK" sz="2800" b="1" dirty="0">
                <a:solidFill>
                  <a:srgbClr val="C00000"/>
                </a:solidFill>
              </a:rPr>
              <a:t>sme geniálny národ</a:t>
            </a:r>
            <a:r>
              <a:rPr lang="sk-SK" sz="28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56325" name="TextBox 14"/>
          <p:cNvSpPr txBox="1">
            <a:spLocks noChangeArrowheads="1"/>
          </p:cNvSpPr>
          <p:nvPr/>
        </p:nvSpPr>
        <p:spPr bwMode="auto">
          <a:xfrm>
            <a:off x="-107950" y="2492375"/>
            <a:ext cx="430371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Dôležité </a:t>
            </a:r>
            <a:r>
              <a:rPr lang="sk-SK" altLang="sk-SK">
                <a:solidFill>
                  <a:srgbClr val="FF0000"/>
                </a:solidFill>
              </a:rPr>
              <a:t>profesne orientované</a:t>
            </a:r>
          </a:p>
          <a:p>
            <a:r>
              <a:rPr lang="sk-SK" altLang="sk-SK"/>
              <a:t>bakalárske vzdelávanie</a:t>
            </a:r>
          </a:p>
          <a:p>
            <a:r>
              <a:rPr lang="sk-SK" altLang="sk-SK"/>
              <a:t>je v SR okrajové, absolventi </a:t>
            </a:r>
          </a:p>
          <a:p>
            <a:r>
              <a:rPr lang="sk-SK" altLang="sk-SK"/>
              <a:t>väčšinou končia ako magistri</a:t>
            </a:r>
          </a:p>
          <a:p>
            <a:r>
              <a:rPr lang="sk-SK" altLang="sk-SK"/>
              <a:t>resp. inžinieri </a:t>
            </a:r>
          </a:p>
          <a:p>
            <a:r>
              <a:rPr lang="sk-SK" altLang="sk-SK"/>
              <a:t>so všetkými devast</a:t>
            </a:r>
            <a:r>
              <a:rPr lang="en-US" altLang="sk-SK"/>
              <a:t>u</a:t>
            </a:r>
            <a:r>
              <a:rPr lang="sk-SK" altLang="sk-SK"/>
              <a:t>júcimi</a:t>
            </a:r>
          </a:p>
          <a:p>
            <a:r>
              <a:rPr lang="sk-SK" altLang="sk-SK"/>
              <a:t>dôsledkami na kvalitu.</a:t>
            </a:r>
          </a:p>
          <a:p>
            <a:r>
              <a:rPr lang="sk-SK" altLang="sk-SK" b="1">
                <a:solidFill>
                  <a:srgbClr val="FF0000"/>
                </a:solidFill>
              </a:rPr>
              <a:t>Konflikt masového vzdelávania</a:t>
            </a:r>
          </a:p>
          <a:p>
            <a:r>
              <a:rPr lang="sk-SK" altLang="sk-SK" b="1">
                <a:solidFill>
                  <a:srgbClr val="FF0000"/>
                </a:solidFill>
              </a:rPr>
              <a:t>a kvality má jasného víťaz</a:t>
            </a:r>
            <a:r>
              <a:rPr lang="sk-SK" altLang="sk-SK">
                <a:solidFill>
                  <a:srgbClr val="FF0000"/>
                </a:solidFill>
              </a:rPr>
              <a:t>a.</a:t>
            </a:r>
            <a:endParaRPr lang="sk-SK" altLang="sk-SK"/>
          </a:p>
        </p:txBody>
      </p:sp>
      <p:sp>
        <p:nvSpPr>
          <p:cNvPr id="56326" name="Freeform 15"/>
          <p:cNvSpPr>
            <a:spLocks/>
          </p:cNvSpPr>
          <p:nvPr/>
        </p:nvSpPr>
        <p:spPr bwMode="auto">
          <a:xfrm>
            <a:off x="4427538" y="2636838"/>
            <a:ext cx="4716462" cy="3095625"/>
          </a:xfrm>
          <a:custGeom>
            <a:avLst/>
            <a:gdLst>
              <a:gd name="T0" fmla="*/ 0 w 2569029"/>
              <a:gd name="T1" fmla="*/ 2147483647 h 1129695"/>
              <a:gd name="T2" fmla="*/ 2147483647 w 2569029"/>
              <a:gd name="T3" fmla="*/ 2147483647 h 1129695"/>
              <a:gd name="T4" fmla="*/ 2147483647 w 2569029"/>
              <a:gd name="T5" fmla="*/ 2147483647 h 1129695"/>
              <a:gd name="T6" fmla="*/ 2147483647 w 2569029"/>
              <a:gd name="T7" fmla="*/ 2147483647 h 1129695"/>
              <a:gd name="T8" fmla="*/ 2147483647 w 2569029"/>
              <a:gd name="T9" fmla="*/ 2147483647 h 11296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9029"/>
              <a:gd name="T16" fmla="*/ 0 h 1129695"/>
              <a:gd name="T17" fmla="*/ 2569029 w 2569029"/>
              <a:gd name="T18" fmla="*/ 1129695 h 11296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9029" h="1129695">
                <a:moveTo>
                  <a:pt x="0" y="1129695"/>
                </a:moveTo>
                <a:cubicBezTo>
                  <a:pt x="295124" y="1070428"/>
                  <a:pt x="590248" y="1011162"/>
                  <a:pt x="798286" y="824895"/>
                </a:cubicBezTo>
                <a:cubicBezTo>
                  <a:pt x="1006324" y="638628"/>
                  <a:pt x="1090991" y="0"/>
                  <a:pt x="1248229" y="12095"/>
                </a:cubicBezTo>
                <a:cubicBezTo>
                  <a:pt x="1405467" y="24190"/>
                  <a:pt x="1521581" y="711200"/>
                  <a:pt x="1741714" y="897467"/>
                </a:cubicBezTo>
                <a:cubicBezTo>
                  <a:pt x="1961847" y="1083734"/>
                  <a:pt x="2448077" y="1078895"/>
                  <a:pt x="2569029" y="1129695"/>
                </a:cubicBezTo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sk-SK"/>
          </a:p>
        </p:txBody>
      </p:sp>
      <p:sp>
        <p:nvSpPr>
          <p:cNvPr id="56327" name="TextBox 16"/>
          <p:cNvSpPr txBox="1">
            <a:spLocks noChangeArrowheads="1"/>
          </p:cNvSpPr>
          <p:nvPr/>
        </p:nvSpPr>
        <p:spPr bwMode="auto">
          <a:xfrm>
            <a:off x="5003800" y="333375"/>
            <a:ext cx="40322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/>
              <a:t>Gaussova krivka: </a:t>
            </a:r>
          </a:p>
          <a:p>
            <a:r>
              <a:rPr lang="sk-SK" altLang="sk-SK"/>
              <a:t>Pre profesne orientované</a:t>
            </a:r>
          </a:p>
          <a:p>
            <a:r>
              <a:rPr lang="sk-SK" altLang="sk-SK"/>
              <a:t>vzdelávanie (Bc) resp.  stupeň Mgr/Ing. sú odlišné požiadavky na uchádzačov.</a:t>
            </a:r>
          </a:p>
        </p:txBody>
      </p:sp>
      <p:cxnSp>
        <p:nvCxnSpPr>
          <p:cNvPr id="56328" name="Straight Connector 9"/>
          <p:cNvCxnSpPr>
            <a:cxnSpLocks noChangeShapeType="1"/>
          </p:cNvCxnSpPr>
          <p:nvPr/>
        </p:nvCxnSpPr>
        <p:spPr bwMode="auto">
          <a:xfrm rot="5400000">
            <a:off x="4788694" y="3933032"/>
            <a:ext cx="3024187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rot="5400000">
            <a:off x="5652294" y="3933032"/>
            <a:ext cx="302418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330" name="Straight Connector 11"/>
          <p:cNvCxnSpPr>
            <a:cxnSpLocks noChangeShapeType="1"/>
          </p:cNvCxnSpPr>
          <p:nvPr/>
        </p:nvCxnSpPr>
        <p:spPr bwMode="auto">
          <a:xfrm rot="16200000" flipH="1">
            <a:off x="4607719" y="4401344"/>
            <a:ext cx="2241550" cy="7938"/>
          </a:xfrm>
          <a:prstGeom prst="line">
            <a:avLst/>
          </a:prstGeom>
          <a:noFill/>
          <a:ln w="19050" algn="ctr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31" name="Straight Connector 13"/>
          <p:cNvCxnSpPr>
            <a:cxnSpLocks noChangeShapeType="1"/>
          </p:cNvCxnSpPr>
          <p:nvPr/>
        </p:nvCxnSpPr>
        <p:spPr bwMode="auto">
          <a:xfrm rot="16200000" flipH="1">
            <a:off x="6551613" y="4400550"/>
            <a:ext cx="2241550" cy="9525"/>
          </a:xfrm>
          <a:prstGeom prst="line">
            <a:avLst/>
          </a:prstGeom>
          <a:noFill/>
          <a:ln w="19050" algn="ctr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332" name="TextBox 14"/>
          <p:cNvSpPr txBox="1">
            <a:spLocks noChangeArrowheads="1"/>
          </p:cNvSpPr>
          <p:nvPr/>
        </p:nvSpPr>
        <p:spPr bwMode="auto">
          <a:xfrm>
            <a:off x="8027988" y="3716338"/>
            <a:ext cx="561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>
                <a:solidFill>
                  <a:srgbClr val="CC0000"/>
                </a:solidFill>
              </a:rPr>
              <a:t>SR</a:t>
            </a:r>
          </a:p>
        </p:txBody>
      </p:sp>
      <p:cxnSp>
        <p:nvCxnSpPr>
          <p:cNvPr id="56333" name="Straight Connector 14"/>
          <p:cNvCxnSpPr>
            <a:cxnSpLocks noChangeShapeType="1"/>
          </p:cNvCxnSpPr>
          <p:nvPr/>
        </p:nvCxnSpPr>
        <p:spPr bwMode="auto">
          <a:xfrm>
            <a:off x="5724525" y="4221163"/>
            <a:ext cx="19431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455319F-876B-4221-867D-40CB87C80B14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734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74168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22983EA-25FB-4538-88D9-6434A46F1316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837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58372" name="Text Box 2"/>
          <p:cNvSpPr txBox="1">
            <a:spLocks noChangeArrowheads="1"/>
          </p:cNvSpPr>
          <p:nvPr/>
        </p:nvSpPr>
        <p:spPr bwMode="auto">
          <a:xfrm>
            <a:off x="762000" y="762000"/>
            <a:ext cx="78486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sk-SK" sz="2800">
                <a:solidFill>
                  <a:srgbClr val="FF0000"/>
                </a:solidFill>
              </a:rPr>
              <a:t>Poďakovanie:</a:t>
            </a:r>
            <a:endParaRPr lang="en-GB" altLang="sk-SK" sz="2800">
              <a:solidFill>
                <a:srgbClr val="339933"/>
              </a:solidFill>
            </a:endParaRPr>
          </a:p>
          <a:p>
            <a:pPr>
              <a:spcBef>
                <a:spcPct val="50000"/>
              </a:spcBef>
            </a:pPr>
            <a:r>
              <a:rPr lang="en-GB" altLang="sk-SK" sz="2800"/>
              <a:t>Vladimír Kellö, Ivan Černušák</a:t>
            </a:r>
            <a:br>
              <a:rPr lang="en-GB" altLang="sk-SK" sz="2800"/>
            </a:br>
            <a:r>
              <a:rPr lang="en-GB" altLang="sk-SK" sz="2800"/>
              <a:t>za spracovanie dát z SCI, ESI a zo štatistickej ročenky.</a:t>
            </a:r>
          </a:p>
          <a:p>
            <a:pPr>
              <a:spcBef>
                <a:spcPct val="50000"/>
              </a:spcBef>
            </a:pPr>
            <a:r>
              <a:rPr lang="en-GB" altLang="sk-SK" sz="2800"/>
              <a:t>Členom bývalých AK za cenné skúsenosti.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56E1BC6-5FCC-4416-B7D4-4C13E5BE35CA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5939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59396" name="TextBox 4"/>
          <p:cNvSpPr txBox="1">
            <a:spLocks noChangeArrowheads="1"/>
          </p:cNvSpPr>
          <p:nvPr/>
        </p:nvSpPr>
        <p:spPr bwMode="auto">
          <a:xfrm>
            <a:off x="250825" y="333375"/>
            <a:ext cx="8599488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 b="1"/>
              <a:t>Publikácia so slovenskou adresou citovaná viac než </a:t>
            </a:r>
          </a:p>
          <a:p>
            <a:r>
              <a:rPr lang="sk-SK" altLang="sk-SK" sz="2800" b="1">
                <a:solidFill>
                  <a:srgbClr val="C00000"/>
                </a:solidFill>
              </a:rPr>
              <a:t>500 krát podľa WOS 2010 </a:t>
            </a:r>
            <a:r>
              <a:rPr lang="sk-SK" altLang="sk-SK" sz="2800" b="1"/>
              <a:t>(bez vylúčenia samocitácií)</a:t>
            </a:r>
          </a:p>
          <a:p>
            <a:r>
              <a:rPr lang="sk-SK" altLang="sk-SK" sz="2800" b="1">
                <a:solidFill>
                  <a:srgbClr val="C00000"/>
                </a:solidFill>
              </a:rPr>
              <a:t>- </a:t>
            </a:r>
            <a:r>
              <a:rPr lang="sk-SK" altLang="sk-SK" sz="2800" b="1" u="sng">
                <a:solidFill>
                  <a:srgbClr val="C00000"/>
                </a:solidFill>
              </a:rPr>
              <a:t>dáta k 26. nov. 2010</a:t>
            </a:r>
            <a:r>
              <a:rPr lang="sk-SK" altLang="sk-SK" sz="2800" b="1">
                <a:solidFill>
                  <a:srgbClr val="C00000"/>
                </a:solidFill>
              </a:rPr>
              <a:t>, spolu 13 publikácií:</a:t>
            </a:r>
          </a:p>
          <a:p>
            <a:endParaRPr lang="sk-SK" altLang="sk-SK" sz="2800" b="1"/>
          </a:p>
          <a:p>
            <a:r>
              <a:rPr lang="sk-SK" altLang="sk-SK" sz="2800" b="1"/>
              <a:t>SAV 			6	(3 + 1 ústav)</a:t>
            </a:r>
          </a:p>
          <a:p>
            <a:r>
              <a:rPr lang="sk-SK" altLang="sk-SK" sz="2800" b="1"/>
              <a:t>UK    			3	(3 fakulty)</a:t>
            </a:r>
          </a:p>
          <a:p>
            <a:r>
              <a:rPr lang="sk-SK" altLang="sk-SK" sz="2800" b="1"/>
              <a:t>UK (SAV)		1</a:t>
            </a:r>
          </a:p>
          <a:p>
            <a:r>
              <a:rPr lang="sk-SK" altLang="sk-SK" sz="2800" b="1"/>
              <a:t>STU			2	(1 + 1 fakulta) </a:t>
            </a:r>
          </a:p>
          <a:p>
            <a:r>
              <a:rPr lang="sk-SK" altLang="sk-SK" sz="2800" b="1"/>
              <a:t>STU (UK,SAV)	1</a:t>
            </a:r>
          </a:p>
          <a:p>
            <a:endParaRPr lang="sk-SK" altLang="sk-SK" sz="2800" b="1"/>
          </a:p>
          <a:p>
            <a:r>
              <a:rPr lang="sk-SK" altLang="sk-SK" sz="2800" b="1"/>
              <a:t>Detailnejšia analýza (práce </a:t>
            </a:r>
            <a:r>
              <a:rPr lang="sk-SK" altLang="sk-SK" sz="2800" b="1">
                <a:solidFill>
                  <a:srgbClr val="00008A"/>
                </a:solidFill>
              </a:rPr>
              <a:t>citované viac než 100 krát </a:t>
            </a:r>
            <a:r>
              <a:rPr lang="sk-SK" altLang="sk-SK" sz="2800" b="1"/>
              <a:t>)</a:t>
            </a:r>
          </a:p>
          <a:p>
            <a:r>
              <a:rPr lang="sk-SK" altLang="sk-SK" sz="2800" b="1"/>
              <a:t>– niektoré ďalšie inštitúcie, menej početné zastúpenie</a:t>
            </a:r>
          </a:p>
          <a:p>
            <a:r>
              <a:rPr lang="sk-SK" altLang="sk-SK" sz="2800" b="1"/>
              <a:t>UPJŠ, Trnavská Univ. , TU Košice, TU Zvolen.</a:t>
            </a:r>
          </a:p>
          <a:p>
            <a:r>
              <a:rPr lang="sk-SK" altLang="sk-SK" sz="2000" b="1"/>
              <a:t>Multiautorské práce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Date Placehold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20648F1-3CCA-4458-88C3-0D9B1AA6A17F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60419" name="Footer Placehold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7847013" cy="1531938"/>
          </a:xfrm>
        </p:spPr>
        <p:txBody>
          <a:bodyPr/>
          <a:lstStyle/>
          <a:p>
            <a:r>
              <a:rPr lang="en-GB" altLang="sk-SK" sz="3600" smtClean="0">
                <a:solidFill>
                  <a:srgbClr val="003300"/>
                </a:solidFill>
              </a:rPr>
              <a:t>Slovensko - počty WOS publikácií</a:t>
            </a:r>
            <a:r>
              <a:rPr lang="sk-SK" altLang="sk-SK" sz="3600" smtClean="0">
                <a:solidFill>
                  <a:srgbClr val="003300"/>
                </a:solidFill>
              </a:rPr>
              <a:t>:</a:t>
            </a:r>
            <a:r>
              <a:rPr lang="sk-SK" altLang="sk-SK" sz="4000" smtClean="0">
                <a:solidFill>
                  <a:srgbClr val="003300"/>
                </a:solidFill>
              </a:rPr>
              <a:t/>
            </a:r>
            <a:br>
              <a:rPr lang="sk-SK" altLang="sk-SK" sz="4000" smtClean="0">
                <a:solidFill>
                  <a:srgbClr val="003300"/>
                </a:solidFill>
              </a:rPr>
            </a:br>
            <a:r>
              <a:rPr lang="sk-SK" altLang="sk-SK" sz="2800" b="1" smtClean="0">
                <a:solidFill>
                  <a:srgbClr val="CC0000"/>
                </a:solidFill>
              </a:rPr>
              <a:t>veda nemôže stále fungovať vo finančnom režime </a:t>
            </a:r>
            <a:r>
              <a:rPr lang="sk-SK" altLang="sk-SK" sz="2800" smtClean="0">
                <a:solidFill>
                  <a:srgbClr val="003300"/>
                </a:solidFill>
              </a:rPr>
              <a:t/>
            </a:r>
            <a:br>
              <a:rPr lang="sk-SK" altLang="sk-SK" sz="2800" smtClean="0">
                <a:solidFill>
                  <a:srgbClr val="003300"/>
                </a:solidFill>
              </a:rPr>
            </a:br>
            <a:r>
              <a:rPr lang="sk-SK" altLang="sk-SK" sz="3200" smtClean="0">
                <a:solidFill>
                  <a:srgbClr val="003300"/>
                </a:solidFill>
              </a:rPr>
              <a:t>„</a:t>
            </a:r>
            <a:r>
              <a:rPr lang="sk-SK" altLang="sk-SK" sz="3200" b="1" smtClean="0">
                <a:solidFill>
                  <a:srgbClr val="CC0000"/>
                </a:solidFill>
              </a:rPr>
              <a:t>málo“ a „zle“ (</a:t>
            </a:r>
            <a:r>
              <a:rPr lang="sk-SK" altLang="sk-SK" sz="3200" b="1" smtClean="0">
                <a:solidFill>
                  <a:srgbClr val="003300"/>
                </a:solidFill>
              </a:rPr>
              <a:t>rozdeľované</a:t>
            </a:r>
            <a:r>
              <a:rPr lang="sk-SK" altLang="sk-SK" sz="3200" b="1" smtClean="0">
                <a:solidFill>
                  <a:srgbClr val="CC0000"/>
                </a:solidFill>
              </a:rPr>
              <a:t>)</a:t>
            </a:r>
            <a:r>
              <a:rPr lang="sk-SK" altLang="sk-SK" sz="3200" smtClean="0">
                <a:solidFill>
                  <a:srgbClr val="003300"/>
                </a:solidFill>
              </a:rPr>
              <a:t> </a:t>
            </a:r>
            <a:endParaRPr lang="en-GB" altLang="sk-SK" sz="3200" smtClean="0">
              <a:solidFill>
                <a:srgbClr val="003300"/>
              </a:solidFill>
            </a:endParaRPr>
          </a:p>
        </p:txBody>
      </p:sp>
      <p:sp>
        <p:nvSpPr>
          <p:cNvPr id="60421" name="Text Box 3"/>
          <p:cNvSpPr txBox="1">
            <a:spLocks noChangeArrowheads="1"/>
          </p:cNvSpPr>
          <p:nvPr/>
        </p:nvSpPr>
        <p:spPr bwMode="auto">
          <a:xfrm>
            <a:off x="323850" y="1844675"/>
            <a:ext cx="8640763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81000">
              <a:tabLst>
                <a:tab pos="3429000" algn="r"/>
                <a:tab pos="4762500" algn="r"/>
                <a:tab pos="6096000" algn="r"/>
                <a:tab pos="723900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3429000" algn="r"/>
                <a:tab pos="4762500" algn="r"/>
                <a:tab pos="6096000" algn="r"/>
                <a:tab pos="723900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3429000" algn="r"/>
                <a:tab pos="4762500" algn="r"/>
                <a:tab pos="6096000" algn="r"/>
                <a:tab pos="723900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3429000" algn="r"/>
                <a:tab pos="4762500" algn="r"/>
                <a:tab pos="6096000" algn="r"/>
                <a:tab pos="723900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3429000" algn="r"/>
                <a:tab pos="4762500" algn="r"/>
                <a:tab pos="6096000" algn="r"/>
                <a:tab pos="723900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r"/>
                <a:tab pos="4762500" algn="r"/>
                <a:tab pos="6096000" algn="r"/>
                <a:tab pos="723900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r"/>
                <a:tab pos="4762500" algn="r"/>
                <a:tab pos="6096000" algn="r"/>
                <a:tab pos="723900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r"/>
                <a:tab pos="4762500" algn="r"/>
                <a:tab pos="6096000" algn="r"/>
                <a:tab pos="723900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r"/>
                <a:tab pos="4762500" algn="r"/>
                <a:tab pos="6096000" algn="r"/>
                <a:tab pos="723900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2800">
                <a:solidFill>
                  <a:srgbClr val="003300"/>
                </a:solidFill>
              </a:rPr>
              <a:t>	1995	  </a:t>
            </a:r>
            <a:r>
              <a:rPr lang="en-GB" altLang="sk-SK" sz="2800" b="1">
                <a:solidFill>
                  <a:srgbClr val="003300"/>
                </a:solidFill>
              </a:rPr>
              <a:t>2002</a:t>
            </a:r>
            <a:r>
              <a:rPr lang="en-GB" altLang="sk-SK" sz="2800">
                <a:solidFill>
                  <a:srgbClr val="003300"/>
                </a:solidFill>
              </a:rPr>
              <a:t>	     2003     2006      </a:t>
            </a:r>
            <a:r>
              <a:rPr lang="en-GB" altLang="sk-SK" sz="2800" b="1">
                <a:solidFill>
                  <a:srgbClr val="003300"/>
                </a:solidFill>
              </a:rPr>
              <a:t>2011</a:t>
            </a:r>
          </a:p>
          <a:p>
            <a:pPr>
              <a:buFontTx/>
              <a:buChar char="•"/>
            </a:pPr>
            <a:r>
              <a:rPr lang="en-GB" altLang="sk-SK" sz="2800"/>
              <a:t>SR	2179	       </a:t>
            </a:r>
            <a:r>
              <a:rPr lang="en-GB" altLang="sk-SK" sz="2800" b="1"/>
              <a:t>2222</a:t>
            </a:r>
            <a:r>
              <a:rPr lang="en-GB" altLang="sk-SK" sz="2800"/>
              <a:t>     2264	     2496		   </a:t>
            </a:r>
            <a:r>
              <a:rPr lang="en-GB" altLang="sk-SK" sz="2800" b="1"/>
              <a:t>3325</a:t>
            </a:r>
          </a:p>
          <a:p>
            <a:pPr>
              <a:buFontTx/>
              <a:buChar char="•"/>
            </a:pPr>
            <a:r>
              <a:rPr lang="en-GB" altLang="sk-SK" sz="2800">
                <a:solidFill>
                  <a:srgbClr val="003300"/>
                </a:solidFill>
              </a:rPr>
              <a:t>ČR	3755	 </a:t>
            </a:r>
            <a:r>
              <a:rPr lang="en-GB" altLang="sk-SK" sz="2800" b="1">
                <a:solidFill>
                  <a:srgbClr val="003300"/>
                </a:solidFill>
              </a:rPr>
              <a:t>5642</a:t>
            </a:r>
            <a:r>
              <a:rPr lang="en-GB" altLang="sk-SK" sz="2800">
                <a:solidFill>
                  <a:srgbClr val="003300"/>
                </a:solidFill>
              </a:rPr>
              <a:t>    	 6184     7494   </a:t>
            </a:r>
            <a:r>
              <a:rPr lang="en-GB" altLang="sk-SK" sz="2800" b="1">
                <a:solidFill>
                  <a:srgbClr val="003300"/>
                </a:solidFill>
              </a:rPr>
              <a:t>11 274</a:t>
            </a:r>
          </a:p>
          <a:p>
            <a:pPr>
              <a:buFontTx/>
              <a:buChar char="•"/>
            </a:pPr>
            <a:r>
              <a:rPr lang="en-GB" altLang="sk-SK" sz="2800">
                <a:solidFill>
                  <a:srgbClr val="003300"/>
                </a:solidFill>
              </a:rPr>
              <a:t>Maďarsko	3666	 5076	     5418     6128	      7028</a:t>
            </a:r>
          </a:p>
          <a:p>
            <a:pPr>
              <a:buFontTx/>
              <a:buChar char="•"/>
            </a:pPr>
            <a:r>
              <a:rPr lang="en-GB" altLang="sk-SK" sz="2800">
                <a:solidFill>
                  <a:srgbClr val="003300"/>
                </a:solidFill>
              </a:rPr>
              <a:t>Rakúsko	6437	       </a:t>
            </a:r>
            <a:r>
              <a:rPr lang="en-GB" altLang="sk-SK" sz="2800" b="1">
                <a:solidFill>
                  <a:srgbClr val="003300"/>
                </a:solidFill>
              </a:rPr>
              <a:t>9665</a:t>
            </a:r>
            <a:r>
              <a:rPr lang="en-GB" altLang="sk-SK" sz="2800">
                <a:solidFill>
                  <a:srgbClr val="003300"/>
                </a:solidFill>
              </a:rPr>
              <a:t>   10608	                </a:t>
            </a:r>
            <a:r>
              <a:rPr lang="en-GB" altLang="sk-SK" sz="2800" b="1">
                <a:solidFill>
                  <a:srgbClr val="003300"/>
                </a:solidFill>
              </a:rPr>
              <a:t>16 053</a:t>
            </a:r>
          </a:p>
          <a:p>
            <a:pPr>
              <a:buFontTx/>
              <a:buChar char="•"/>
            </a:pPr>
            <a:r>
              <a:rPr lang="en-GB" altLang="sk-SK" sz="2800">
                <a:solidFill>
                  <a:srgbClr val="003300"/>
                </a:solidFill>
              </a:rPr>
              <a:t>Slovinsko	917	       1850     2045</a:t>
            </a:r>
          </a:p>
          <a:p>
            <a:pPr>
              <a:buFontTx/>
              <a:buChar char="•"/>
            </a:pPr>
            <a:r>
              <a:rPr lang="en-GB" altLang="sk-SK" sz="2800">
                <a:solidFill>
                  <a:srgbClr val="003300"/>
                </a:solidFill>
              </a:rPr>
              <a:t>Estónsko	448	         709       754</a:t>
            </a:r>
          </a:p>
        </p:txBody>
      </p:sp>
      <p:sp>
        <p:nvSpPr>
          <p:cNvPr id="60422" name="Line 5"/>
          <p:cNvSpPr>
            <a:spLocks noChangeShapeType="1"/>
          </p:cNvSpPr>
          <p:nvPr/>
        </p:nvSpPr>
        <p:spPr bwMode="auto">
          <a:xfrm>
            <a:off x="827088" y="1844675"/>
            <a:ext cx="78486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60423" name="Line 6"/>
          <p:cNvSpPr>
            <a:spLocks noChangeShapeType="1"/>
          </p:cNvSpPr>
          <p:nvPr/>
        </p:nvSpPr>
        <p:spPr bwMode="auto">
          <a:xfrm>
            <a:off x="827088" y="5373688"/>
            <a:ext cx="78486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k-SK"/>
          </a:p>
        </p:txBody>
      </p:sp>
      <p:sp>
        <p:nvSpPr>
          <p:cNvPr id="60424" name="TextBox 8"/>
          <p:cNvSpPr txBox="1">
            <a:spLocks noChangeArrowheads="1"/>
          </p:cNvSpPr>
          <p:nvPr/>
        </p:nvSpPr>
        <p:spPr bwMode="auto">
          <a:xfrm>
            <a:off x="900113" y="5373688"/>
            <a:ext cx="74739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>
                <a:solidFill>
                  <a:srgbClr val="C00000"/>
                </a:solidFill>
              </a:rPr>
              <a:t>2011: </a:t>
            </a:r>
            <a:r>
              <a:rPr lang="sk-SK" altLang="sk-SK" sz="2800" b="1">
                <a:solidFill>
                  <a:srgbClr val="C00000"/>
                </a:solidFill>
              </a:rPr>
              <a:t>Správa EK – Podiel výdavkov </a:t>
            </a:r>
            <a:r>
              <a:rPr lang="en-US" altLang="sk-SK" sz="2800" b="1">
                <a:solidFill>
                  <a:srgbClr val="C00000"/>
                </a:solidFill>
              </a:rPr>
              <a:t>(v % HDP)</a:t>
            </a:r>
          </a:p>
          <a:p>
            <a:r>
              <a:rPr lang="en-US" altLang="sk-SK" sz="2800" b="1">
                <a:solidFill>
                  <a:srgbClr val="C00000"/>
                </a:solidFill>
              </a:rPr>
              <a:t> </a:t>
            </a:r>
            <a:r>
              <a:rPr lang="sk-SK" altLang="sk-SK" sz="2800" b="1">
                <a:solidFill>
                  <a:srgbClr val="C00000"/>
                </a:solidFill>
              </a:rPr>
              <a:t>          na vzdelanie </a:t>
            </a:r>
            <a:r>
              <a:rPr lang="en-US" altLang="sk-SK" sz="2800" b="1">
                <a:solidFill>
                  <a:srgbClr val="C00000"/>
                </a:solidFill>
              </a:rPr>
              <a:t>je v </a:t>
            </a:r>
            <a:r>
              <a:rPr lang="sk-SK" altLang="sk-SK" sz="2800" b="1">
                <a:solidFill>
                  <a:srgbClr val="C00000"/>
                </a:solidFill>
              </a:rPr>
              <a:t> SR </a:t>
            </a:r>
            <a:r>
              <a:rPr lang="en-US" altLang="sk-SK" sz="2800" b="1">
                <a:solidFill>
                  <a:srgbClr val="C00000"/>
                </a:solidFill>
              </a:rPr>
              <a:t>NAJNI</a:t>
            </a:r>
            <a:r>
              <a:rPr lang="sk-SK" altLang="sk-SK" sz="2800" b="1">
                <a:solidFill>
                  <a:srgbClr val="C00000"/>
                </a:solidFill>
              </a:rPr>
              <a:t>ŽŠÍ v EÚ</a:t>
            </a:r>
          </a:p>
        </p:txBody>
      </p:sp>
      <p:sp>
        <p:nvSpPr>
          <p:cNvPr id="60425" name="Line 5"/>
          <p:cNvSpPr>
            <a:spLocks noChangeShapeType="1"/>
          </p:cNvSpPr>
          <p:nvPr/>
        </p:nvSpPr>
        <p:spPr bwMode="auto">
          <a:xfrm>
            <a:off x="827088" y="2276475"/>
            <a:ext cx="78486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k-SK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12B0957-55F5-4FA2-BE64-FCA1E86A477E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6144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539750" y="1125538"/>
            <a:ext cx="7978775" cy="464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/>
              <a:t>Celkovo, všetky odbory:</a:t>
            </a:r>
          </a:p>
          <a:p>
            <a:endParaRPr lang="sk-SK" altLang="sk-SK" sz="2800"/>
          </a:p>
          <a:p>
            <a:r>
              <a:rPr lang="sk-SK" altLang="sk-SK" sz="2800"/>
              <a:t>ČR  17 inštitúcií v SCIMAGO súbore, </a:t>
            </a:r>
            <a:r>
              <a:rPr lang="sk-SK" altLang="sk-SK" sz="2800">
                <a:solidFill>
                  <a:srgbClr val="D6A800"/>
                </a:solidFill>
              </a:rPr>
              <a:t>4 žlté</a:t>
            </a:r>
          </a:p>
          <a:p>
            <a:r>
              <a:rPr lang="sk-SK" altLang="sk-SK" sz="2800"/>
              <a:t>SR     6 inštitúcií v SCIMAGO súbore, </a:t>
            </a:r>
            <a:r>
              <a:rPr lang="sk-SK" altLang="sk-SK" sz="2800">
                <a:solidFill>
                  <a:srgbClr val="FF0000"/>
                </a:solidFill>
              </a:rPr>
              <a:t>všetky červené</a:t>
            </a:r>
          </a:p>
          <a:p>
            <a:r>
              <a:rPr lang="sk-SK" altLang="sk-SK" sz="2800">
                <a:solidFill>
                  <a:srgbClr val="FF0000"/>
                </a:solidFill>
              </a:rPr>
              <a:t>           SAV 0.79</a:t>
            </a:r>
          </a:p>
          <a:p>
            <a:r>
              <a:rPr lang="sk-SK" altLang="sk-SK" sz="2800">
                <a:solidFill>
                  <a:srgbClr val="FF0000"/>
                </a:solidFill>
              </a:rPr>
              <a:t>           UK 0.77, STU 0.76, UPJŠ 0.68.</a:t>
            </a:r>
          </a:p>
          <a:p>
            <a:endParaRPr lang="sk-SK" altLang="sk-SK" sz="2800">
              <a:solidFill>
                <a:srgbClr val="FF0000"/>
              </a:solidFill>
            </a:endParaRPr>
          </a:p>
          <a:p>
            <a:r>
              <a:rPr lang="sk-SK" altLang="sk-SK" sz="2800">
                <a:solidFill>
                  <a:srgbClr val="FF0000"/>
                </a:solidFill>
              </a:rPr>
              <a:t>Len 3 slovenské VŠ sú pred najhoršou českou.</a:t>
            </a:r>
          </a:p>
          <a:p>
            <a:endParaRPr lang="sk-SK" altLang="sk-SK">
              <a:solidFill>
                <a:srgbClr val="FF0000"/>
              </a:solidFill>
            </a:endParaRPr>
          </a:p>
          <a:p>
            <a:endParaRPr lang="sk-SK" altLang="sk-SK">
              <a:solidFill>
                <a:srgbClr val="FF0000"/>
              </a:solidFill>
            </a:endParaRPr>
          </a:p>
          <a:p>
            <a:endParaRPr lang="sk-SK" altLang="sk-SK">
              <a:solidFill>
                <a:srgbClr val="D6A8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6A553A8-188D-4F9D-BA09-C0EA4835ED74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6246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62468" name="TextBox 4"/>
          <p:cNvSpPr txBox="1">
            <a:spLocks noChangeArrowheads="1"/>
          </p:cNvSpPr>
          <p:nvPr/>
        </p:nvSpPr>
        <p:spPr bwMode="auto">
          <a:xfrm>
            <a:off x="395288" y="188913"/>
            <a:ext cx="8321675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 b="1">
                <a:solidFill>
                  <a:srgbClr val="CC0000"/>
                </a:solidFill>
              </a:rPr>
              <a:t>Prosím, neberte túto reč ako prejav skepticizmu:</a:t>
            </a:r>
          </a:p>
          <a:p>
            <a:r>
              <a:rPr lang="sk-SK" altLang="sk-SK"/>
              <a:t>S kvalitou VŠ a celého školstva sme na tom biedne.</a:t>
            </a:r>
          </a:p>
          <a:p>
            <a:r>
              <a:rPr lang="sk-SK" altLang="sk-SK"/>
              <a:t>To môže viesť k ďalšiemu úniku našich mladých mozgov</a:t>
            </a:r>
          </a:p>
          <a:p>
            <a:r>
              <a:rPr lang="sk-SK" altLang="sk-SK"/>
              <a:t>za hranice (kde často ostanú, nejde len o získanie skúseností).</a:t>
            </a:r>
          </a:p>
          <a:p>
            <a:r>
              <a:rPr lang="sk-SK" altLang="sk-SK" sz="3200" b="1">
                <a:solidFill>
                  <a:srgbClr val="FF0000"/>
                </a:solidFill>
              </a:rPr>
              <a:t>Únik  mozgov je to posledné, čo si želám(e)</a:t>
            </a:r>
            <a:r>
              <a:rPr lang="sk-SK" altLang="sk-SK" sz="3200"/>
              <a:t>.</a:t>
            </a:r>
          </a:p>
          <a:p>
            <a:pPr>
              <a:buFont typeface="Arial" charset="0"/>
              <a:buChar char="•"/>
            </a:pPr>
            <a:r>
              <a:rPr lang="sk-SK" altLang="sk-SK" b="1">
                <a:solidFill>
                  <a:srgbClr val="006600"/>
                </a:solidFill>
              </a:rPr>
              <a:t>Ukážme, že aj u nás sa dá kvalitne študovať a pracovať.</a:t>
            </a:r>
          </a:p>
          <a:p>
            <a:pPr>
              <a:buFont typeface="Arial" charset="0"/>
              <a:buChar char="•"/>
            </a:pPr>
            <a:r>
              <a:rPr lang="sk-SK" altLang="sk-SK">
                <a:solidFill>
                  <a:srgbClr val="006600"/>
                </a:solidFill>
              </a:rPr>
              <a:t>Prejsť od masového vzdelávania ku kvalite.</a:t>
            </a:r>
          </a:p>
          <a:p>
            <a:pPr>
              <a:buFont typeface="Arial" charset="0"/>
              <a:buChar char="•"/>
            </a:pPr>
            <a:r>
              <a:rPr lang="sk-SK" altLang="sk-SK">
                <a:solidFill>
                  <a:srgbClr val="006600"/>
                </a:solidFill>
              </a:rPr>
              <a:t>Masová produkcia absolventov = masová produkcia profesorov</a:t>
            </a:r>
          </a:p>
          <a:p>
            <a:r>
              <a:rPr lang="sk-SK" altLang="sk-SK">
                <a:solidFill>
                  <a:srgbClr val="006600"/>
                </a:solidFill>
              </a:rPr>
              <a:t>  (viď posledné menovanie 111 profesorov, len štyria DrSc).</a:t>
            </a:r>
          </a:p>
          <a:p>
            <a:pPr>
              <a:buFont typeface="Arial" charset="0"/>
              <a:buChar char="•"/>
            </a:pPr>
            <a:r>
              <a:rPr lang="sk-SK" altLang="sk-SK">
                <a:solidFill>
                  <a:srgbClr val="CC0000"/>
                </a:solidFill>
              </a:rPr>
              <a:t> </a:t>
            </a:r>
            <a:r>
              <a:rPr lang="sk-SK" altLang="sk-SK">
                <a:solidFill>
                  <a:srgbClr val="006600"/>
                </a:solidFill>
              </a:rPr>
              <a:t>Kvalitná VŠ je taká, ktorá dobre plní svoje poslanie – </a:t>
            </a:r>
          </a:p>
          <a:p>
            <a:r>
              <a:rPr lang="sk-SK" altLang="sk-SK">
                <a:solidFill>
                  <a:srgbClr val="006600"/>
                </a:solidFill>
              </a:rPr>
              <a:t>   iné kritériá sú na kvalitné profesne orientované  VŠ a iné</a:t>
            </a:r>
          </a:p>
          <a:p>
            <a:r>
              <a:rPr lang="sk-SK" altLang="sk-SK">
                <a:solidFill>
                  <a:srgbClr val="006600"/>
                </a:solidFill>
              </a:rPr>
              <a:t>   na univerzity  s 3. stupňom vzdelávania.</a:t>
            </a:r>
          </a:p>
          <a:p>
            <a:pPr>
              <a:buFont typeface="Arial" charset="0"/>
              <a:buChar char="•"/>
            </a:pPr>
            <a:r>
              <a:rPr lang="sk-SK" altLang="sk-SK" sz="2800">
                <a:solidFill>
                  <a:srgbClr val="CC0000"/>
                </a:solidFill>
              </a:rPr>
              <a:t>Analýza</a:t>
            </a:r>
            <a:r>
              <a:rPr lang="sk-SK" altLang="sk-SK">
                <a:solidFill>
                  <a:srgbClr val="CC0000"/>
                </a:solidFill>
              </a:rPr>
              <a:t> doterajších procesov akreditácie a evaluácie.</a:t>
            </a:r>
          </a:p>
          <a:p>
            <a:pPr>
              <a:buFont typeface="Arial" charset="0"/>
              <a:buChar char="•"/>
            </a:pPr>
            <a:r>
              <a:rPr lang="sk-SK" altLang="sk-SK">
                <a:solidFill>
                  <a:srgbClr val="CC0000"/>
                </a:solidFill>
              </a:rPr>
              <a:t>Diferenciácia VŠ podľa kvality a poslania, ich vedecké špičky.</a:t>
            </a:r>
          </a:p>
          <a:p>
            <a:pPr>
              <a:buFont typeface="Arial" charset="0"/>
              <a:buChar char="•"/>
            </a:pPr>
            <a:r>
              <a:rPr lang="sk-SK" altLang="sk-SK">
                <a:solidFill>
                  <a:srgbClr val="CC0000"/>
                </a:solidFill>
              </a:rPr>
              <a:t>Podstatná redukcia počtu VŠ a odborov štúdia.</a:t>
            </a:r>
          </a:p>
          <a:p>
            <a:pPr>
              <a:buFont typeface="Arial" charset="0"/>
              <a:buChar char="•"/>
            </a:pPr>
            <a:r>
              <a:rPr lang="sk-SK" altLang="sk-SK" b="1">
                <a:solidFill>
                  <a:srgbClr val="CC0000"/>
                </a:solidFill>
              </a:rPr>
              <a:t>Kvalita a štruktúra stredných škôl, kvalita základných škôl</a:t>
            </a:r>
            <a:r>
              <a:rPr lang="sk-SK" altLang="sk-SK">
                <a:solidFill>
                  <a:srgbClr val="CC0000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41B6C7C-704E-47B3-B250-9B58D90383B2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63491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63492" name="TextBox 4"/>
          <p:cNvSpPr txBox="1">
            <a:spLocks noChangeArrowheads="1"/>
          </p:cNvSpPr>
          <p:nvPr/>
        </p:nvSpPr>
        <p:spPr bwMode="auto">
          <a:xfrm>
            <a:off x="323850" y="333375"/>
            <a:ext cx="813435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sk-SK" altLang="sk-SK" sz="2800" b="1"/>
              <a:t>OSOBNOSTI:</a:t>
            </a:r>
          </a:p>
          <a:p>
            <a:r>
              <a:rPr lang="sk-SK" altLang="sk-SK" sz="2800"/>
              <a:t>Hirschov index (2006-7) </a:t>
            </a:r>
            <a:r>
              <a:rPr lang="sk-SK" altLang="sk-SK"/>
              <a:t>plus u takejto osobnosti </a:t>
            </a:r>
            <a:r>
              <a:rPr lang="sk-SK" altLang="sk-SK" sz="2800">
                <a:solidFill>
                  <a:srgbClr val="FF0000"/>
                </a:solidFill>
              </a:rPr>
              <a:t>zároveň</a:t>
            </a:r>
          </a:p>
          <a:p>
            <a:r>
              <a:rPr lang="sk-SK" altLang="sk-SK" sz="2800"/>
              <a:t> (aspoň jedna) publikácia citovaná viac než 100 krát:</a:t>
            </a:r>
            <a:r>
              <a:rPr lang="sk-SK" altLang="sk-SK"/>
              <a:t> </a:t>
            </a:r>
          </a:p>
          <a:p>
            <a:endParaRPr lang="sk-SK" altLang="sk-SK"/>
          </a:p>
          <a:p>
            <a:r>
              <a:rPr lang="sk-SK" altLang="sk-SK"/>
              <a:t>	     H-index    100 citácií (WOS 2006)       počet fakúlt</a:t>
            </a:r>
          </a:p>
          <a:p>
            <a:endParaRPr lang="sk-SK" altLang="sk-SK"/>
          </a:p>
          <a:p>
            <a:r>
              <a:rPr lang="sk-SK" altLang="sk-SK"/>
              <a:t>SAV 		9	7</a:t>
            </a:r>
          </a:p>
          <a:p>
            <a:r>
              <a:rPr lang="sk-SK" altLang="sk-SK"/>
              <a:t>UK 		8	5				3</a:t>
            </a:r>
          </a:p>
          <a:p>
            <a:r>
              <a:rPr lang="sk-SK" altLang="sk-SK"/>
              <a:t>STU	 	3	2				1</a:t>
            </a:r>
          </a:p>
          <a:p>
            <a:endParaRPr lang="sk-SK" altLang="sk-SK"/>
          </a:p>
          <a:p>
            <a:r>
              <a:rPr lang="sk-SK" altLang="sk-SK"/>
              <a:t>TU (VŠ sv. Alžbety)</a:t>
            </a:r>
          </a:p>
          <a:p>
            <a:r>
              <a:rPr lang="sk-SK" altLang="sk-SK"/>
              <a:t>		1	1</a:t>
            </a:r>
          </a:p>
          <a:p>
            <a:r>
              <a:rPr lang="sk-SK" altLang="sk-SK"/>
              <a:t>UAD Trenčín (STU)</a:t>
            </a:r>
          </a:p>
          <a:p>
            <a:r>
              <a:rPr lang="sk-SK" altLang="sk-SK"/>
              <a:t>		1	1</a:t>
            </a:r>
          </a:p>
          <a:p>
            <a:r>
              <a:rPr lang="sk-SK" altLang="sk-SK"/>
              <a:t>Plus: Multi – autorské práce najmä fyzika– UK, Košice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9F05E04-42AF-49AB-B998-6537BD0A1E73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64515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696200" cy="5503863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sk-SK" b="1"/>
              <a:t>Podiel </a:t>
            </a:r>
            <a:r>
              <a:rPr lang="en-GB" altLang="sk-SK" sz="2800" b="1"/>
              <a:t>PUBL/ </a:t>
            </a:r>
            <a:r>
              <a:rPr lang="en-GB" altLang="sk-SK" b="1"/>
              <a:t>podiel </a:t>
            </a:r>
            <a:r>
              <a:rPr lang="en-GB" altLang="sk-SK" sz="2800" b="1"/>
              <a:t>ABS</a:t>
            </a:r>
            <a:r>
              <a:rPr lang="en-GB" altLang="sk-SK" b="1"/>
              <a:t>     Podiel </a:t>
            </a:r>
            <a:r>
              <a:rPr lang="en-GB" altLang="sk-SK" sz="2800" b="1"/>
              <a:t>CIT/ podiel ABS</a:t>
            </a:r>
            <a:endParaRPr lang="en-GB" altLang="sk-SK"/>
          </a:p>
          <a:p>
            <a:pPr>
              <a:spcBef>
                <a:spcPct val="50000"/>
              </a:spcBef>
            </a:pPr>
            <a:r>
              <a:rPr lang="en-GB" altLang="sk-SK" sz="2800" b="1">
                <a:solidFill>
                  <a:srgbClr val="339933"/>
                </a:solidFill>
              </a:rPr>
              <a:t>&gt; 2.0 (abec.) STU, UK         &gt; 2.0 STU, UK</a:t>
            </a:r>
          </a:p>
          <a:p>
            <a:pPr>
              <a:spcBef>
                <a:spcPct val="50000"/>
              </a:spcBef>
            </a:pPr>
            <a:r>
              <a:rPr lang="en-GB" altLang="sk-SK" sz="2800" b="1">
                <a:solidFill>
                  <a:srgbClr val="339933"/>
                </a:solidFill>
              </a:rPr>
              <a:t>                  UPJŠ, UVL                  UPJŠ, UVL</a:t>
            </a:r>
          </a:p>
          <a:p>
            <a:pPr>
              <a:spcBef>
                <a:spcPct val="50000"/>
              </a:spcBef>
            </a:pPr>
            <a:r>
              <a:rPr lang="en-GB" altLang="sk-SK" b="1">
                <a:solidFill>
                  <a:srgbClr val="FF0000"/>
                </a:solidFill>
              </a:rPr>
              <a:t>----------------------------------------------------------------------</a:t>
            </a:r>
            <a:endParaRPr lang="en-GB" altLang="sk-SK" b="1">
              <a:solidFill>
                <a:srgbClr val="339933"/>
              </a:solidFill>
            </a:endParaRPr>
          </a:p>
          <a:p>
            <a:pPr>
              <a:spcBef>
                <a:spcPct val="50000"/>
              </a:spcBef>
            </a:pPr>
            <a:r>
              <a:rPr lang="en-GB" altLang="sk-SK" sz="2800" b="1">
                <a:solidFill>
                  <a:schemeClr val="accent2"/>
                </a:solidFill>
              </a:rPr>
              <a:t>0.7-0.5 TU KE	          0.45-0.30  TU ZV, TU TT</a:t>
            </a:r>
          </a:p>
          <a:p>
            <a:pPr>
              <a:spcBef>
                <a:spcPct val="50000"/>
              </a:spcBef>
            </a:pPr>
            <a:r>
              <a:rPr lang="en-GB" altLang="sk-SK" sz="2800" b="1">
                <a:solidFill>
                  <a:schemeClr val="accent2"/>
                </a:solidFill>
              </a:rPr>
              <a:t>TU ZV, TU TT,             0.29-0.22  </a:t>
            </a:r>
            <a:r>
              <a:rPr lang="en-GB" altLang="sk-SK" sz="2800" b="1" i="1">
                <a:solidFill>
                  <a:schemeClr val="accent2"/>
                </a:solidFill>
              </a:rPr>
              <a:t>TnU</a:t>
            </a:r>
            <a:r>
              <a:rPr lang="en-GB" altLang="sk-SK" sz="2800" b="1">
                <a:solidFill>
                  <a:schemeClr val="accent2"/>
                </a:solidFill>
              </a:rPr>
              <a:t>, TU KE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GB" altLang="sk-SK">
                <a:solidFill>
                  <a:srgbClr val="CC0000"/>
                </a:solidFill>
              </a:rPr>
              <a:t>0.4-0.2 TnU, SPU,		0.11   UKF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GB" altLang="sk-SK">
                <a:solidFill>
                  <a:srgbClr val="CC0000"/>
                </a:solidFill>
              </a:rPr>
              <a:t>             PU, UCM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GB" altLang="sk-SK">
                <a:solidFill>
                  <a:srgbClr val="CC0000"/>
                </a:solidFill>
              </a:rPr>
              <a:t>&lt; 0.2 ŽU, EU, UKF, 		&lt; 0.08 UCM, SPU, UMB</a:t>
            </a:r>
            <a:br>
              <a:rPr lang="en-GB" altLang="sk-SK">
                <a:solidFill>
                  <a:srgbClr val="CC0000"/>
                </a:solidFill>
              </a:rPr>
            </a:br>
            <a:r>
              <a:rPr lang="en-GB" altLang="sk-SK">
                <a:solidFill>
                  <a:srgbClr val="CC0000"/>
                </a:solidFill>
              </a:rPr>
              <a:t>         UMB, KU                             ŽU, PU, EU, KU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2764586-20EC-4E3B-B53B-90EB067F7B3E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65539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65540" name="Text Box 2"/>
          <p:cNvSpPr txBox="1">
            <a:spLocks noChangeArrowheads="1"/>
          </p:cNvSpPr>
          <p:nvPr/>
        </p:nvSpPr>
        <p:spPr bwMode="auto">
          <a:xfrm>
            <a:off x="539750" y="476250"/>
            <a:ext cx="7848600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GB" altLang="sk-SK" sz="2800" b="1">
                <a:solidFill>
                  <a:srgbClr val="CC0000"/>
                </a:solidFill>
              </a:rPr>
              <a:t>ESI (Essential Science Indicators): 1995 - 2005</a:t>
            </a:r>
            <a:br>
              <a:rPr lang="en-GB" altLang="sk-SK" sz="2800" b="1">
                <a:solidFill>
                  <a:srgbClr val="CC0000"/>
                </a:solidFill>
              </a:rPr>
            </a:br>
            <a:r>
              <a:rPr lang="en-GB" altLang="sk-SK" sz="2800"/>
              <a:t>Zobrazuje aktuálne témy a ohlas na ne.</a:t>
            </a:r>
            <a:br>
              <a:rPr lang="en-GB" altLang="sk-SK" sz="2800"/>
            </a:br>
            <a:r>
              <a:rPr lang="en-GB" altLang="sk-SK" sz="2800"/>
              <a:t>Potrebné je prekročiť určitý prah, ktorý je pre rôzne disciplíny rôzny </a:t>
            </a:r>
          </a:p>
          <a:p>
            <a:pPr>
              <a:spcBef>
                <a:spcPct val="50000"/>
              </a:spcBef>
            </a:pPr>
            <a:r>
              <a:rPr lang="en-GB" altLang="sk-SK"/>
              <a:t>V databáze sa dá napr. zistiť “poradie” štátov, inštitúcií ..</a:t>
            </a:r>
            <a:endParaRPr lang="en-GB" altLang="sk-SK" sz="2800"/>
          </a:p>
          <a:p>
            <a:pPr>
              <a:spcBef>
                <a:spcPct val="50000"/>
              </a:spcBef>
            </a:pPr>
            <a:r>
              <a:rPr lang="en-GB" altLang="sk-SK" sz="2800" b="1"/>
              <a:t>SR:      </a:t>
            </a:r>
            <a:r>
              <a:rPr lang="en-GB" altLang="sk-SK" sz="2800" b="1">
                <a:solidFill>
                  <a:srgbClr val="CC0000"/>
                </a:solidFill>
              </a:rPr>
              <a:t>poradie     43;</a:t>
            </a:r>
            <a:r>
              <a:rPr lang="en-GB" altLang="sk-SK" sz="2800"/>
              <a:t> </a:t>
            </a:r>
            <a:r>
              <a:rPr lang="en-GB" altLang="sk-SK" sz="2800" b="1">
                <a:solidFill>
                  <a:srgbClr val="CC0000"/>
                </a:solidFill>
              </a:rPr>
              <a:t>LEN 3 INŠTITÚCIE</a:t>
            </a:r>
            <a:endParaRPr lang="en-GB" altLang="sk-SK" sz="2800"/>
          </a:p>
          <a:p>
            <a:pPr>
              <a:spcBef>
                <a:spcPct val="50000"/>
              </a:spcBef>
            </a:pPr>
            <a:r>
              <a:rPr lang="en-GB" altLang="sk-SK" sz="2800" b="1"/>
              <a:t>UK:                     898</a:t>
            </a:r>
            <a:r>
              <a:rPr lang="sk-SK" altLang="sk-SK" sz="2800" b="1"/>
              <a:t>. miesto  (</a:t>
            </a:r>
            <a:r>
              <a:rPr lang="en-GB" altLang="sk-SK" sz="2800" b="1"/>
              <a:t>5.32 cit./článok</a:t>
            </a:r>
            <a:r>
              <a:rPr lang="sk-SK" altLang="sk-SK" sz="2800" b="1"/>
              <a:t>)</a:t>
            </a:r>
            <a:endParaRPr lang="en-GB" altLang="sk-SK" sz="2800" b="1"/>
          </a:p>
          <a:p>
            <a:pPr>
              <a:spcBef>
                <a:spcPct val="50000"/>
              </a:spcBef>
            </a:pPr>
            <a:r>
              <a:rPr lang="en-GB" altLang="sk-SK" sz="2800" b="1"/>
              <a:t>STU:                  1369</a:t>
            </a:r>
            <a:r>
              <a:rPr lang="sk-SK" altLang="sk-SK" sz="2800" b="1"/>
              <a:t>.</a:t>
            </a:r>
            <a:r>
              <a:rPr lang="en-GB" altLang="sk-SK" sz="2800" b="1"/>
              <a:t>       </a:t>
            </a:r>
            <a:r>
              <a:rPr lang="sk-SK" altLang="sk-SK" sz="2800" b="1"/>
              <a:t>       (</a:t>
            </a:r>
            <a:r>
              <a:rPr lang="en-GB" altLang="sk-SK" sz="2800" b="1"/>
              <a:t>3.76</a:t>
            </a:r>
            <a:r>
              <a:rPr lang="sk-SK" altLang="sk-SK" sz="2800" b="1"/>
              <a:t> </a:t>
            </a:r>
            <a:r>
              <a:rPr lang="en-GB" altLang="sk-SK" b="1"/>
              <a:t>cit./článok</a:t>
            </a:r>
            <a:r>
              <a:rPr lang="sk-SK" altLang="sk-SK" sz="2800" b="1"/>
              <a:t>)</a:t>
            </a:r>
            <a:endParaRPr lang="en-GB" altLang="sk-SK" sz="2800" b="1"/>
          </a:p>
          <a:p>
            <a:pPr>
              <a:spcBef>
                <a:spcPct val="50000"/>
              </a:spcBef>
            </a:pPr>
            <a:r>
              <a:rPr lang="en-GB" altLang="sk-SK" sz="2800" b="1"/>
              <a:t>SAV:                    511</a:t>
            </a:r>
            <a:r>
              <a:rPr lang="sk-SK" altLang="sk-SK" sz="2800" b="1"/>
              <a:t>.</a:t>
            </a:r>
            <a:r>
              <a:rPr lang="en-GB" altLang="sk-SK" sz="2800" b="1"/>
              <a:t>      </a:t>
            </a:r>
            <a:r>
              <a:rPr lang="sk-SK" altLang="sk-SK" sz="2800" b="1"/>
              <a:t>        (</a:t>
            </a:r>
            <a:r>
              <a:rPr lang="en-GB" altLang="sk-SK" sz="2800" b="1"/>
              <a:t>5.32</a:t>
            </a:r>
            <a:r>
              <a:rPr lang="sk-SK" altLang="sk-SK" sz="2800" b="1"/>
              <a:t> </a:t>
            </a:r>
            <a:r>
              <a:rPr lang="en-GB" altLang="sk-SK" b="1"/>
              <a:t>cit./článok</a:t>
            </a:r>
            <a:r>
              <a:rPr lang="sk-SK" altLang="sk-SK" b="1"/>
              <a:t>)</a:t>
            </a:r>
            <a:endParaRPr lang="en-GB" altLang="sk-SK" sz="2800" b="1"/>
          </a:p>
          <a:p>
            <a:pPr>
              <a:spcBef>
                <a:spcPct val="50000"/>
              </a:spcBef>
            </a:pPr>
            <a:r>
              <a:rPr lang="en-GB" altLang="sk-SK" sz="2800" b="1"/>
              <a:t>Chvála </a:t>
            </a:r>
            <a:r>
              <a:rPr lang="sk-SK" altLang="sk-SK" sz="2800" b="1"/>
              <a:t>aspoň </a:t>
            </a:r>
            <a:r>
              <a:rPr lang="en-GB" altLang="sk-SK" sz="2800" b="1"/>
              <a:t>pre </a:t>
            </a:r>
            <a:r>
              <a:rPr lang="sk-SK" altLang="sk-SK" sz="2800" b="1"/>
              <a:t>SAV, UK, STU </a:t>
            </a:r>
            <a:r>
              <a:rPr lang="en-GB" altLang="sk-SK" sz="2800"/>
              <a:t>– ale </a:t>
            </a:r>
            <a:r>
              <a:rPr lang="sk-SK" altLang="sk-SK" sz="2800"/>
              <a:t>    </a:t>
            </a:r>
            <a:r>
              <a:rPr lang="en-GB" altLang="sk-SK" sz="2800">
                <a:solidFill>
                  <a:srgbClr val="CC0000"/>
                </a:solidFill>
              </a:rPr>
              <a:t>zamyslime </a:t>
            </a:r>
            <a:r>
              <a:rPr lang="sk-SK" altLang="sk-SK" sz="2800">
                <a:solidFill>
                  <a:srgbClr val="CC0000"/>
                </a:solidFill>
              </a:rPr>
              <a:t> sa nad </a:t>
            </a:r>
            <a:r>
              <a:rPr lang="en-GB" altLang="sk-SK" sz="2800">
                <a:solidFill>
                  <a:srgbClr val="CC0000"/>
                </a:solidFill>
              </a:rPr>
              <a:t>kvalitou VŠ</a:t>
            </a:r>
            <a:r>
              <a:rPr lang="sk-SK" altLang="sk-SK" sz="2800">
                <a:solidFill>
                  <a:srgbClr val="CC0000"/>
                </a:solidFill>
              </a:rPr>
              <a:t> </a:t>
            </a:r>
            <a:endParaRPr lang="en-GB" altLang="sk-SK" sz="280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874F0B9-647F-4C52-B9E0-10A8007F5EE3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6656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  <p:sp>
        <p:nvSpPr>
          <p:cNvPr id="66564" name="Text Box 2"/>
          <p:cNvSpPr txBox="1">
            <a:spLocks noChangeArrowheads="1"/>
          </p:cNvSpPr>
          <p:nvPr/>
        </p:nvSpPr>
        <p:spPr bwMode="auto">
          <a:xfrm>
            <a:off x="533400" y="685800"/>
            <a:ext cx="8305800" cy="504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sk-SK" sz="2800">
                <a:solidFill>
                  <a:srgbClr val="CC0000"/>
                </a:solidFill>
              </a:rPr>
              <a:t>Filozofická fakulta UK a analogické fakulty v SR:</a:t>
            </a:r>
          </a:p>
          <a:p>
            <a:pPr>
              <a:spcBef>
                <a:spcPct val="50000"/>
              </a:spcBef>
            </a:pPr>
            <a:r>
              <a:rPr lang="en-GB" altLang="sk-SK" sz="2800">
                <a:solidFill>
                  <a:srgbClr val="CC0000"/>
                </a:solidFill>
              </a:rPr>
              <a:t>		Publ. 2000 - 2004		SCI cit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sk-SK" sz="2800" b="1"/>
              <a:t>FiF UK		80			23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sk-SK" sz="2800" b="1"/>
              <a:t>FiF PU		54			11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sk-SK" sz="2800" b="1"/>
              <a:t>F HumTU TT	15			  0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sk-SK" sz="2800" b="1"/>
              <a:t>Fhum V UMB	  9			  0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sk-SK" sz="2800" b="1"/>
              <a:t>Fil F UKF NR	  2			  0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sk-SK" sz="2800" b="1"/>
              <a:t>UCM TT		  5			  1	 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sk-SK" sz="2800" b="1"/>
              <a:t>Fil F KU RK	  4			  0</a:t>
            </a: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23F0AB0-8587-40D8-A084-6283879A2241}" type="datetime1">
              <a:rPr lang="sk-SK" altLang="sk-SK" sz="1400" smtClean="0"/>
              <a:pPr/>
              <a:t>13. 11. 2015</a:t>
            </a:fld>
            <a:endParaRPr lang="en-GB" altLang="sk-SK" sz="1400" smtClean="0"/>
          </a:p>
        </p:txBody>
      </p:sp>
      <p:sp>
        <p:nvSpPr>
          <p:cNvPr id="67587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sk-SK" sz="1400" smtClean="0"/>
              <a:t>Seminár UK, 2015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">
      <a:dk1>
        <a:srgbClr val="808080"/>
      </a:dk1>
      <a:lt1>
        <a:srgbClr val="0033CC"/>
      </a:lt1>
      <a:dk2>
        <a:srgbClr val="000066"/>
      </a:dk2>
      <a:lt2>
        <a:srgbClr val="FFCC00"/>
      </a:lt2>
      <a:accent1>
        <a:srgbClr val="00FF00"/>
      </a:accent1>
      <a:accent2>
        <a:srgbClr val="0066FF"/>
      </a:accent2>
      <a:accent3>
        <a:srgbClr val="AAAAB8"/>
      </a:accent3>
      <a:accent4>
        <a:srgbClr val="002AAE"/>
      </a:accent4>
      <a:accent5>
        <a:srgbClr val="AAFFAA"/>
      </a:accent5>
      <a:accent6>
        <a:srgbClr val="005CE7"/>
      </a:accent6>
      <a:hlink>
        <a:srgbClr val="66FFFF"/>
      </a:hlink>
      <a:folHlink>
        <a:srgbClr val="FF99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808080"/>
    </a:dk1>
    <a:lt1>
      <a:srgbClr val="0033CC"/>
    </a:lt1>
    <a:dk2>
      <a:srgbClr val="000066"/>
    </a:dk2>
    <a:lt2>
      <a:srgbClr val="FFCC00"/>
    </a:lt2>
    <a:accent1>
      <a:srgbClr val="00FF00"/>
    </a:accent1>
    <a:accent2>
      <a:srgbClr val="0066FF"/>
    </a:accent2>
    <a:accent3>
      <a:srgbClr val="AAAAB8"/>
    </a:accent3>
    <a:accent4>
      <a:srgbClr val="002AAE"/>
    </a:accent4>
    <a:accent5>
      <a:srgbClr val="AAFFAA"/>
    </a:accent5>
    <a:accent6>
      <a:srgbClr val="005CE7"/>
    </a:accent6>
    <a:hlink>
      <a:srgbClr val="66FFFF"/>
    </a:hlink>
    <a:folHlink>
      <a:srgbClr val="FF99FF"/>
    </a:folHlink>
  </a:clrScheme>
  <a:fontScheme name="Default 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5815</TotalTime>
  <Words>3055</Words>
  <Application>Microsoft Office PowerPoint</Application>
  <PresentationFormat>Prezentácia na obrazovke (4:3)</PresentationFormat>
  <Paragraphs>683</Paragraphs>
  <Slides>65</Slides>
  <Notes>2</Notes>
  <HiddenSlides>0</HiddenSlides>
  <MMClips>0</MMClips>
  <ScaleCrop>false</ScaleCrop>
  <HeadingPairs>
    <vt:vector size="8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65</vt:i4>
      </vt:variant>
    </vt:vector>
  </HeadingPairs>
  <TitlesOfParts>
    <vt:vector size="71" baseType="lpstr">
      <vt:lpstr>Times New Roman</vt:lpstr>
      <vt:lpstr>Arial</vt:lpstr>
      <vt:lpstr>Times</vt:lpstr>
      <vt:lpstr>Calibri</vt:lpstr>
      <vt:lpstr>Default Design</vt:lpstr>
      <vt:lpstr>Microsoft Excel Chart</vt:lpstr>
      <vt:lpstr>Ako hodnotiť výsledky výskumu na univerzite ?  Vzdelávanie a hodnotenie vedy na univerzitách v SR; hodnotenia vo svete .  Ich vzťah, história, súčasnosť a čo ďalej?   Aké boli (sú a budú)  slovenské vysoké školy?  Použité aj úvahy prednesené M. U. na VR UK v r. 2007, novšie s V. Kellö, ARRA news 07,   Poďakovanie aj a najmä členom Akreditačných komisií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Výskumné univerzity v SR – dajú sa definovať?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Slovensko - počty WOS publikácií: veda nemôže stále fungovať vo finančnom režime  „málo“ a „zle“ (rozdeľované)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Fyzikalka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vedecka produkcia SR</dc:title>
  <dc:creator>Cernusak</dc:creator>
  <cp:lastModifiedBy>Eduard Csudai</cp:lastModifiedBy>
  <cp:revision>645</cp:revision>
  <cp:lastPrinted>2004-02-12T10:12:14Z</cp:lastPrinted>
  <dcterms:created xsi:type="dcterms:W3CDTF">2001-09-21T14:53:44Z</dcterms:created>
  <dcterms:modified xsi:type="dcterms:W3CDTF">2015-11-13T09:22:59Z</dcterms:modified>
</cp:coreProperties>
</file>