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9" r:id="rId3"/>
    <p:sldId id="259" r:id="rId4"/>
    <p:sldId id="287" r:id="rId5"/>
    <p:sldId id="290" r:id="rId6"/>
    <p:sldId id="297" r:id="rId7"/>
    <p:sldId id="260" r:id="rId8"/>
    <p:sldId id="261" r:id="rId9"/>
    <p:sldId id="262" r:id="rId10"/>
    <p:sldId id="263" r:id="rId11"/>
    <p:sldId id="264" r:id="rId12"/>
    <p:sldId id="275" r:id="rId13"/>
    <p:sldId id="296" r:id="rId14"/>
    <p:sldId id="277" r:id="rId15"/>
    <p:sldId id="278" r:id="rId16"/>
    <p:sldId id="294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5491" autoAdjust="0"/>
  </p:normalViewPr>
  <p:slideViewPr>
    <p:cSldViewPr>
      <p:cViewPr>
        <p:scale>
          <a:sx n="119" d="100"/>
          <a:sy n="119" d="100"/>
        </p:scale>
        <p:origin x="-145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F5D9C-EF61-413B-9236-84D6F0DCB718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81C1B-D9C6-4C51-9493-3095520DF92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8873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938E8-D12F-403C-B5FB-B3C1E0B248BC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1B2C7-5A27-49C4-8839-180DB29641B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074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eaLnBrk="1" hangingPunct="1"/>
            <a:fld id="{8B7A8CCE-444F-47D6-90F5-320C7770F502}" type="slidenum">
              <a:rPr lang="en-GB" altLang="en-US" smtClean="0"/>
              <a:pPr eaLnBrk="1" hangingPunct="1"/>
              <a:t>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522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sk-SK" dirty="0" smtClean="0"/>
          </a:p>
        </p:txBody>
      </p:sp>
      <p:sp>
        <p:nvSpPr>
          <p:cNvPr id="56324" name="Zástupný symbol čísla snímky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75D342E-D534-447C-B43D-3B39E428A36A}" type="slidenum">
              <a:rPr lang="sk-SK" altLang="sk-SK" sz="1200"/>
              <a:pPr algn="r"/>
              <a:t>4</a:t>
            </a:fld>
            <a:endParaRPr lang="sk-SK" altLang="sk-SK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0377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93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9472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702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9346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7518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1927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6655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0319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1020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1B2C7-5A27-49C4-8839-180DB29641BD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281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787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607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1027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42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206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2433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8380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77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62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2412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438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89387-FC63-40D1-BF5F-E6CD10A65C52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BBE20-CEE4-493A-8968-61EC5AD1C9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392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5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Úskalia hodnotenia spoločenských </a:t>
            </a:r>
            <a:br>
              <a:rPr lang="sk-SK" sz="35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</a:br>
            <a:r>
              <a:rPr lang="sk-SK" sz="35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a humanitných vied</a:t>
            </a:r>
            <a:endParaRPr lang="sk-SK" sz="3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7099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000" b="1" dirty="0" smtClean="0">
                <a:solidFill>
                  <a:schemeClr val="tx1"/>
                </a:solidFill>
              </a:rPr>
              <a:t>Jana </a:t>
            </a:r>
            <a:r>
              <a:rPr lang="sk-SK" sz="3000" b="1" dirty="0" smtClean="0">
                <a:solidFill>
                  <a:schemeClr val="tx1"/>
                </a:solidFill>
              </a:rPr>
              <a:t>ILAVSKÁ</a:t>
            </a:r>
          </a:p>
          <a:p>
            <a:pPr>
              <a:spcBef>
                <a:spcPts val="0"/>
              </a:spcBef>
            </a:pPr>
            <a:r>
              <a:rPr lang="sk-SK" sz="2400" b="1" dirty="0" smtClean="0">
                <a:solidFill>
                  <a:schemeClr val="tx1"/>
                </a:solidFill>
              </a:rPr>
              <a:t>Akademická knižnica UK</a:t>
            </a:r>
          </a:p>
        </p:txBody>
      </p:sp>
      <p:pic>
        <p:nvPicPr>
          <p:cNvPr id="1026" name="Picture 2" descr="Výsledok vyh&amp;lcaron;adávania obrázkov pre dopyt pitfa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2020553" cy="202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Výsledok vyh&amp;lcaron;adávania obrázkov pre dopyt evalu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6" descr="Výsledok vyh&amp;lcaron;adávania obrázkov pre dopyt evalua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8" descr="Výsledok vyh&amp;lcaron;adávania obrázkov pre dopyt evaluati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" name="AutoShape 11" descr="Výsledok vyh&amp;lcaron;adávania obrázkov pre dopyt evaluati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8" name="AutoShape 13" descr="Výsledok vyh&amp;lcaron;adávania obrázkov pre dopyt evaluation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5" name="Podnadpis 2"/>
          <p:cNvSpPr txBox="1">
            <a:spLocks/>
          </p:cNvSpPr>
          <p:nvPr/>
        </p:nvSpPr>
        <p:spPr>
          <a:xfrm>
            <a:off x="1489936" y="6021288"/>
            <a:ext cx="6400800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9600" b="1" dirty="0" smtClean="0">
                <a:solidFill>
                  <a:schemeClr val="tx1"/>
                </a:solidFill>
                <a:effectLst/>
              </a:rPr>
              <a:t>Ako hodnotiť výsledky výskumu na univerzite?</a:t>
            </a:r>
          </a:p>
          <a:p>
            <a:r>
              <a:rPr lang="sk-SK" sz="9600" b="1" dirty="0" smtClean="0">
                <a:solidFill>
                  <a:schemeClr val="tx1"/>
                </a:solidFill>
              </a:rPr>
              <a:t>Univerzita Komenského v Bratislave</a:t>
            </a:r>
            <a:r>
              <a:rPr lang="sk-SK" sz="9600" dirty="0" smtClean="0"/>
              <a:t>, </a:t>
            </a:r>
            <a:r>
              <a:rPr lang="sk-SK" sz="9600" b="1" dirty="0" smtClean="0">
                <a:solidFill>
                  <a:schemeClr val="tx1"/>
                </a:solidFill>
              </a:rPr>
              <a:t>11.11.2015</a:t>
            </a:r>
            <a:endParaRPr lang="sk-SK" sz="9600" dirty="0" smtClean="0">
              <a:effectLst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704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>
          <a:xfrm>
            <a:off x="425450" y="980728"/>
            <a:ext cx="4040188" cy="639762"/>
          </a:xfrm>
        </p:spPr>
        <p:txBody>
          <a:bodyPr/>
          <a:lstStyle/>
          <a:p>
            <a:pPr eaLnBrk="1" hangingPunct="1"/>
            <a:r>
              <a:rPr lang="sk-SK" altLang="en-US" dirty="0" smtClean="0"/>
              <a:t>vedecký</a:t>
            </a:r>
            <a:endParaRPr lang="en-GB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450" y="1700808"/>
            <a:ext cx="4040188" cy="3687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inštrumentálny</a:t>
            </a:r>
            <a:r>
              <a:rPr lang="en-GB" sz="2000" dirty="0" smtClean="0"/>
              <a:t>: </a:t>
            </a:r>
            <a:r>
              <a:rPr lang="sk-SK" sz="2000" dirty="0" smtClean="0"/>
              <a:t>publikácie</a:t>
            </a:r>
            <a:r>
              <a:rPr lang="en-GB" sz="2000" dirty="0" smtClean="0"/>
              <a:t>, </a:t>
            </a:r>
            <a:r>
              <a:rPr lang="sk-SK" sz="2000" dirty="0" smtClean="0"/>
              <a:t>kolaborácie</a:t>
            </a:r>
            <a:r>
              <a:rPr lang="en-GB" sz="2000" dirty="0" smtClean="0"/>
              <a:t>, </a:t>
            </a:r>
            <a:r>
              <a:rPr lang="sk-SK" sz="2000" dirty="0" smtClean="0"/>
              <a:t>tvorba národných a medzinárodných sietí</a:t>
            </a:r>
            <a:r>
              <a:rPr lang="en-GB" sz="2000" dirty="0" smtClean="0"/>
              <a:t>, </a:t>
            </a:r>
            <a:r>
              <a:rPr lang="sk-SK" sz="2000" dirty="0" smtClean="0"/>
              <a:t>„vyškolenie“ nových vedcov a iných profesionálov</a:t>
            </a:r>
            <a:endParaRPr lang="en-GB" sz="2000" dirty="0"/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konceptuálny</a:t>
            </a:r>
            <a:r>
              <a:rPr lang="en-GB" sz="2000" dirty="0" smtClean="0"/>
              <a:t>: </a:t>
            </a:r>
            <a:r>
              <a:rPr lang="sk-SK" sz="2000" dirty="0" smtClean="0"/>
              <a:t>spôsoby myslenia</a:t>
            </a:r>
            <a:r>
              <a:rPr lang="en-GB" sz="2000" dirty="0" smtClean="0"/>
              <a:t>, </a:t>
            </a:r>
            <a:r>
              <a:rPr lang="sk-SK" sz="2000" dirty="0" smtClean="0"/>
              <a:t>nové výskumné otázky</a:t>
            </a:r>
            <a:endParaRPr lang="en-GB" sz="2000" dirty="0"/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širší</a:t>
            </a:r>
            <a:r>
              <a:rPr lang="en-GB" sz="2000" dirty="0" smtClean="0"/>
              <a:t>: </a:t>
            </a:r>
            <a:r>
              <a:rPr lang="sk-SK" sz="2000" dirty="0" smtClean="0"/>
              <a:t>posun poznania, zmena paradigiem</a:t>
            </a:r>
            <a:endParaRPr lang="en-GB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</p:txBody>
      </p:sp>
      <p:sp>
        <p:nvSpPr>
          <p:cNvPr id="1024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80728"/>
            <a:ext cx="4041775" cy="639762"/>
          </a:xfrm>
        </p:spPr>
        <p:txBody>
          <a:bodyPr/>
          <a:lstStyle/>
          <a:p>
            <a:pPr eaLnBrk="1" hangingPunct="1"/>
            <a:r>
              <a:rPr lang="sk-SK" altLang="en-US" dirty="0" smtClean="0"/>
              <a:t>spoločenský</a:t>
            </a:r>
            <a:endParaRPr lang="en-GB" alt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36877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inštrumentálny</a:t>
            </a:r>
            <a:r>
              <a:rPr lang="en-GB" sz="2000" dirty="0" smtClean="0"/>
              <a:t>: </a:t>
            </a:r>
            <a:r>
              <a:rPr lang="sk-SK" sz="2000" dirty="0" smtClean="0"/>
              <a:t>nové produkty, služby; politické rozhodnutia, zákony</a:t>
            </a:r>
            <a:endParaRPr lang="en-GB" sz="2000" dirty="0" smtClean="0"/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konceptuálny</a:t>
            </a:r>
            <a:r>
              <a:rPr lang="en-GB" sz="2000" dirty="0" smtClean="0"/>
              <a:t>: </a:t>
            </a:r>
            <a:r>
              <a:rPr lang="sk-SK" sz="2000" dirty="0" smtClean="0"/>
              <a:t>porozumenie určitým otázkam, tvorba postojov</a:t>
            </a:r>
            <a:r>
              <a:rPr lang="en-GB" sz="2000" dirty="0" smtClean="0"/>
              <a:t> </a:t>
            </a:r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000" u="sng" dirty="0" smtClean="0"/>
              <a:t>širší</a:t>
            </a:r>
            <a:r>
              <a:rPr lang="en-GB" sz="2000" dirty="0" smtClean="0"/>
              <a:t>: </a:t>
            </a:r>
            <a:r>
              <a:rPr lang="sk-SK" sz="2000" dirty="0" smtClean="0"/>
              <a:t>ekonomický blahobyt</a:t>
            </a:r>
            <a:r>
              <a:rPr lang="en-GB" sz="2000" dirty="0" smtClean="0"/>
              <a:t>, </a:t>
            </a:r>
            <a:r>
              <a:rPr lang="sk-SK" sz="2000" dirty="0" smtClean="0"/>
              <a:t>kvalita života</a:t>
            </a:r>
            <a:endParaRPr lang="en-GB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260648"/>
            <a:ext cx="9144000" cy="663575"/>
          </a:xfrm>
          <a:prstGeom prst="rect">
            <a:avLst/>
          </a:prstGeom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sk-SK" altLang="sk-SK" sz="3500" b="1" dirty="0" smtClean="0">
                <a:solidFill>
                  <a:srgbClr val="953735"/>
                </a:solidFill>
              </a:rPr>
              <a:t>Dopad vedeckovýskumnej </a:t>
            </a:r>
            <a:r>
              <a:rPr lang="sk-SK" altLang="sk-SK" sz="3500" b="1" dirty="0">
                <a:solidFill>
                  <a:srgbClr val="953735"/>
                </a:solidFill>
              </a:rPr>
              <a:t>činnosti</a:t>
            </a:r>
            <a:endParaRPr lang="en-US" altLang="sk-SK" sz="3500" b="1" dirty="0">
              <a:solidFill>
                <a:srgbClr val="953735"/>
              </a:solidFill>
            </a:endParaRPr>
          </a:p>
        </p:txBody>
      </p:sp>
      <p:cxnSp>
        <p:nvCxnSpPr>
          <p:cNvPr id="10" name="Rovná spojnica 9"/>
          <p:cNvCxnSpPr/>
          <p:nvPr/>
        </p:nvCxnSpPr>
        <p:spPr>
          <a:xfrm>
            <a:off x="251520" y="4653136"/>
            <a:ext cx="864096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BlokTextu 10"/>
          <p:cNvSpPr txBox="1"/>
          <p:nvPr/>
        </p:nvSpPr>
        <p:spPr>
          <a:xfrm>
            <a:off x="1980048" y="5013176"/>
            <a:ext cx="67867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/>
              <a:t>Tento dopad však nie je nevyhnutne: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k-SK" sz="2000" dirty="0" smtClean="0"/>
              <a:t>predvídateľný, resp. taký, ako bolo zamýšľané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k-SK" sz="2000" dirty="0" smtClean="0"/>
              <a:t>finálnym, posledným dôsledkom vedeckovýskumných aktivít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k-SK" sz="2000" dirty="0" smtClean="0"/>
              <a:t>hmatateľný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k-SK" sz="2000" dirty="0" smtClean="0"/>
              <a:t>krátkodobý  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23169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Výsledok vyh&amp;lcaron;adávania obrázkov pre dopyt evalu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5589240"/>
            <a:ext cx="2244725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60648"/>
            <a:ext cx="9144000" cy="663575"/>
          </a:xfrm>
          <a:prstGeom prst="rect">
            <a:avLst/>
          </a:prstGeom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sk-SK" altLang="sk-SK" sz="3500" b="1" dirty="0">
                <a:solidFill>
                  <a:srgbClr val="953735"/>
                </a:solidFill>
              </a:rPr>
              <a:t>Hodnotenie </a:t>
            </a:r>
            <a:r>
              <a:rPr lang="sk-SK" altLang="sk-SK" sz="3500" b="1" dirty="0" smtClean="0">
                <a:solidFill>
                  <a:srgbClr val="953735"/>
                </a:solidFill>
              </a:rPr>
              <a:t>vedeckovýskumnej </a:t>
            </a:r>
            <a:r>
              <a:rPr lang="sk-SK" altLang="sk-SK" sz="3500" b="1" dirty="0">
                <a:solidFill>
                  <a:srgbClr val="953735"/>
                </a:solidFill>
              </a:rPr>
              <a:t>činnosti</a:t>
            </a:r>
            <a:endParaRPr lang="en-US" altLang="sk-SK" sz="3500" b="1" dirty="0">
              <a:solidFill>
                <a:srgbClr val="953735"/>
              </a:solidFill>
            </a:endParaRPr>
          </a:p>
        </p:txBody>
      </p:sp>
      <p:sp>
        <p:nvSpPr>
          <p:cNvPr id="8" name="Zástupný symbol obsahu 3"/>
          <p:cNvSpPr txBox="1">
            <a:spLocks/>
          </p:cNvSpPr>
          <p:nvPr/>
        </p:nvSpPr>
        <p:spPr>
          <a:xfrm>
            <a:off x="323528" y="1484313"/>
            <a:ext cx="8496622" cy="4969023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chemeClr val="accent2">
                  <a:lumMod val="75000"/>
                </a:schemeClr>
              </a:buClr>
              <a:buSzPct val="90000"/>
              <a:buNone/>
            </a:pPr>
            <a:r>
              <a:rPr lang="sk-SK" sz="2400" b="1" dirty="0" smtClean="0"/>
              <a:t>výskum</a:t>
            </a:r>
            <a:r>
              <a:rPr lang="sk-SK" sz="2400" dirty="0" smtClean="0"/>
              <a:t> 	– najvyššia skúška hodnoty = </a:t>
            </a:r>
            <a:r>
              <a:rPr lang="sk-SK" sz="2400" b="1" dirty="0" smtClean="0"/>
              <a:t>príspevok k poznaniu</a:t>
            </a:r>
            <a:r>
              <a:rPr lang="sk-SK" sz="2400" dirty="0" smtClean="0"/>
              <a:t/>
            </a:r>
            <a:br>
              <a:rPr lang="sk-SK" sz="2400" dirty="0" smtClean="0"/>
            </a:br>
            <a:endParaRPr lang="sk-SK" sz="2400" dirty="0" smtClean="0"/>
          </a:p>
          <a:p>
            <a:pPr eaLnBrk="1" hangingPunct="1">
              <a:buClr>
                <a:schemeClr val="accent2">
                  <a:lumMod val="75000"/>
                </a:schemeClr>
              </a:buClr>
              <a:buSzPct val="90000"/>
              <a:buNone/>
            </a:pPr>
            <a:r>
              <a:rPr lang="sk-SK" sz="2400" b="1" dirty="0" smtClean="0"/>
              <a:t>hodnotenie</a:t>
            </a:r>
            <a:r>
              <a:rPr lang="sk-SK" sz="2400" dirty="0" smtClean="0"/>
              <a:t>	– najvyššia skúška hodnoty = </a:t>
            </a:r>
            <a:r>
              <a:rPr lang="sk-SK" sz="2400" b="1" dirty="0" smtClean="0"/>
              <a:t>zlepšenie efektivity</a:t>
            </a:r>
            <a:endParaRPr lang="sk-SK" altLang="sk-SK" sz="2400" b="1" dirty="0" smtClean="0"/>
          </a:p>
          <a:p>
            <a:pPr eaLnBrk="1" hangingPunct="1">
              <a:buClr>
                <a:schemeClr val="accent2">
                  <a:lumMod val="75000"/>
                </a:schemeClr>
              </a:buClr>
              <a:buSzPct val="90000"/>
              <a:buFont typeface="Wingdings" pitchFamily="2" charset="2"/>
              <a:buChar char="§"/>
            </a:pPr>
            <a:endParaRPr lang="sk-SK" altLang="sk-SK" sz="1500" b="1" dirty="0" smtClean="0"/>
          </a:p>
          <a:p>
            <a:pPr eaLnBrk="1" hangingPunct="1">
              <a:buClr>
                <a:schemeClr val="accent2">
                  <a:lumMod val="75000"/>
                </a:schemeClr>
              </a:buClr>
              <a:buSzPct val="90000"/>
              <a:buFont typeface="Wingdings" pitchFamily="2" charset="2"/>
              <a:buChar char="§"/>
            </a:pPr>
            <a:r>
              <a:rPr lang="sk-SK" altLang="sk-SK" sz="2400" b="1" dirty="0" smtClean="0"/>
              <a:t> publikačná činnosť = zástupca (</a:t>
            </a:r>
            <a:r>
              <a:rPr lang="sk-SK" altLang="sk-SK" sz="2400" b="1" dirty="0" err="1" smtClean="0"/>
              <a:t>proxy</a:t>
            </a:r>
            <a:r>
              <a:rPr lang="sk-SK" altLang="sk-SK" sz="2400" b="1" dirty="0" smtClean="0"/>
              <a:t>)</a:t>
            </a:r>
          </a:p>
          <a:p>
            <a:pPr eaLnBrk="1" hangingPunct="1">
              <a:buClr>
                <a:schemeClr val="accent2">
                  <a:lumMod val="75000"/>
                </a:schemeClr>
              </a:buClr>
              <a:buSzPct val="90000"/>
              <a:buNone/>
            </a:pPr>
            <a:endParaRPr lang="sk-SK" altLang="sk-SK" sz="500" dirty="0" smtClean="0"/>
          </a:p>
          <a:p>
            <a:pPr lvl="1" eaLnBrk="1" hangingPunct="1">
              <a:buClr>
                <a:schemeClr val="accent2">
                  <a:lumMod val="75000"/>
                </a:schemeClr>
              </a:buClr>
              <a:buSzPct val="90000"/>
              <a:buFont typeface="Wingdings" pitchFamily="2" charset="2"/>
              <a:buChar char="§"/>
            </a:pPr>
            <a:r>
              <a:rPr lang="sk-SK" altLang="sk-SK" sz="2400" dirty="0" smtClean="0"/>
              <a:t>byrokratický </a:t>
            </a:r>
            <a:r>
              <a:rPr lang="sk-SK" altLang="sk-SK" sz="2400" dirty="0"/>
              <a:t>prístup – kvantitatívne </a:t>
            </a:r>
            <a:r>
              <a:rPr lang="sk-SK" altLang="sk-SK" sz="2400" dirty="0" smtClean="0"/>
              <a:t>metódy, </a:t>
            </a:r>
            <a:r>
              <a:rPr lang="sk-SK" altLang="sk-SK" sz="2400" dirty="0" err="1" smtClean="0"/>
              <a:t>bibliometria</a:t>
            </a:r>
            <a:r>
              <a:rPr lang="sk-SK" altLang="sk-SK" sz="2400" dirty="0" smtClean="0"/>
              <a:t> </a:t>
            </a:r>
            <a:endParaRPr lang="sk-SK" altLang="sk-SK" sz="2400" dirty="0"/>
          </a:p>
          <a:p>
            <a:pPr lvl="1" eaLnBrk="1" hangingPunct="1">
              <a:buClr>
                <a:schemeClr val="accent2">
                  <a:lumMod val="75000"/>
                </a:schemeClr>
              </a:buClr>
              <a:buSzPct val="90000"/>
              <a:buFont typeface="Wingdings" pitchFamily="2" charset="2"/>
              <a:buChar char="§"/>
            </a:pPr>
            <a:r>
              <a:rPr lang="sk-SK" altLang="sk-SK" sz="2400" dirty="0" smtClean="0"/>
              <a:t>pozitivistický </a:t>
            </a:r>
            <a:r>
              <a:rPr lang="sk-SK" altLang="sk-SK" sz="2400" dirty="0"/>
              <a:t>prístup – kvalitatívne metódy, „</a:t>
            </a:r>
            <a:r>
              <a:rPr lang="sk-SK" altLang="sk-SK" sz="2400" dirty="0" err="1"/>
              <a:t>peer-review</a:t>
            </a:r>
            <a:r>
              <a:rPr lang="sk-SK" altLang="sk-SK" sz="2400" dirty="0"/>
              <a:t>“</a:t>
            </a:r>
          </a:p>
          <a:p>
            <a:pPr eaLnBrk="1" hangingPunct="1">
              <a:buNone/>
            </a:pPr>
            <a:endParaRPr lang="sk-SK" altLang="sk-SK" sz="15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sk-SK" altLang="sk-SK" sz="24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sk-SK" altLang="sk-S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6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 txBox="1">
            <a:spLocks noChangeArrowheads="1"/>
          </p:cNvSpPr>
          <p:nvPr/>
        </p:nvSpPr>
        <p:spPr bwMode="auto">
          <a:xfrm>
            <a:off x="0" y="260350"/>
            <a:ext cx="91440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sk-SK" altLang="sk-SK" sz="3500" b="1" dirty="0">
                <a:solidFill>
                  <a:srgbClr val="953735"/>
                </a:solidFill>
                <a:cs typeface="Arial" charset="0"/>
              </a:rPr>
              <a:t>Potrebujeme </a:t>
            </a:r>
            <a:r>
              <a:rPr lang="sk-SK" altLang="sk-SK" sz="3500" b="1" dirty="0" smtClean="0">
                <a:solidFill>
                  <a:srgbClr val="953735"/>
                </a:solidFill>
                <a:cs typeface="Arial" charset="0"/>
              </a:rPr>
              <a:t>hodnotenie </a:t>
            </a:r>
            <a:r>
              <a:rPr lang="sk-SK" altLang="sk-SK" sz="3500" b="1" dirty="0">
                <a:solidFill>
                  <a:srgbClr val="953735"/>
                </a:solidFill>
                <a:cs typeface="Arial" charset="0"/>
              </a:rPr>
              <a:t>vedy?</a:t>
            </a:r>
            <a:endParaRPr lang="en-US" altLang="sk-SK" sz="3500" b="1" dirty="0">
              <a:solidFill>
                <a:srgbClr val="953735"/>
              </a:solidFill>
              <a:cs typeface="Arial" charset="0"/>
            </a:endParaRPr>
          </a:p>
        </p:txBody>
      </p:sp>
      <p:sp>
        <p:nvSpPr>
          <p:cNvPr id="8" name="Zástupný symbol obsahu 3"/>
          <p:cNvSpPr txBox="1">
            <a:spLocks/>
          </p:cNvSpPr>
          <p:nvPr/>
        </p:nvSpPr>
        <p:spPr>
          <a:xfrm>
            <a:off x="323850" y="1484313"/>
            <a:ext cx="8496300" cy="51847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endParaRPr lang="sk-SK" altLang="sk-SK" sz="2100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215106" y="2007423"/>
            <a:ext cx="87137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sk-SK" altLang="sk-SK" sz="2400" b="1" dirty="0">
                <a:latin typeface="Calibri" pitchFamily="34" charset="0"/>
              </a:rPr>
              <a:t>Nemôžeme sa rozhodnúť, že vedu jednoducho hodnotiť nebudeme a necháme, nech sa </a:t>
            </a:r>
            <a:r>
              <a:rPr lang="sk-SK" altLang="sk-SK" sz="2400" b="1" dirty="0" smtClean="0">
                <a:latin typeface="Calibri" pitchFamily="34" charset="0"/>
              </a:rPr>
              <a:t>„dobrá“ </a:t>
            </a:r>
            <a:r>
              <a:rPr lang="sk-SK" altLang="sk-SK" sz="2400" b="1" dirty="0">
                <a:latin typeface="Calibri" pitchFamily="34" charset="0"/>
              </a:rPr>
              <a:t>presadí a </a:t>
            </a:r>
            <a:r>
              <a:rPr lang="sk-SK" altLang="sk-SK" sz="2400" b="1" dirty="0" smtClean="0">
                <a:latin typeface="Calibri" pitchFamily="34" charset="0"/>
              </a:rPr>
              <a:t>„zlá“ </a:t>
            </a:r>
            <a:r>
              <a:rPr lang="sk-SK" altLang="sk-SK" sz="2400" b="1" dirty="0">
                <a:latin typeface="Calibri" pitchFamily="34" charset="0"/>
              </a:rPr>
              <a:t>odumrie?</a:t>
            </a:r>
          </a:p>
          <a:p>
            <a:pPr>
              <a:buFontTx/>
              <a:buChar char="•"/>
            </a:pPr>
            <a:endParaRPr lang="sk-SK" altLang="sk-SK" sz="2400" b="1" dirty="0">
              <a:latin typeface="Calibri" pitchFamily="34" charset="0"/>
            </a:endParaRPr>
          </a:p>
          <a:p>
            <a:r>
              <a:rPr lang="sk-SK" altLang="sk-SK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Nie </a:t>
            </a:r>
            <a:r>
              <a:rPr lang="sk-SK" altLang="sk-SK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je možné financovať všetko, čo sa samo ako veda </a:t>
            </a:r>
            <a:r>
              <a:rPr lang="sk-SK" altLang="sk-SK" sz="24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prezentuje.</a:t>
            </a:r>
            <a:endParaRPr lang="sk-SK" altLang="sk-SK" sz="24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  <a:p>
            <a:endParaRPr lang="sk-SK" altLang="sk-SK" sz="2400" b="1" dirty="0" smtClean="0">
              <a:latin typeface="Calibri" pitchFamily="34" charset="0"/>
            </a:endParaRPr>
          </a:p>
          <a:p>
            <a:r>
              <a:rPr lang="sk-SK" altLang="sk-SK" sz="2400" dirty="0" smtClean="0">
                <a:latin typeface="Calibri" pitchFamily="34" charset="0"/>
              </a:rPr>
              <a:t>Štát </a:t>
            </a:r>
            <a:r>
              <a:rPr lang="sk-SK" altLang="sk-SK" sz="2400" dirty="0">
                <a:latin typeface="Calibri" pitchFamily="34" charset="0"/>
              </a:rPr>
              <a:t>(či iný financujúci subjekt) sa môže </a:t>
            </a:r>
            <a:r>
              <a:rPr lang="sk-SK" altLang="sk-SK" sz="2400" dirty="0" smtClean="0">
                <a:latin typeface="Calibri" pitchFamily="34" charset="0"/>
              </a:rPr>
              <a:t/>
            </a:r>
            <a:br>
              <a:rPr lang="sk-SK" altLang="sk-SK" sz="2400" dirty="0" smtClean="0">
                <a:latin typeface="Calibri" pitchFamily="34" charset="0"/>
              </a:rPr>
            </a:br>
            <a:r>
              <a:rPr lang="sk-SK" altLang="sk-SK" sz="2400" dirty="0" smtClean="0">
                <a:latin typeface="Calibri" pitchFamily="34" charset="0"/>
              </a:rPr>
              <a:t>rozhodnúť</a:t>
            </a:r>
            <a:r>
              <a:rPr lang="sk-SK" altLang="sk-SK" sz="2400" dirty="0">
                <a:latin typeface="Calibri" pitchFamily="34" charset="0"/>
              </a:rPr>
              <a:t>, aký spôsob hodnotenia zvolí, </a:t>
            </a:r>
            <a:endParaRPr lang="sk-SK" altLang="sk-SK" sz="2400" dirty="0" smtClean="0">
              <a:latin typeface="Calibri" pitchFamily="34" charset="0"/>
            </a:endParaRPr>
          </a:p>
          <a:p>
            <a:r>
              <a:rPr lang="sk-SK" altLang="sk-SK" sz="2400" dirty="0" smtClean="0">
                <a:latin typeface="Calibri" pitchFamily="34" charset="0"/>
              </a:rPr>
              <a:t>ale </a:t>
            </a:r>
            <a:r>
              <a:rPr lang="sk-SK" altLang="sk-SK" sz="2400" dirty="0">
                <a:latin typeface="Calibri" pitchFamily="34" charset="0"/>
              </a:rPr>
              <a:t>určité </a:t>
            </a:r>
            <a:r>
              <a:rPr lang="sk-SK" altLang="sk-SK" sz="2400" dirty="0" smtClean="0">
                <a:latin typeface="Calibri" pitchFamily="34" charset="0"/>
              </a:rPr>
              <a:t>rozhodnutie/hodnotenie </a:t>
            </a:r>
          </a:p>
          <a:p>
            <a:r>
              <a:rPr lang="sk-SK" altLang="sk-SK" sz="2400" dirty="0" smtClean="0">
                <a:latin typeface="Calibri" pitchFamily="34" charset="0"/>
              </a:rPr>
              <a:t>vykonať musí.  </a:t>
            </a:r>
            <a:endParaRPr lang="sk-SK" altLang="sk-SK" sz="24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99182"/>
            <a:ext cx="24479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221" y="3875178"/>
            <a:ext cx="702659" cy="64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0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641" name="Group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47036"/>
              </p:ext>
            </p:extLst>
          </p:nvPr>
        </p:nvGraphicFramePr>
        <p:xfrm>
          <a:off x="219075" y="980728"/>
          <a:ext cx="2806700" cy="3521710"/>
        </p:xfrm>
        <a:graphic>
          <a:graphicData uri="http://schemas.openxmlformats.org/drawingml/2006/table">
            <a:tbl>
              <a:tblPr/>
              <a:tblGrid>
                <a:gridCol w="2806700"/>
              </a:tblGrid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počet publikácií</a:t>
                      </a:r>
                      <a:endParaRPr kumimoji="0" lang="en-GB" altLang="sk-SK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reprezentuje produktivitu, nie kvalitu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rôzne prístupy k spoluatorstvu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nerovnomerné vstupy (infraštruktúra, ľudské zdroje a pod.)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5642" name="Group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571542"/>
              </p:ext>
            </p:extLst>
          </p:nvPr>
        </p:nvGraphicFramePr>
        <p:xfrm>
          <a:off x="3103563" y="980728"/>
          <a:ext cx="2833687" cy="4151704"/>
        </p:xfrm>
        <a:graphic>
          <a:graphicData uri="http://schemas.openxmlformats.org/drawingml/2006/table">
            <a:tbl>
              <a:tblPr/>
              <a:tblGrid>
                <a:gridCol w="2833687"/>
              </a:tblGrid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počet citácií</a:t>
                      </a:r>
                      <a:endParaRPr kumimoji="0" lang="en-GB" altLang="sk-SK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časovo rôzne veľké „citačné okná“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nemerateľná kvalita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autocitácie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Rôzne prístupy k citáciám diel v </a:t>
                      </a:r>
                      <a:r>
                        <a:rPr kumimoji="0" lang="sk-SK" altLang="sk-SK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spo</a:t>
                      </a:r>
                      <a:r>
                        <a:rPr kumimoji="0" lang="en-US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</a:t>
                      </a:r>
                      <a:r>
                        <a:rPr kumimoji="0" lang="sk-SK" altLang="sk-SK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uautorstve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citačné kliky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5653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184680"/>
              </p:ext>
            </p:extLst>
          </p:nvPr>
        </p:nvGraphicFramePr>
        <p:xfrm>
          <a:off x="6019800" y="980728"/>
          <a:ext cx="2903538" cy="5856605"/>
        </p:xfrm>
        <a:graphic>
          <a:graphicData uri="http://schemas.openxmlformats.org/drawingml/2006/table">
            <a:tbl>
              <a:tblPr/>
              <a:tblGrid>
                <a:gridCol w="2903538"/>
              </a:tblGrid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SSH špecifiká</a:t>
                      </a:r>
                      <a:endParaRPr kumimoji="0" lang="en-GB" altLang="sk-SK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slabé zastúpenie v citačných </a:t>
                      </a:r>
                      <a:r>
                        <a:rPr kumimoji="0" lang="sk-SK" altLang="sk-SK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db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národne, regionálne orientovaný výskum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diverzita publikačných kanálov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rôzne publikačné a citačné návyky </a:t>
                      </a:r>
                      <a:r>
                        <a:rPr kumimoji="0" lang="sk-SK" altLang="sk-S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(recenzie)</a:t>
                      </a:r>
                      <a:endParaRPr kumimoji="0" lang="en-GB" altLang="sk-SK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netextové výstupy</a:t>
                      </a:r>
                      <a:endParaRPr kumimoji="0" lang="en-GB" altLang="sk-SK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cieľová skupina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neakceptovanie </a:t>
                      </a:r>
                      <a:r>
                        <a:rPr kumimoji="0" lang="sk-SK" altLang="sk-SK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bibliometrických</a:t>
                      </a:r>
                      <a:r>
                        <a:rPr kumimoji="0" lang="sk-SK" altLang="sk-SK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indikátorov komunitou</a:t>
                      </a:r>
                      <a:endParaRPr kumimoji="0" lang="en-GB" altLang="sk-SK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60648"/>
            <a:ext cx="9144000" cy="663575"/>
          </a:xfrm>
          <a:prstGeom prst="rect">
            <a:avLst/>
          </a:prstGeom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sk-SK" altLang="sk-SK" sz="35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500" b="1" dirty="0" smtClean="0">
                <a:solidFill>
                  <a:srgbClr val="953735"/>
                </a:solidFill>
              </a:rPr>
              <a:t> hodnotenie</a:t>
            </a:r>
            <a:endParaRPr lang="en-US" altLang="sk-SK" sz="3500" b="1" dirty="0">
              <a:solidFill>
                <a:srgbClr val="953735"/>
              </a:solidFill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173832" y="5517232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Nesprávny prenos indikátorov medzi hodnotenými subjektmi (IF) ; zámena kritérií s indikátormi.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54980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Zastúpenie 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publikácií v rámci „monografií“ (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A1); VŠ 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učebníc; </a:t>
            </a:r>
            <a:r>
              <a:rPr lang="sk-SK" sz="2400" b="1" dirty="0" err="1" smtClean="0">
                <a:solidFill>
                  <a:schemeClr val="accent2">
                    <a:lumMod val="75000"/>
                  </a:schemeClr>
                </a:solidFill>
              </a:rPr>
              <a:t>karentov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B); </a:t>
            </a:r>
            <a:r>
              <a:rPr lang="sk-SK" sz="2400" b="1" dirty="0" err="1" smtClean="0">
                <a:solidFill>
                  <a:schemeClr val="accent2">
                    <a:lumMod val="75000"/>
                  </a:schemeClr>
                </a:solidFill>
              </a:rPr>
              <a:t>WoS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sk-SK" sz="2400" b="1" dirty="0" err="1">
                <a:solidFill>
                  <a:schemeClr val="accent2">
                    <a:lumMod val="75000"/>
                  </a:schemeClr>
                </a:solidFill>
              </a:rPr>
              <a:t>Scopus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(C</a:t>
            </a: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) v jednotlivých vedných </a:t>
            </a:r>
            <a: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  <a:t>oblastiach</a:t>
            </a:r>
            <a:br>
              <a:rPr lang="sk-SK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[CREP</a:t>
            </a:r>
            <a:r>
              <a:rPr lang="sk-SK" sz="2400" dirty="0" smtClean="0">
                <a:solidFill>
                  <a:schemeClr val="accent2">
                    <a:lumMod val="75000"/>
                  </a:schemeClr>
                </a:solidFill>
              </a:rPr>
              <a:t>Č 2014, údaje k 13.3.2015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: A1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–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1.471, B+C – 3.691, in</a:t>
            </a:r>
            <a:r>
              <a:rPr lang="sk-SK" sz="2400" dirty="0" smtClean="0">
                <a:solidFill>
                  <a:schemeClr val="accent2">
                    <a:lumMod val="75000"/>
                  </a:schemeClr>
                </a:solidFill>
              </a:rPr>
              <a:t>é: 41.461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]</a:t>
            </a:r>
            <a:endParaRPr lang="sk-SK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146" name="Graf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5124"/>
            <a:ext cx="8568952" cy="510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09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3" y="274638"/>
            <a:ext cx="8933309" cy="1282154"/>
          </a:xfrm>
        </p:spPr>
        <p:txBody>
          <a:bodyPr>
            <a:normAutofit fontScale="90000"/>
          </a:bodyPr>
          <a:lstStyle/>
          <a:p>
            <a:r>
              <a:rPr lang="sk-SK" altLang="sk-SK" sz="39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900" b="1" dirty="0" smtClean="0">
                <a:solidFill>
                  <a:srgbClr val="953735"/>
                </a:solidFill>
              </a:rPr>
              <a:t> databázy a nástroje</a:t>
            </a:r>
            <a:r>
              <a:rPr lang="sk-SK" altLang="sk-SK" sz="3600" b="1" dirty="0" smtClean="0"/>
              <a:t/>
            </a:r>
            <a:br>
              <a:rPr lang="sk-SK" altLang="sk-SK" sz="3600" b="1" dirty="0" smtClean="0"/>
            </a:br>
            <a:r>
              <a:rPr lang="sk-SK" altLang="sk-SK" sz="3600" b="1" dirty="0" smtClean="0"/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Current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Contents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Connect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(„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karenty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“),</a:t>
            </a:r>
            <a:r>
              <a:rPr lang="sk-SK" altLang="sk-SK" sz="2700" b="1" dirty="0" smtClean="0"/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Journal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Citation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Reports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(IF), </a:t>
            </a:r>
            <a:br>
              <a:rPr lang="sk-SK" altLang="sk-SK" sz="2700" b="1" dirty="0" smtClean="0">
                <a:solidFill>
                  <a:srgbClr val="953735"/>
                </a:solidFill>
              </a:rPr>
            </a:br>
            <a:r>
              <a:rPr lang="sk-SK" altLang="sk-SK" sz="2700" b="1" dirty="0" smtClean="0">
                <a:solidFill>
                  <a:srgbClr val="953735"/>
                </a:solidFill>
              </a:rPr>
              <a:t>Web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of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Science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Core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Collection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, SCOPUS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89125"/>
            <a:ext cx="4495800" cy="355609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dirty="0" smtClean="0"/>
              <a:t>         PLUSY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000" b="1" dirty="0" smtClean="0"/>
              <a:t>+ objektivita </a:t>
            </a:r>
            <a:r>
              <a:rPr lang="sk-SK" altLang="sk-SK" sz="2000" dirty="0" smtClean="0"/>
              <a:t>– medzinárodné dáta ťažko ovplyvniteľné domácimi inštitúciami, výskumníkmi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000" b="1" dirty="0" smtClean="0"/>
              <a:t>+ ekonomické riešenie </a:t>
            </a:r>
            <a:r>
              <a:rPr lang="sk-SK" altLang="sk-SK" sz="2000" dirty="0" smtClean="0"/>
              <a:t>– šetrí HR, efektívnosť SW funkcií, použiteľné rozhranie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000" b="1" dirty="0" smtClean="0"/>
              <a:t>+ kvalita </a:t>
            </a:r>
            <a:r>
              <a:rPr lang="sk-SK" altLang="sk-SK" sz="2000" dirty="0" smtClean="0"/>
              <a:t>– systematický zber dát, spoľahlivé aplikácie metrík, kvalitatívny výber časopisov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000" b="1" dirty="0" smtClean="0"/>
              <a:t>+ možnosť relevantného medzinárodného porovnávania (rovnaké kritériá)</a:t>
            </a:r>
            <a:endParaRPr lang="sk-SK" altLang="sk-SK" sz="2000" dirty="0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1917700"/>
            <a:ext cx="4211638" cy="316748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dirty="0" smtClean="0"/>
              <a:t>MÍNUSY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charset="0"/>
              <a:buChar char="−"/>
            </a:pPr>
            <a:r>
              <a:rPr lang="sk-SK" altLang="sk-SK" sz="2000" b="1" dirty="0" smtClean="0"/>
              <a:t>neúplné a nerovnomerné zastúpenie</a:t>
            </a:r>
            <a:r>
              <a:rPr lang="sk-SK" altLang="sk-SK" sz="2000" dirty="0" smtClean="0"/>
              <a:t> jednotlivých vedných disciplín, jazykov, geografických oblastí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charset="0"/>
              <a:buChar char="−"/>
            </a:pPr>
            <a:r>
              <a:rPr lang="sk-SK" altLang="sk-SK" sz="2000" b="1" dirty="0" smtClean="0"/>
              <a:t>absencia určitých typov publikácií</a:t>
            </a:r>
            <a:endParaRPr lang="sk-SK" altLang="sk-SK" sz="2000" dirty="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charset="0"/>
              <a:buChar char="−"/>
            </a:pPr>
            <a:r>
              <a:rPr lang="sk-SK" altLang="sk-SK" sz="2000" dirty="0" smtClean="0"/>
              <a:t>problematika menovcov, </a:t>
            </a:r>
            <a:r>
              <a:rPr lang="sk-SK" altLang="sk-SK" sz="2000" b="1" dirty="0" smtClean="0"/>
              <a:t>rôzne formy</a:t>
            </a:r>
            <a:r>
              <a:rPr lang="sk-SK" altLang="sk-SK" sz="2000" dirty="0" smtClean="0"/>
              <a:t> </a:t>
            </a:r>
            <a:r>
              <a:rPr lang="sk-SK" altLang="sk-SK" sz="2000" b="1" dirty="0" smtClean="0"/>
              <a:t>názvov a mien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charset="0"/>
              <a:buChar char="−"/>
            </a:pPr>
            <a:r>
              <a:rPr lang="sk-SK" altLang="sk-SK" sz="2000" dirty="0" smtClean="0"/>
              <a:t>neúmerné, selektívne, negatívne a </a:t>
            </a:r>
            <a:r>
              <a:rPr lang="sk-SK" altLang="sk-SK" sz="2000" b="1" dirty="0" smtClean="0"/>
              <a:t>chybné citovanie</a:t>
            </a:r>
            <a:r>
              <a:rPr lang="sk-SK" altLang="sk-SK" sz="2000" dirty="0" smtClean="0"/>
              <a:t>, </a:t>
            </a:r>
            <a:r>
              <a:rPr lang="sk-SK" altLang="sk-SK" sz="2000" dirty="0" err="1" smtClean="0"/>
              <a:t>autocitácie</a:t>
            </a:r>
            <a:endParaRPr lang="sk-SK" altLang="sk-SK" sz="2000" dirty="0" smtClean="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Arial" charset="0"/>
              <a:buChar char="−"/>
            </a:pPr>
            <a:r>
              <a:rPr lang="sk-SK" altLang="sk-SK" sz="2000" b="1" dirty="0" smtClean="0"/>
              <a:t>licencované</a:t>
            </a:r>
          </a:p>
          <a:p>
            <a:pPr eaLnBrk="1" hangingPunct="1">
              <a:lnSpc>
                <a:spcPct val="80000"/>
              </a:lnSpc>
            </a:pPr>
            <a:endParaRPr lang="sk-SK" altLang="sk-SK" sz="2000" b="1" dirty="0" smtClean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619" y="1600200"/>
            <a:ext cx="742536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00200"/>
            <a:ext cx="6842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851920" y="5517232"/>
            <a:ext cx="5292080" cy="1340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k-SK" sz="1800" dirty="0" smtClean="0"/>
              <a:t>Od 8.11.2015 TR rozšíril škálu citačných indexov </a:t>
            </a:r>
            <a:r>
              <a:rPr lang="sk-SK" sz="1800" dirty="0" err="1" smtClean="0"/>
              <a:t>WoS</a:t>
            </a:r>
            <a:r>
              <a:rPr lang="sk-SK" sz="1800" dirty="0" smtClean="0"/>
              <a:t> o ESCI (</a:t>
            </a:r>
            <a:r>
              <a:rPr lang="sk-SK" sz="1800" b="1" dirty="0" err="1" smtClean="0"/>
              <a:t>Emerging</a:t>
            </a:r>
            <a:r>
              <a:rPr lang="sk-SK" sz="1800" b="1" dirty="0" smtClean="0"/>
              <a:t> </a:t>
            </a:r>
            <a:r>
              <a:rPr lang="sk-SK" sz="1800" b="1" dirty="0" err="1" smtClean="0"/>
              <a:t>Sources</a:t>
            </a:r>
            <a:r>
              <a:rPr lang="sk-SK" sz="1800" b="1" dirty="0" smtClean="0"/>
              <a:t> </a:t>
            </a:r>
            <a:r>
              <a:rPr lang="sk-SK" sz="1800" b="1" dirty="0" err="1" smtClean="0"/>
              <a:t>Citation</a:t>
            </a:r>
            <a:r>
              <a:rPr lang="sk-SK" sz="1800" b="1" dirty="0" smtClean="0"/>
              <a:t> Index</a:t>
            </a:r>
            <a:r>
              <a:rPr lang="sk-SK" sz="1800" dirty="0" smtClean="0"/>
              <a:t>) s cieľom prehĺbiť pokrytie regionálneho obsahu a zviditeľniť nový, dôležitý obsah, urobiť ho </a:t>
            </a:r>
            <a:r>
              <a:rPr lang="sk-SK" sz="1800" dirty="0" err="1" smtClean="0"/>
              <a:t>vyhľadateľným</a:t>
            </a:r>
            <a:r>
              <a:rPr lang="sk-SK" sz="1800" dirty="0" smtClean="0"/>
              <a:t>... </a:t>
            </a:r>
            <a:endParaRPr lang="sk-SK" altLang="sk-SK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267010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74638"/>
            <a:ext cx="8856984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k-SK" altLang="sk-SK" sz="39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900" b="1" dirty="0" smtClean="0">
                <a:solidFill>
                  <a:srgbClr val="953735"/>
                </a:solidFill>
              </a:rPr>
              <a:t> databázy a nástroje</a:t>
            </a:r>
            <a:r>
              <a:rPr lang="sk-SK" altLang="sk-SK" sz="3900" b="1" dirty="0" smtClean="0"/>
              <a:t/>
            </a:r>
            <a:br>
              <a:rPr lang="sk-SK" altLang="sk-SK" sz="3900" b="1" dirty="0" smtClean="0"/>
            </a:br>
            <a:r>
              <a:rPr lang="sk-SK" altLang="sk-SK" sz="2700" b="1" dirty="0" err="1" smtClean="0">
                <a:solidFill>
                  <a:srgbClr val="953735"/>
                </a:solidFill>
              </a:rPr>
              <a:t>Current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Contents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Connect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(9.000 časopisov) –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karentované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časopisy</a:t>
            </a:r>
          </a:p>
        </p:txBody>
      </p:sp>
      <p:sp>
        <p:nvSpPr>
          <p:cNvPr id="7172" name="BlokTextu 2"/>
          <p:cNvSpPr txBox="1">
            <a:spLocks noChangeArrowheads="1"/>
          </p:cNvSpPr>
          <p:nvPr/>
        </p:nvSpPr>
        <p:spPr bwMode="auto">
          <a:xfrm>
            <a:off x="899592" y="6340475"/>
            <a:ext cx="78120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k-SK" altLang="sk-SK" sz="2400" b="1" dirty="0"/>
              <a:t>CCC – 20 slovenských časopisov: 7 </a:t>
            </a:r>
            <a:r>
              <a:rPr lang="sk-SK" altLang="sk-SK" sz="2400" b="1" dirty="0" smtClean="0"/>
              <a:t>SSH, </a:t>
            </a:r>
            <a:r>
              <a:rPr lang="sk-SK" altLang="sk-SK" sz="2400" b="1" dirty="0"/>
              <a:t>14 </a:t>
            </a:r>
            <a:r>
              <a:rPr lang="sk-SK" altLang="sk-SK" sz="2400" b="1" dirty="0" smtClean="0"/>
              <a:t>STM</a:t>
            </a:r>
            <a:endParaRPr lang="sk-SK" altLang="sk-SK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16832"/>
            <a:ext cx="74676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874181" y="1394032"/>
            <a:ext cx="708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Zastúpenie vedných disciplín – SSH: 3.040 </a:t>
            </a:r>
            <a:r>
              <a:rPr lang="sk-SK" sz="2400" dirty="0" err="1" smtClean="0"/>
              <a:t>vs</a:t>
            </a:r>
            <a:r>
              <a:rPr lang="sk-SK" sz="2400" dirty="0" smtClean="0"/>
              <a:t> STM 6.460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81555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sk-SK" altLang="sk-SK" sz="39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900" b="1" dirty="0" smtClean="0">
                <a:solidFill>
                  <a:srgbClr val="953735"/>
                </a:solidFill>
              </a:rPr>
              <a:t> databázy a nástroje</a:t>
            </a:r>
            <a:r>
              <a:rPr lang="sk-SK" altLang="sk-SK" sz="3600" b="1" dirty="0" smtClean="0"/>
              <a:t/>
            </a:r>
            <a:br>
              <a:rPr lang="sk-SK" altLang="sk-SK" sz="3600" b="1" dirty="0" smtClean="0"/>
            </a:br>
            <a:r>
              <a:rPr lang="sk-SK" altLang="sk-SK" sz="2700" b="1" dirty="0" smtClean="0">
                <a:solidFill>
                  <a:srgbClr val="953735"/>
                </a:solidFill>
              </a:rPr>
              <a:t>Web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of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 err="1" smtClean="0">
                <a:solidFill>
                  <a:srgbClr val="953735"/>
                </a:solidFill>
              </a:rPr>
              <a:t>Science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2700" b="1" dirty="0">
                <a:solidFill>
                  <a:srgbClr val="953735"/>
                </a:solidFill>
              </a:rPr>
              <a:t>– citačné indexy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/>
            </a:r>
            <a:br>
              <a:rPr lang="sk-SK" altLang="sk-SK" sz="2700" b="1" dirty="0" smtClean="0">
                <a:solidFill>
                  <a:srgbClr val="953735"/>
                </a:solidFill>
              </a:rPr>
            </a:br>
            <a:r>
              <a:rPr lang="sk-SK" altLang="sk-SK" sz="2700" b="1" dirty="0" smtClean="0">
                <a:solidFill>
                  <a:srgbClr val="953735"/>
                </a:solidFill>
              </a:rPr>
              <a:t>(12.000 časopisov</a:t>
            </a:r>
            <a:r>
              <a:rPr lang="en-US" altLang="sk-SK" sz="2700" b="1" dirty="0" smtClean="0">
                <a:solidFill>
                  <a:srgbClr val="953735"/>
                </a:solidFill>
              </a:rPr>
              <a:t>, </a:t>
            </a:r>
            <a:r>
              <a:rPr lang="en-US" altLang="sk-SK" sz="2700" dirty="0" smtClean="0">
                <a:solidFill>
                  <a:srgbClr val="953735"/>
                </a:solidFill>
              </a:rPr>
              <a:t>160.000 </a:t>
            </a:r>
            <a:r>
              <a:rPr lang="sk-SK" altLang="sk-SK" sz="2700" dirty="0" smtClean="0">
                <a:solidFill>
                  <a:srgbClr val="953735"/>
                </a:solidFill>
              </a:rPr>
              <a:t>konferenčných zborníkov, 66.000 kníh</a:t>
            </a:r>
            <a:r>
              <a:rPr lang="sk-SK" altLang="sk-SK" sz="2700" b="1" dirty="0" smtClean="0">
                <a:solidFill>
                  <a:srgbClr val="953735"/>
                </a:solidFill>
              </a:rPr>
              <a:t>)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16113"/>
            <a:ext cx="832485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9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 sz="35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500" b="1" dirty="0" smtClean="0">
                <a:solidFill>
                  <a:srgbClr val="953735"/>
                </a:solidFill>
              </a:rPr>
              <a:t> databázy a nástroje</a:t>
            </a:r>
            <a:r>
              <a:rPr lang="sk-SK" altLang="sk-SK" sz="3500" b="1" dirty="0" smtClean="0"/>
              <a:t/>
            </a:r>
            <a:br>
              <a:rPr lang="sk-SK" altLang="sk-SK" sz="3500" b="1" dirty="0" smtClean="0"/>
            </a:br>
            <a:r>
              <a:rPr lang="sk-SK" altLang="sk-SK" sz="2400" b="1" dirty="0" smtClean="0">
                <a:solidFill>
                  <a:srgbClr val="953735"/>
                </a:solidFill>
              </a:rPr>
              <a:t>JCR – </a:t>
            </a:r>
            <a:r>
              <a:rPr lang="sk-SK" altLang="sk-SK" sz="2400" b="1" dirty="0" err="1" smtClean="0">
                <a:solidFill>
                  <a:srgbClr val="953735"/>
                </a:solidFill>
              </a:rPr>
              <a:t>impaktované</a:t>
            </a:r>
            <a:r>
              <a:rPr lang="sk-SK" altLang="sk-SK" sz="2400" b="1" dirty="0" smtClean="0">
                <a:solidFill>
                  <a:srgbClr val="953735"/>
                </a:solidFill>
              </a:rPr>
              <a:t> časopisy (IF) </a:t>
            </a:r>
          </a:p>
        </p:txBody>
      </p:sp>
      <p:sp>
        <p:nvSpPr>
          <p:cNvPr id="9220" name="BlokTextu 1"/>
          <p:cNvSpPr txBox="1">
            <a:spLocks noChangeArrowheads="1"/>
          </p:cNvSpPr>
          <p:nvPr/>
        </p:nvSpPr>
        <p:spPr bwMode="auto">
          <a:xfrm>
            <a:off x="179512" y="4724400"/>
            <a:ext cx="8856983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k-SK" altLang="sk-SK" sz="2200" b="1" dirty="0">
                <a:solidFill>
                  <a:schemeClr val="accent2">
                    <a:lumMod val="75000"/>
                  </a:schemeClr>
                </a:solidFill>
              </a:rPr>
              <a:t>Absencia edície JCR pre humanitné </a:t>
            </a:r>
            <a:r>
              <a:rPr lang="sk-SK" altLang="sk-SK" sz="2200" b="1" dirty="0" smtClean="0">
                <a:solidFill>
                  <a:schemeClr val="accent2">
                    <a:lumMod val="75000"/>
                  </a:schemeClr>
                </a:solidFill>
              </a:rPr>
              <a:t>vedy </a:t>
            </a:r>
            <a:endParaRPr lang="en-US" altLang="sk-SK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/>
            <a:endParaRPr lang="sk-SK" altLang="sk-SK" sz="500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altLang="sk-SK" sz="2400" dirty="0"/>
              <a:t>JCR – 23 </a:t>
            </a:r>
            <a:r>
              <a:rPr lang="en-US" altLang="sk-SK" sz="2400" dirty="0" err="1"/>
              <a:t>slovens</a:t>
            </a:r>
            <a:r>
              <a:rPr lang="sk-SK" altLang="sk-SK" sz="2400" dirty="0"/>
              <a:t>kých </a:t>
            </a:r>
            <a:r>
              <a:rPr lang="sk-SK" altLang="sk-SK" sz="2400" dirty="0" smtClean="0"/>
              <a:t>časopisov; 3 </a:t>
            </a:r>
            <a:r>
              <a:rPr lang="en-US" altLang="sk-SK" sz="2400" dirty="0" smtClean="0"/>
              <a:t>S</a:t>
            </a:r>
            <a:r>
              <a:rPr lang="sk-SK" altLang="sk-SK" sz="2400" dirty="0" smtClean="0"/>
              <a:t>SH: </a:t>
            </a:r>
            <a:r>
              <a:rPr lang="sk-SK" altLang="sk-SK" sz="2200" dirty="0" smtClean="0"/>
              <a:t>Sociológia </a:t>
            </a:r>
            <a:r>
              <a:rPr lang="sk-SK" altLang="sk-SK" sz="2200" dirty="0"/>
              <a:t>(</a:t>
            </a:r>
            <a:r>
              <a:rPr lang="sk-SK" altLang="sk-SK" sz="2200" dirty="0" smtClean="0"/>
              <a:t>0,200</a:t>
            </a:r>
            <a:r>
              <a:rPr lang="sk-SK" altLang="sk-SK" sz="2200" dirty="0"/>
              <a:t>), </a:t>
            </a:r>
            <a:r>
              <a:rPr lang="sk-SK" altLang="sk-SK" sz="2200" dirty="0" err="1"/>
              <a:t>Studia</a:t>
            </a:r>
            <a:r>
              <a:rPr lang="sk-SK" altLang="sk-SK" sz="2200" dirty="0"/>
              <a:t> </a:t>
            </a:r>
            <a:r>
              <a:rPr lang="sk-SK" altLang="sk-SK" sz="2200" dirty="0" err="1"/>
              <a:t>Psychologica</a:t>
            </a:r>
            <a:r>
              <a:rPr lang="sk-SK" altLang="sk-SK" sz="2200" dirty="0"/>
              <a:t> (</a:t>
            </a:r>
            <a:r>
              <a:rPr lang="sk-SK" altLang="sk-SK" sz="2200" dirty="0" smtClean="0"/>
              <a:t>0,442), </a:t>
            </a:r>
            <a:r>
              <a:rPr lang="sk-SK" altLang="sk-SK" sz="2200" dirty="0"/>
              <a:t>Ekonomický časopis (</a:t>
            </a:r>
            <a:r>
              <a:rPr lang="sk-SK" altLang="sk-SK" sz="2200" dirty="0" smtClean="0"/>
              <a:t>0,434)</a:t>
            </a:r>
          </a:p>
          <a:p>
            <a:pPr eaLnBrk="1" hangingPunct="1"/>
            <a:endParaRPr lang="sk-SK" altLang="sk-SK" sz="1000" dirty="0"/>
          </a:p>
          <a:p>
            <a:pPr eaLnBrk="1" hangingPunct="1"/>
            <a:r>
              <a:rPr lang="sk-SK" altLang="sk-SK" sz="2200" dirty="0" smtClean="0"/>
              <a:t>Rôzne </a:t>
            </a:r>
            <a:r>
              <a:rPr lang="sk-SK" altLang="sk-SK" sz="2200" dirty="0"/>
              <a:t>disciplíny – </a:t>
            </a:r>
            <a:r>
              <a:rPr lang="sk-SK" altLang="sk-SK" sz="2200" dirty="0" smtClean="0"/>
              <a:t>rôzne citačné zvyklosti – medián IF (história – 0.298; právo 0.641 ...)</a:t>
            </a:r>
            <a:r>
              <a:rPr lang="sk-SK" altLang="sk-SK" sz="2000" dirty="0"/>
              <a:t>	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844824"/>
            <a:ext cx="84201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395536" y="1353272"/>
            <a:ext cx="1098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IF 2014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404779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sk-SK" sz="3500" b="1" dirty="0" err="1" smtClean="0">
                <a:solidFill>
                  <a:srgbClr val="953735"/>
                </a:solidFill>
              </a:rPr>
              <a:t>Bibliometrické</a:t>
            </a:r>
            <a:r>
              <a:rPr lang="sk-SK" altLang="sk-SK" sz="3500" b="1" dirty="0" smtClean="0">
                <a:solidFill>
                  <a:srgbClr val="953735"/>
                </a:solidFill>
              </a:rPr>
              <a:t> databázy a nástroje</a:t>
            </a:r>
            <a:r>
              <a:rPr lang="sk-SK" altLang="sk-SK" sz="3500" b="1" dirty="0" smtClean="0"/>
              <a:t/>
            </a:r>
            <a:br>
              <a:rPr lang="sk-SK" altLang="sk-SK" sz="3500" b="1" dirty="0" smtClean="0"/>
            </a:br>
            <a:r>
              <a:rPr lang="sk-SK" altLang="sk-SK" sz="2400" b="1" dirty="0" err="1" smtClean="0">
                <a:solidFill>
                  <a:srgbClr val="953735"/>
                </a:solidFill>
              </a:rPr>
              <a:t>Scopus</a:t>
            </a:r>
            <a:r>
              <a:rPr lang="sk-SK" altLang="sk-SK" sz="2400" b="1" dirty="0" smtClean="0">
                <a:solidFill>
                  <a:srgbClr val="953735"/>
                </a:solidFill>
              </a:rPr>
              <a:t> (21.000 časopisov - </a:t>
            </a:r>
            <a:r>
              <a:rPr lang="sk-SK" altLang="sk-SK" sz="2400" b="1" u="sng" dirty="0" smtClean="0">
                <a:solidFill>
                  <a:srgbClr val="953735"/>
                </a:solidFill>
              </a:rPr>
              <a:t>výberovo</a:t>
            </a:r>
            <a:r>
              <a:rPr lang="sk-SK" altLang="sk-SK" sz="2400" b="1" dirty="0" smtClean="0">
                <a:solidFill>
                  <a:srgbClr val="953735"/>
                </a:solidFill>
              </a:rPr>
              <a:t>) </a:t>
            </a:r>
          </a:p>
        </p:txBody>
      </p:sp>
      <p:sp>
        <p:nvSpPr>
          <p:cNvPr id="2" name="BlokTextu 1"/>
          <p:cNvSpPr txBox="1"/>
          <p:nvPr/>
        </p:nvSpPr>
        <p:spPr>
          <a:xfrm>
            <a:off x="179512" y="3723191"/>
            <a:ext cx="872067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sk-SK" sz="2400" dirty="0" err="1"/>
              <a:t>Scopus</a:t>
            </a:r>
            <a:r>
              <a:rPr lang="sk-SK" sz="2400" dirty="0"/>
              <a:t> – 47 slovenských </a:t>
            </a:r>
            <a:r>
              <a:rPr lang="sk-SK" sz="2400" dirty="0" smtClean="0"/>
              <a:t>časopisov; </a:t>
            </a:r>
            <a:r>
              <a:rPr lang="sk-SK" sz="2400" dirty="0"/>
              <a:t>15 </a:t>
            </a:r>
            <a:r>
              <a:rPr lang="sk-SK" sz="2400" dirty="0" smtClean="0"/>
              <a:t>SSH, </a:t>
            </a:r>
            <a:r>
              <a:rPr lang="sk-SK" sz="2400" dirty="0"/>
              <a:t>32 </a:t>
            </a:r>
            <a:r>
              <a:rPr lang="sk-SK" sz="2400" dirty="0" smtClean="0"/>
              <a:t>STM</a:t>
            </a:r>
            <a:endParaRPr lang="en-US" sz="2400" dirty="0"/>
          </a:p>
          <a:p>
            <a:pPr>
              <a:defRPr/>
            </a:pPr>
            <a:endParaRPr lang="sk-SK" sz="2400" i="1" dirty="0"/>
          </a:p>
          <a:p>
            <a:pPr marL="285750" indent="-285750"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400" dirty="0"/>
              <a:t>Z</a:t>
            </a:r>
            <a:r>
              <a:rPr lang="en-US" sz="2400" dirty="0"/>
              <a:t> </a:t>
            </a:r>
            <a:r>
              <a:rPr lang="sk-SK" sz="2400" dirty="0"/>
              <a:t>320 slovenských časopisov </a:t>
            </a:r>
            <a:r>
              <a:rPr lang="sk-SK" sz="2400" dirty="0" smtClean="0"/>
              <a:t>prinášajúcich </a:t>
            </a:r>
            <a:r>
              <a:rPr lang="sk-SK" sz="2400" dirty="0"/>
              <a:t>vedecký obsah (Evidencia publikačnej činnosti UK/Súborný katalóg </a:t>
            </a:r>
            <a:r>
              <a:rPr lang="sk-SK" sz="2400" dirty="0" smtClean="0"/>
              <a:t>periodík SR)</a:t>
            </a:r>
            <a:r>
              <a:rPr lang="en-US" sz="2400" dirty="0" smtClean="0"/>
              <a:t> </a:t>
            </a:r>
            <a:r>
              <a:rPr lang="en-US" sz="2400" dirty="0"/>
              <a:t>– </a:t>
            </a:r>
            <a:r>
              <a:rPr lang="en-US" sz="2400" dirty="0" err="1"/>
              <a:t>len</a:t>
            </a:r>
            <a:r>
              <a:rPr lang="en-US" sz="2400" dirty="0"/>
              <a:t> </a:t>
            </a:r>
            <a:r>
              <a:rPr lang="en-US" sz="2400" dirty="0" err="1"/>
              <a:t>zlomok</a:t>
            </a:r>
            <a:r>
              <a:rPr lang="en-US" sz="2400" dirty="0"/>
              <a:t> </a:t>
            </a:r>
            <a:r>
              <a:rPr lang="sk-SK" sz="2400" dirty="0" smtClean="0"/>
              <a:t>obsiahnutý </a:t>
            </a:r>
            <a:r>
              <a:rPr lang="en-US" sz="2400" dirty="0" smtClean="0"/>
              <a:t>v </a:t>
            </a:r>
            <a:r>
              <a:rPr lang="sk-SK" sz="2400" dirty="0" smtClean="0"/>
              <a:t>licencovaných </a:t>
            </a:r>
            <a:r>
              <a:rPr lang="en-US" sz="2400" dirty="0" err="1" smtClean="0"/>
              <a:t>bibliometrick</a:t>
            </a:r>
            <a:r>
              <a:rPr lang="sk-SK" sz="2400" dirty="0" err="1"/>
              <a:t>ých</a:t>
            </a:r>
            <a:r>
              <a:rPr lang="sk-SK" sz="2400" dirty="0"/>
              <a:t> </a:t>
            </a:r>
            <a:r>
              <a:rPr lang="sk-SK" sz="2400" dirty="0" err="1"/>
              <a:t>db</a:t>
            </a:r>
            <a:r>
              <a:rPr lang="sk-SK" sz="2400" dirty="0"/>
              <a:t>:</a:t>
            </a:r>
          </a:p>
          <a:p>
            <a:pPr marL="742950" lvl="1" indent="-285750"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sz="2400" dirty="0" smtClean="0"/>
              <a:t>Scopus</a:t>
            </a:r>
            <a:r>
              <a:rPr lang="sk-SK" sz="2400" dirty="0" smtClean="0"/>
              <a:t>	</a:t>
            </a:r>
            <a:r>
              <a:rPr lang="en-US" sz="2400" dirty="0" smtClean="0"/>
              <a:t>– </a:t>
            </a:r>
            <a:r>
              <a:rPr lang="en-US" sz="2400" dirty="0"/>
              <a:t>47 (14%)</a:t>
            </a:r>
          </a:p>
          <a:p>
            <a:pPr marL="742950" lvl="1" indent="-285750">
              <a:buSzPct val="90000"/>
              <a:buFont typeface="Wingdings" panose="05000000000000000000" pitchFamily="2" charset="2"/>
              <a:buChar char="§"/>
              <a:defRPr/>
            </a:pPr>
            <a:r>
              <a:rPr lang="sk-SK" sz="2400" dirty="0" err="1"/>
              <a:t>WoS</a:t>
            </a:r>
            <a:r>
              <a:rPr lang="sk-SK" sz="2400" dirty="0"/>
              <a:t> </a:t>
            </a:r>
            <a:r>
              <a:rPr lang="sk-SK" sz="2400" dirty="0" smtClean="0"/>
              <a:t>	– </a:t>
            </a:r>
            <a:r>
              <a:rPr lang="sk-SK" sz="2400" dirty="0"/>
              <a:t>27 (8</a:t>
            </a:r>
            <a:r>
              <a:rPr lang="en-US" sz="2400" dirty="0" smtClean="0"/>
              <a:t>%)</a:t>
            </a:r>
            <a:r>
              <a:rPr lang="sk-SK" sz="2400" dirty="0" smtClean="0"/>
              <a:t>	</a:t>
            </a:r>
            <a:r>
              <a:rPr lang="en-US" sz="2400" dirty="0" smtClean="0"/>
              <a:t>JCR </a:t>
            </a:r>
            <a:r>
              <a:rPr lang="en-US" sz="2400" dirty="0"/>
              <a:t>– </a:t>
            </a:r>
            <a:r>
              <a:rPr lang="sk-SK" sz="2400" dirty="0"/>
              <a:t>23 (7</a:t>
            </a:r>
            <a:r>
              <a:rPr lang="en-US" sz="2400" dirty="0" smtClean="0"/>
              <a:t>%)</a:t>
            </a:r>
            <a:r>
              <a:rPr lang="sk-SK" sz="2400" dirty="0" smtClean="0"/>
              <a:t>		</a:t>
            </a:r>
            <a:r>
              <a:rPr lang="en-US" sz="2400" dirty="0" smtClean="0"/>
              <a:t>CCC </a:t>
            </a:r>
            <a:r>
              <a:rPr lang="en-US" sz="2400" dirty="0"/>
              <a:t>– 20 (6%)</a:t>
            </a:r>
            <a:endParaRPr lang="sk-SK" sz="2400" dirty="0"/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1484313"/>
            <a:ext cx="715327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ovná spojnica 4"/>
          <p:cNvCxnSpPr/>
          <p:nvPr/>
        </p:nvCxnSpPr>
        <p:spPr>
          <a:xfrm>
            <a:off x="219367" y="4365104"/>
            <a:ext cx="864096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65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423863"/>
            <a:ext cx="6561137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3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3" y="274638"/>
            <a:ext cx="8933309" cy="1282154"/>
          </a:xfrm>
        </p:spPr>
        <p:txBody>
          <a:bodyPr>
            <a:normAutofit/>
          </a:bodyPr>
          <a:lstStyle/>
          <a:p>
            <a:r>
              <a:rPr lang="sk-SK" altLang="sk-SK" sz="3900" b="1" dirty="0" smtClean="0">
                <a:solidFill>
                  <a:srgbClr val="953735"/>
                </a:solidFill>
              </a:rPr>
              <a:t>Eliminácia nedostatkov </a:t>
            </a:r>
            <a:br>
              <a:rPr lang="sk-SK" altLang="sk-SK" sz="3900" b="1" dirty="0" smtClean="0">
                <a:solidFill>
                  <a:srgbClr val="953735"/>
                </a:solidFill>
              </a:rPr>
            </a:br>
            <a:r>
              <a:rPr lang="sk-SK" altLang="sk-SK" sz="3900" b="1" dirty="0" smtClean="0">
                <a:solidFill>
                  <a:srgbClr val="953735"/>
                </a:solidFill>
              </a:rPr>
              <a:t>licencovaných </a:t>
            </a:r>
            <a:r>
              <a:rPr lang="sk-SK" altLang="sk-SK" sz="3900" b="1" dirty="0" err="1" smtClean="0">
                <a:solidFill>
                  <a:srgbClr val="953735"/>
                </a:solidFill>
              </a:rPr>
              <a:t>bibliometrických</a:t>
            </a:r>
            <a:r>
              <a:rPr lang="sk-SK" altLang="sk-SK" sz="3900" b="1" dirty="0" smtClean="0">
                <a:solidFill>
                  <a:srgbClr val="953735"/>
                </a:solidFill>
              </a:rPr>
              <a:t> </a:t>
            </a:r>
            <a:r>
              <a:rPr lang="sk-SK" altLang="sk-SK" sz="3900" b="1" dirty="0" err="1" smtClean="0">
                <a:solidFill>
                  <a:srgbClr val="953735"/>
                </a:solidFill>
              </a:rPr>
              <a:t>db</a:t>
            </a:r>
            <a:endParaRPr lang="sk-SK" altLang="sk-SK" sz="2700" b="1" dirty="0" smtClean="0">
              <a:solidFill>
                <a:srgbClr val="953735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700808"/>
            <a:ext cx="8892480" cy="515144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b="1" dirty="0" smtClean="0"/>
              <a:t>Lokálne, resp. národné </a:t>
            </a:r>
            <a:r>
              <a:rPr lang="sk-SK" altLang="sk-SK" sz="2400" b="1" dirty="0" err="1" smtClean="0"/>
              <a:t>db</a:t>
            </a:r>
            <a:r>
              <a:rPr lang="sk-SK" altLang="sk-SK" sz="2400" b="1" dirty="0" smtClean="0"/>
              <a:t>; odborovo hodnotené časopisy</a:t>
            </a:r>
            <a:endParaRPr lang="sk-SK" altLang="sk-SK" sz="24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altLang="sk-SK" sz="2400" b="1" dirty="0" smtClean="0"/>
          </a:p>
          <a:p>
            <a:pPr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 smtClean="0"/>
              <a:t>evidencie publikačnej činnosti VŠ (Vyhláška č. 456/2012 </a:t>
            </a:r>
            <a:r>
              <a:rPr lang="sk-SK" altLang="sk-SK" sz="2400" dirty="0" err="1" smtClean="0"/>
              <a:t>Z.z</a:t>
            </a:r>
            <a:r>
              <a:rPr lang="sk-SK" altLang="sk-SK" sz="2400" dirty="0" smtClean="0"/>
              <a:t>. – 83 kategórií)</a:t>
            </a:r>
            <a:br>
              <a:rPr lang="sk-SK" altLang="sk-SK" sz="2400" dirty="0" smtClean="0"/>
            </a:br>
            <a:endParaRPr lang="sk-SK" altLang="sk-SK" sz="2400" dirty="0" smtClean="0"/>
          </a:p>
          <a:p>
            <a:pPr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 smtClean="0"/>
              <a:t>Centrálny register publikačnej činnosti SR </a:t>
            </a:r>
            <a:r>
              <a:rPr lang="en-US" altLang="sk-SK" sz="2400" dirty="0"/>
              <a:t>[</a:t>
            </a:r>
            <a:r>
              <a:rPr lang="sk-SK" altLang="sk-SK" sz="2400" dirty="0" smtClean="0"/>
              <a:t>CREPČ</a:t>
            </a:r>
            <a:r>
              <a:rPr lang="en-US" altLang="sk-SK" sz="2400" dirty="0" smtClean="0"/>
              <a:t>]</a:t>
            </a:r>
            <a:endParaRPr lang="sk-SK" altLang="sk-SK" sz="2400" dirty="0" smtClean="0"/>
          </a:p>
          <a:p>
            <a:pPr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endParaRPr lang="sk-SK" altLang="sk-SK" sz="2400" dirty="0" smtClean="0"/>
          </a:p>
          <a:p>
            <a:pPr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 smtClean="0"/>
              <a:t>ERIH</a:t>
            </a:r>
            <a:r>
              <a:rPr lang="en-US" altLang="sk-SK" sz="2400" dirty="0" smtClean="0"/>
              <a:t> (</a:t>
            </a:r>
            <a:r>
              <a:rPr lang="en-US" sz="2400" dirty="0"/>
              <a:t>European Reference Index for the </a:t>
            </a:r>
            <a:r>
              <a:rPr lang="en-US" sz="2400" dirty="0" smtClean="0"/>
              <a:t>Humanities)</a:t>
            </a:r>
            <a:br>
              <a:rPr lang="en-US" sz="2400" dirty="0" smtClean="0"/>
            </a:br>
            <a:r>
              <a:rPr lang="sk-SK" sz="2400" dirty="0"/>
              <a:t>http://</a:t>
            </a:r>
            <a:r>
              <a:rPr lang="sk-SK" sz="2400" dirty="0" smtClean="0"/>
              <a:t>erihplus.nsd.no</a:t>
            </a:r>
            <a:br>
              <a:rPr lang="sk-SK" sz="2400" dirty="0" smtClean="0"/>
            </a:br>
            <a:endParaRPr lang="sk-SK" sz="2400" dirty="0" smtClean="0"/>
          </a:p>
          <a:p>
            <a:pPr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sz="2400" dirty="0" smtClean="0"/>
              <a:t>kombinácia hodnotenia s </a:t>
            </a:r>
            <a:r>
              <a:rPr lang="sk-SK" sz="2400" dirty="0" err="1" smtClean="0"/>
              <a:t>peer</a:t>
            </a:r>
            <a:r>
              <a:rPr lang="sk-SK" sz="2400" dirty="0" smtClean="0"/>
              <a:t> </a:t>
            </a:r>
            <a:r>
              <a:rPr lang="sk-SK" sz="2400" dirty="0" err="1" smtClean="0"/>
              <a:t>review</a:t>
            </a:r>
            <a:endParaRPr lang="sk-SK" altLang="sk-SK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altLang="sk-SK" sz="2400" i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altLang="sk-SK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dirty="0" smtClean="0"/>
              <a:t>Národné </a:t>
            </a:r>
            <a:r>
              <a:rPr lang="sk-SK" altLang="sk-SK" sz="2400" dirty="0" err="1" smtClean="0"/>
              <a:t>db</a:t>
            </a:r>
            <a:r>
              <a:rPr lang="sk-SK" altLang="sk-SK" sz="2400" dirty="0" smtClean="0"/>
              <a:t> majú aj iné krajiny (často spojené s repozitármi, OA),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dirty="0" smtClean="0"/>
              <a:t>napr.: </a:t>
            </a:r>
            <a:r>
              <a:rPr lang="sk-SK" altLang="sk-SK" sz="2400" i="1" dirty="0" smtClean="0"/>
              <a:t>Kanada, Slovinsko, Nórsko, Fínsko, Holandsko, Španielsko</a:t>
            </a:r>
          </a:p>
        </p:txBody>
      </p:sp>
      <p:cxnSp>
        <p:nvCxnSpPr>
          <p:cNvPr id="8" name="Rovná spojnica 7"/>
          <p:cNvCxnSpPr/>
          <p:nvPr/>
        </p:nvCxnSpPr>
        <p:spPr>
          <a:xfrm>
            <a:off x="251520" y="5589240"/>
            <a:ext cx="864096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87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229600" cy="950913"/>
          </a:xfrm>
        </p:spPr>
        <p:txBody>
          <a:bodyPr>
            <a:noAutofit/>
          </a:bodyPr>
          <a:lstStyle/>
          <a:p>
            <a:r>
              <a:rPr lang="sk-SK" altLang="sk-SK" sz="3900" b="1" dirty="0">
                <a:solidFill>
                  <a:srgbClr val="953735"/>
                </a:solidFill>
              </a:rPr>
              <a:t>Vplyv aplikácie </a:t>
            </a:r>
            <a:r>
              <a:rPr lang="sk-SK" altLang="sk-SK" sz="3900" b="1" dirty="0" err="1">
                <a:solidFill>
                  <a:srgbClr val="953735"/>
                </a:solidFill>
              </a:rPr>
              <a:t>bibliometrických</a:t>
            </a:r>
            <a:r>
              <a:rPr lang="sk-SK" altLang="sk-SK" sz="3900" b="1" dirty="0">
                <a:solidFill>
                  <a:srgbClr val="953735"/>
                </a:solidFill>
              </a:rPr>
              <a:t> indikátorov na publikačné správanie</a:t>
            </a:r>
            <a:endParaRPr lang="en-GB" altLang="sk-SK" sz="3900" b="1" dirty="0">
              <a:solidFill>
                <a:srgbClr val="953735"/>
              </a:solidFill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362950" cy="4941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k-SK" altLang="sk-SK" sz="2400" b="1" dirty="0"/>
              <a:t>Znepokojujúce tendencie</a:t>
            </a:r>
            <a:r>
              <a:rPr lang="en-US" altLang="sk-SK" sz="2400" b="1" dirty="0"/>
              <a:t> </a:t>
            </a:r>
            <a:r>
              <a:rPr lang="sk-SK" altLang="sk-SK" sz="2400" dirty="0"/>
              <a:t>(inflácia/devalvácia</a:t>
            </a:r>
            <a:r>
              <a:rPr lang="sk-SK" altLang="sk-SK" sz="2400" dirty="0" smtClean="0"/>
              <a:t>)</a:t>
            </a:r>
            <a:endParaRPr lang="en-US" altLang="sk-SK" sz="2400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 err="1"/>
              <a:t>multiplicita</a:t>
            </a:r>
            <a:endParaRPr lang="en-US" altLang="sk-SK" sz="2400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b="1" dirty="0"/>
              <a:t>ústup určitých publikačných typov </a:t>
            </a:r>
            <a:endParaRPr lang="sk-SK" altLang="sk-SK" sz="2400" b="1" dirty="0" smtClean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b="1" dirty="0" smtClean="0"/>
              <a:t>predátorské časopisy, účelové vydavateľstvá </a:t>
            </a:r>
            <a:endParaRPr lang="en-US" altLang="sk-SK" sz="2400" b="1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/>
              <a:t>„salámový nárez</a:t>
            </a:r>
            <a:r>
              <a:rPr lang="sk-SK" altLang="sk-SK" sz="2400" dirty="0" smtClean="0"/>
              <a:t>“ – najmenšia publikovateľná jednotka </a:t>
            </a:r>
            <a:endParaRPr lang="en-US" altLang="sk-SK" sz="2400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altLang="sk-SK" sz="2400" dirty="0"/>
              <a:t>strategic</a:t>
            </a:r>
            <a:r>
              <a:rPr lang="sk-SK" altLang="sk-SK" sz="2400" dirty="0"/>
              <a:t>ké</a:t>
            </a:r>
            <a:r>
              <a:rPr lang="en-US" altLang="sk-SK" sz="2400" dirty="0"/>
              <a:t> </a:t>
            </a:r>
            <a:r>
              <a:rPr lang="sk-SK" altLang="sk-SK" sz="2400" dirty="0"/>
              <a:t>spoluautorstvo</a:t>
            </a:r>
            <a:endParaRPr lang="en-US" altLang="sk-SK" sz="2400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/>
              <a:t>zviditeľnenie </a:t>
            </a:r>
            <a:r>
              <a:rPr lang="sk-SK" altLang="sk-SK" sz="2400" dirty="0" err="1" smtClean="0"/>
              <a:t>vs</a:t>
            </a:r>
            <a:r>
              <a:rPr lang="sk-SK" altLang="sk-SK" sz="2400" dirty="0" smtClean="0"/>
              <a:t> </a:t>
            </a:r>
            <a:r>
              <a:rPr lang="sk-SK" altLang="sk-SK" sz="2400" dirty="0" err="1"/>
              <a:t>cielenosť</a:t>
            </a:r>
            <a:r>
              <a:rPr lang="sk-SK" altLang="sk-SK" sz="2400" dirty="0"/>
              <a:t> </a:t>
            </a:r>
            <a:endParaRPr lang="en-US" altLang="sk-SK" sz="2400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b="1" dirty="0"/>
              <a:t>rýchlosť a kvantita </a:t>
            </a:r>
            <a:r>
              <a:rPr lang="sk-SK" altLang="sk-SK" sz="2400" b="1" dirty="0" err="1" smtClean="0"/>
              <a:t>vs</a:t>
            </a:r>
            <a:r>
              <a:rPr lang="sk-SK" altLang="sk-SK" sz="2400" b="1" dirty="0" smtClean="0"/>
              <a:t> kvalita </a:t>
            </a:r>
            <a:endParaRPr lang="en-US" altLang="sk-SK" sz="2400" b="1" dirty="0"/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altLang="sk-SK" sz="2400" dirty="0"/>
              <a:t>3F (</a:t>
            </a:r>
            <a:r>
              <a:rPr lang="en-US" altLang="sk-SK" sz="2400" dirty="0" err="1"/>
              <a:t>fabul</a:t>
            </a:r>
            <a:r>
              <a:rPr lang="sk-SK" altLang="sk-SK" sz="2400" dirty="0" err="1"/>
              <a:t>ácia</a:t>
            </a:r>
            <a:r>
              <a:rPr lang="en-US" altLang="sk-SK" sz="2400" dirty="0"/>
              <a:t>, </a:t>
            </a:r>
            <a:r>
              <a:rPr lang="en-US" altLang="sk-SK" sz="2400" dirty="0" err="1"/>
              <a:t>fabri</a:t>
            </a:r>
            <a:r>
              <a:rPr lang="sk-SK" altLang="sk-SK" sz="2400" dirty="0" err="1"/>
              <a:t>kácia</a:t>
            </a:r>
            <a:r>
              <a:rPr lang="en-US" altLang="sk-SK" sz="2400" dirty="0"/>
              <a:t>, </a:t>
            </a:r>
            <a:r>
              <a:rPr lang="sk-SK" altLang="sk-SK" sz="2400" dirty="0"/>
              <a:t>falzifikácia</a:t>
            </a:r>
            <a:r>
              <a:rPr lang="en-US" altLang="sk-SK" sz="2400" dirty="0"/>
              <a:t>)</a:t>
            </a:r>
          </a:p>
          <a:p>
            <a:pPr marL="342900" lvl="1" indent="-342900">
              <a:lnSpc>
                <a:spcPct val="80000"/>
              </a:lnSpc>
              <a:buClr>
                <a:schemeClr val="accent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</a:pPr>
            <a:r>
              <a:rPr lang="sk-SK" altLang="sk-SK" sz="2400" dirty="0"/>
              <a:t>citačné kliky</a:t>
            </a:r>
            <a:endParaRPr lang="en-US" altLang="sk-SK" sz="2400" dirty="0"/>
          </a:p>
          <a:p>
            <a:pPr>
              <a:lnSpc>
                <a:spcPct val="80000"/>
              </a:lnSpc>
              <a:buNone/>
            </a:pPr>
            <a:endParaRPr lang="sk-SK" altLang="sk-SK" sz="2400" b="1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sk-SK" altLang="sk-SK" sz="2400" b="1" smtClean="0">
                <a:solidFill>
                  <a:schemeClr val="accent2">
                    <a:lumMod val="75000"/>
                  </a:schemeClr>
                </a:solidFill>
              </a:rPr>
              <a:t>Princíp </a:t>
            </a:r>
            <a:r>
              <a:rPr lang="en-GB" altLang="sk-SK" sz="2400" b="1" dirty="0">
                <a:solidFill>
                  <a:schemeClr val="accent2">
                    <a:lumMod val="75000"/>
                  </a:schemeClr>
                </a:solidFill>
              </a:rPr>
              <a:t>„value for money“ </a:t>
            </a:r>
            <a:r>
              <a:rPr lang="sk-SK" altLang="sk-SK" sz="2400" dirty="0">
                <a:solidFill>
                  <a:schemeClr val="accent2">
                    <a:lumMod val="75000"/>
                  </a:schemeClr>
                </a:solidFill>
              </a:rPr>
              <a:t>alebo</a:t>
            </a:r>
            <a:r>
              <a:rPr lang="sk-SK" altLang="sk-SK" sz="2400" b="1" dirty="0">
                <a:solidFill>
                  <a:schemeClr val="accent2">
                    <a:lumMod val="75000"/>
                  </a:schemeClr>
                </a:solidFill>
              </a:rPr>
              <a:t> ... nečíta sa – počíta sa ...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sk-SK" sz="2400" b="1" dirty="0" smtClean="0">
                <a:solidFill>
                  <a:schemeClr val="accent2">
                    <a:lumMod val="75000"/>
                  </a:schemeClr>
                </a:solidFill>
              </a:rPr>
              <a:t>BI </a:t>
            </a:r>
            <a:r>
              <a:rPr lang="sk-SK" altLang="sk-SK" sz="2400" b="1" dirty="0">
                <a:solidFill>
                  <a:schemeClr val="accent2">
                    <a:lumMod val="75000"/>
                  </a:schemeClr>
                </a:solidFill>
              </a:rPr>
              <a:t>môžu byť katalyzátorom, ale nespôsobili to</a:t>
            </a:r>
            <a:r>
              <a:rPr lang="en-US" altLang="sk-SK" sz="2400" b="1" dirty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sk-SK" altLang="sk-SK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1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9737" y="260648"/>
            <a:ext cx="8229600" cy="663575"/>
          </a:xfrm>
        </p:spPr>
        <p:txBody>
          <a:bodyPr>
            <a:noAutofit/>
          </a:bodyPr>
          <a:lstStyle/>
          <a:p>
            <a:pPr algn="ctr"/>
            <a:r>
              <a:rPr lang="sk-SK" altLang="sk-SK" sz="3900" b="1" dirty="0">
                <a:solidFill>
                  <a:srgbClr val="953735"/>
                </a:solidFill>
              </a:rPr>
              <a:t>Napríklad </a:t>
            </a:r>
            <a:endParaRPr lang="en-GB" altLang="sk-SK" sz="3900" b="1" dirty="0">
              <a:solidFill>
                <a:srgbClr val="953735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46" y="994302"/>
            <a:ext cx="31337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382" y="3205386"/>
            <a:ext cx="71151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" y="4964092"/>
            <a:ext cx="78867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436" y="908720"/>
            <a:ext cx="27813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13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altLang="sk-SK" sz="3500" b="1" dirty="0">
                <a:solidFill>
                  <a:schemeClr val="accent2">
                    <a:lumMod val="75000"/>
                  </a:schemeClr>
                </a:solidFill>
              </a:rPr>
              <a:t>Závery</a:t>
            </a:r>
            <a:endParaRPr lang="en-US" altLang="sk-SK" sz="3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761"/>
            <a:ext cx="8569325" cy="5400328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r>
              <a:rPr lang="sk-SK" altLang="sk-SK" sz="2600" b="1" dirty="0" err="1" smtClean="0">
                <a:solidFill>
                  <a:schemeClr val="accent2">
                    <a:lumMod val="75000"/>
                  </a:schemeClr>
                </a:solidFill>
              </a:rPr>
              <a:t>Akonáhle</a:t>
            </a:r>
            <a:r>
              <a:rPr lang="sk-SK" altLang="sk-SK" sz="2600" b="1" dirty="0" smtClean="0">
                <a:solidFill>
                  <a:schemeClr val="accent2">
                    <a:lumMod val="75000"/>
                  </a:schemeClr>
                </a:solidFill>
              </a:rPr>
              <a:t> je indikátor priamo naviazaný na financovanie – </a:t>
            </a:r>
            <a:br>
              <a:rPr lang="sk-SK" altLang="sk-SK" sz="2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sk-SK" altLang="sk-SK" sz="2600" b="1" dirty="0" smtClean="0">
                <a:solidFill>
                  <a:schemeClr val="accent2">
                    <a:lumMod val="75000"/>
                  </a:schemeClr>
                </a:solidFill>
              </a:rPr>
              <a:t>stráca informačnú hodnotu, ktorá ho pôvodne kvalifikovala do tejto úlohy.</a:t>
            </a:r>
            <a:r>
              <a:rPr lang="en-US" altLang="sk-SK" sz="2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sk-SK" altLang="sk-SK" sz="2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endParaRPr lang="sk-SK" altLang="sk-SK" sz="2600" dirty="0" smtClean="0"/>
          </a:p>
          <a:p>
            <a:pPr>
              <a:buSzPct val="95000"/>
              <a:buFont typeface="Wingdings" pitchFamily="2" charset="2"/>
              <a:buChar char="§"/>
              <a:defRPr/>
            </a:pPr>
            <a:r>
              <a:rPr lang="sk-SK" altLang="sk-SK" sz="2600" dirty="0" err="1"/>
              <a:t>Bibliometrické</a:t>
            </a:r>
            <a:r>
              <a:rPr lang="sk-SK" altLang="sk-SK" sz="2600" dirty="0"/>
              <a:t> hodnotenie možno aplikovať aj na oblasť SSH, ak sa pri voľbe indikátorov dodrží diferencovaný prístup k jednotlivým vedným oblastiam (zohľadní sa rôznorodosť výstupov, lokálna orientácia</a:t>
            </a:r>
            <a:r>
              <a:rPr lang="sk-SK" altLang="sk-SK" sz="2600" dirty="0" smtClean="0"/>
              <a:t>). </a:t>
            </a:r>
            <a:r>
              <a:rPr lang="sk-SK" altLang="sk-SK" sz="2600" b="1" dirty="0" smtClean="0"/>
              <a:t>Hodnotenie by malo byť „metricky informované“, nie „metricky riadené“.</a:t>
            </a:r>
            <a:endParaRPr lang="sk-SK" altLang="sk-SK" sz="2600" dirty="0"/>
          </a:p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endParaRPr lang="sk-SK" altLang="sk-SK" sz="2600" dirty="0" smtClean="0"/>
          </a:p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r>
              <a:rPr lang="sk-SK" altLang="sk-SK" sz="2600" dirty="0" smtClean="0"/>
              <a:t>Potrebné zvýšiť informačnú hodnotu, kredibilitu a </a:t>
            </a:r>
            <a:r>
              <a:rPr lang="sk-SK" altLang="sk-SK" sz="2600" dirty="0" err="1" smtClean="0"/>
              <a:t>nájditeľnosť</a:t>
            </a:r>
            <a:r>
              <a:rPr lang="sk-SK" altLang="sk-SK" sz="2600" dirty="0" smtClean="0"/>
              <a:t> lokálnych  evidencií publikačnej činnosti a/alebo </a:t>
            </a:r>
            <a:r>
              <a:rPr lang="sk-SK" altLang="sk-SK" sz="2600" b="1" dirty="0" smtClean="0"/>
              <a:t>vytvoriť kvalitný, odborovo akceptovaný index publikačných kanálov pre jednotlivé disciplíny </a:t>
            </a:r>
            <a:r>
              <a:rPr lang="sk-SK" altLang="sk-SK" sz="2600" dirty="0" smtClean="0"/>
              <a:t>(časopisy, vydavateľstvá, konferencie, ...).</a:t>
            </a:r>
            <a:br>
              <a:rPr lang="sk-SK" altLang="sk-SK" sz="2600" dirty="0" smtClean="0"/>
            </a:br>
            <a:endParaRPr lang="sk-SK" altLang="sk-SK" sz="2600" dirty="0" smtClean="0"/>
          </a:p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r>
              <a:rPr lang="sk-SK" altLang="sk-SK" sz="2600" dirty="0" smtClean="0"/>
              <a:t>Nepodliehať kvantitatívnym tlakom na publikačné výkony – snažiť sa o kvalitu.</a:t>
            </a:r>
            <a:br>
              <a:rPr lang="sk-SK" altLang="sk-SK" sz="2600" dirty="0" smtClean="0"/>
            </a:br>
            <a:endParaRPr lang="sk-SK" altLang="sk-SK" sz="2600" dirty="0" smtClean="0"/>
          </a:p>
          <a:p>
            <a:pPr>
              <a:buSzPct val="95000"/>
              <a:buFont typeface="Wingdings" pitchFamily="2" charset="2"/>
              <a:buChar char="§"/>
              <a:defRPr/>
            </a:pPr>
            <a:r>
              <a:rPr lang="sk-SK" altLang="sk-SK" sz="2600" b="1" dirty="0"/>
              <a:t>Hodnotenie prebieha tak či </a:t>
            </a:r>
            <a:r>
              <a:rPr lang="sk-SK" altLang="sk-SK" sz="2600" b="1" dirty="0" smtClean="0"/>
              <a:t>tak – </a:t>
            </a:r>
            <a:r>
              <a:rPr lang="sk-SK" altLang="sk-SK" sz="2600" dirty="0" smtClean="0"/>
              <a:t>ak nebudeme aktívnejšie </a:t>
            </a:r>
            <a:br>
              <a:rPr lang="sk-SK" altLang="sk-SK" sz="2600" dirty="0" smtClean="0"/>
            </a:br>
            <a:r>
              <a:rPr lang="sk-SK" altLang="sk-SK" sz="2600" dirty="0" smtClean="0"/>
              <a:t>participovať na procesoch hodnotenia, tvorbe metodík, metrík – </a:t>
            </a:r>
            <a:br>
              <a:rPr lang="sk-SK" altLang="sk-SK" sz="2600" dirty="0" smtClean="0"/>
            </a:br>
            <a:r>
              <a:rPr lang="sk-SK" altLang="sk-SK" sz="2600" dirty="0" smtClean="0"/>
              <a:t>budú o nás rozhodovať  iní (politici, úradníci, ...), ktorí nepoznajú </a:t>
            </a:r>
            <a:br>
              <a:rPr lang="sk-SK" altLang="sk-SK" sz="2600" dirty="0" smtClean="0"/>
            </a:br>
            <a:r>
              <a:rPr lang="sk-SK" altLang="sk-SK" sz="2600" dirty="0" smtClean="0"/>
              <a:t>špecifiká jednotlivých </a:t>
            </a:r>
            <a:r>
              <a:rPr lang="en-US" altLang="sk-SK" sz="2600" dirty="0" smtClean="0"/>
              <a:t>[SSH] </a:t>
            </a:r>
            <a:r>
              <a:rPr lang="sk-SK" altLang="sk-SK" sz="2600" dirty="0" smtClean="0"/>
              <a:t>disciplín.</a:t>
            </a:r>
          </a:p>
          <a:p>
            <a:pPr fontAlgn="auto">
              <a:spcAft>
                <a:spcPts val="0"/>
              </a:spcAft>
              <a:buSzPct val="95000"/>
              <a:buFont typeface="Wingdings" pitchFamily="2" charset="2"/>
              <a:buChar char="§"/>
              <a:defRPr/>
            </a:pPr>
            <a:endParaRPr lang="sk-SK" altLang="sk-SK" sz="2200" dirty="0" smtClean="0"/>
          </a:p>
          <a:p>
            <a:pPr marL="0" indent="0" fontAlgn="auto">
              <a:spcAft>
                <a:spcPts val="0"/>
              </a:spcAft>
              <a:buSzPct val="95000"/>
              <a:buNone/>
              <a:defRPr/>
            </a:pPr>
            <a:endParaRPr lang="sk-SK" altLang="sk-SK" sz="2200" dirty="0" smtClean="0"/>
          </a:p>
        </p:txBody>
      </p:sp>
    </p:spTree>
    <p:extLst>
      <p:ext uri="{BB962C8B-B14F-4D97-AF65-F5344CB8AC3E}">
        <p14:creationId xmlns:p14="http://schemas.microsoft.com/office/powerpoint/2010/main" val="7726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655</Words>
  <Application>Microsoft Office PowerPoint</Application>
  <PresentationFormat>Prezentácia na obrazovke (4:3)</PresentationFormat>
  <Paragraphs>136</Paragraphs>
  <Slides>16</Slides>
  <Notes>15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Motív Office</vt:lpstr>
      <vt:lpstr>Úskalia hodnotenia spoločenských  a humanitných vied</vt:lpstr>
      <vt:lpstr>Prezentácia programu PowerPoint</vt:lpstr>
      <vt:lpstr>Prezentácia programu PowerPoint</vt:lpstr>
      <vt:lpstr>Prezentácia programu PowerPoint</vt:lpstr>
      <vt:lpstr>Prezentácia programu PowerPoint</vt:lpstr>
      <vt:lpstr>Zastúpenie publikácií v rámci „monografií“ (A1); VŠ učebníc; karentov (B); WoS, Scopus (C) v jednotlivých vedných oblastiach [CREPČ 2014, údaje k 13.3.2015: A1 – 1.471, B+C – 3.691, iné: 41.461]</vt:lpstr>
      <vt:lpstr>Bibliometrické databázy a nástroje  Current Contents Connect („karenty“), Journal Citation Reports (IF),  Web of Science Core Collection, SCOPUS</vt:lpstr>
      <vt:lpstr>Bibliometrické databázy a nástroje Current Contents Connect (9.000 časopisov) – karentované časopisy</vt:lpstr>
      <vt:lpstr>Bibliometrické databázy a nástroje Web of Science – citačné indexy (12.000 časopisov, 160.000 konferenčných zborníkov, 66.000 kníh)</vt:lpstr>
      <vt:lpstr>Bibliometrické databázy a nástroje JCR – impaktované časopisy (IF) </vt:lpstr>
      <vt:lpstr>Bibliometrické databázy a nástroje Scopus (21.000 časopisov - výberovo) </vt:lpstr>
      <vt:lpstr>Prezentácia programu PowerPoint</vt:lpstr>
      <vt:lpstr>Eliminácia nedostatkov  licencovaných bibliometrických db</vt:lpstr>
      <vt:lpstr>Vplyv aplikácie bibliometrických indikátorov na publikačné správanie</vt:lpstr>
      <vt:lpstr>Napríklad </vt:lpstr>
      <vt:lpstr>Závery</vt:lpstr>
    </vt:vector>
  </TitlesOfParts>
  <Company>Uniba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Úskalia hodnotenia spoločenských a humanitných vied</dc:title>
  <dc:creator>Jana Ilavská</dc:creator>
  <cp:lastModifiedBy>Eduard Csudai</cp:lastModifiedBy>
  <cp:revision>82</cp:revision>
  <cp:lastPrinted>2015-11-11T12:41:21Z</cp:lastPrinted>
  <dcterms:created xsi:type="dcterms:W3CDTF">2015-11-10T11:26:49Z</dcterms:created>
  <dcterms:modified xsi:type="dcterms:W3CDTF">2015-11-13T09:19:40Z</dcterms:modified>
</cp:coreProperties>
</file>