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71" r:id="rId4"/>
    <p:sldId id="262" r:id="rId5"/>
    <p:sldId id="270" r:id="rId6"/>
    <p:sldId id="263" r:id="rId7"/>
    <p:sldId id="264" r:id="rId8"/>
    <p:sldId id="261" r:id="rId9"/>
    <p:sldId id="257" r:id="rId10"/>
    <p:sldId id="259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21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36AC2-704B-4A42-81F3-7C8DCA8F1F51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A4731-B5CC-471E-9181-E901D3F08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8068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A4731-B5CC-471E-9181-E901D3F080A9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009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4736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1174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6199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835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2790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862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6426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737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149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706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846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8C0EB-5EB3-4C7E-8AF4-C4E6F4FC1E2E}" type="datetimeFigureOut">
              <a:rPr lang="sk-SK" smtClean="0"/>
              <a:t>26. 10. 2015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CD3A5-EE3C-494D-9E66-C0D775C0A0A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629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asarik@fmph.uniba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908720"/>
            <a:ext cx="7772400" cy="1470025"/>
          </a:xfrm>
        </p:spPr>
        <p:txBody>
          <a:bodyPr/>
          <a:lstStyle/>
          <a:p>
            <a:r>
              <a:rPr lang="sk-SK" dirty="0" smtClean="0"/>
              <a:t>Univerzita  </a:t>
            </a:r>
            <a:r>
              <a:rPr lang="sk-SK" dirty="0"/>
              <a:t>- </a:t>
            </a:r>
            <a:r>
              <a:rPr lang="sk-SK" dirty="0" smtClean="0"/>
              <a:t>veda či vzdelávanie, by(i)ť, či </a:t>
            </a:r>
            <a:r>
              <a:rPr lang="sk-SK" dirty="0" err="1" smtClean="0"/>
              <a:t>neby</a:t>
            </a:r>
            <a:r>
              <a:rPr lang="sk-SK" dirty="0" smtClean="0"/>
              <a:t>(i)ť?</a:t>
            </a:r>
            <a:endParaRPr lang="sk-S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3212976"/>
            <a:ext cx="7200800" cy="3384376"/>
          </a:xfrm>
        </p:spPr>
        <p:txBody>
          <a:bodyPr>
            <a:normAutofit lnSpcReduction="10000"/>
          </a:bodyPr>
          <a:lstStyle/>
          <a:p>
            <a:r>
              <a:rPr lang="sk-SK" dirty="0" smtClean="0">
                <a:solidFill>
                  <a:schemeClr val="tx1"/>
                </a:solidFill>
              </a:rPr>
              <a:t>Jozef </a:t>
            </a:r>
            <a:r>
              <a:rPr lang="sk-SK" dirty="0" err="1" smtClean="0">
                <a:solidFill>
                  <a:schemeClr val="tx1"/>
                </a:solidFill>
              </a:rPr>
              <a:t>Masarik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</a:p>
          <a:p>
            <a:endParaRPr lang="sk-SK" dirty="0" smtClean="0"/>
          </a:p>
          <a:p>
            <a:r>
              <a:rPr lang="sk-SK" sz="2200" dirty="0" err="1" smtClean="0">
                <a:hlinkClick r:id="rId2"/>
              </a:rPr>
              <a:t>Masarik@fmph.uniba.sk</a:t>
            </a:r>
            <a:endParaRPr lang="sk-SK" sz="2200" dirty="0" smtClean="0"/>
          </a:p>
          <a:p>
            <a:endParaRPr lang="sk-SK" dirty="0" smtClean="0"/>
          </a:p>
          <a:p>
            <a:endParaRPr lang="sk-SK" dirty="0"/>
          </a:p>
          <a:p>
            <a:r>
              <a:rPr lang="sk-SK" sz="2400" dirty="0" smtClean="0"/>
              <a:t>22. 10. 2015</a:t>
            </a:r>
          </a:p>
          <a:p>
            <a:r>
              <a:rPr lang="sk-SK" sz="2400" dirty="0" smtClean="0"/>
              <a:t>Seminár Univerzita  - vzdelávanie alebo výskum?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1242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65527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/>
              <a:t>Jeho škole </a:t>
            </a:r>
            <a:r>
              <a:rPr lang="sk-SK" dirty="0" err="1"/>
              <a:t>bychom</a:t>
            </a:r>
            <a:r>
              <a:rPr lang="sk-SK" dirty="0"/>
              <a:t> mohli eufemisticky </a:t>
            </a:r>
            <a:r>
              <a:rPr lang="sk-SK" dirty="0" err="1"/>
              <a:t>říkat</a:t>
            </a:r>
            <a:r>
              <a:rPr lang="sk-SK" dirty="0"/>
              <a:t> „prakticky </a:t>
            </a:r>
            <a:r>
              <a:rPr lang="sk-SK" dirty="0" err="1"/>
              <a:t>zaměřená</a:t>
            </a:r>
            <a:r>
              <a:rPr lang="sk-SK" dirty="0"/>
              <a:t> univerzita“. Na </a:t>
            </a:r>
            <a:r>
              <a:rPr lang="sk-SK" dirty="0" err="1"/>
              <a:t>takové</a:t>
            </a:r>
            <a:r>
              <a:rPr lang="sk-SK" dirty="0"/>
              <a:t> </a:t>
            </a:r>
            <a:r>
              <a:rPr lang="sk-SK" dirty="0" err="1"/>
              <a:t>univerzitě</a:t>
            </a:r>
            <a:r>
              <a:rPr lang="sk-SK" dirty="0"/>
              <a:t> jenom učíte, učíte a učíte a nemáte </a:t>
            </a:r>
            <a:r>
              <a:rPr lang="sk-SK" dirty="0" err="1"/>
              <a:t>žádný</a:t>
            </a:r>
            <a:r>
              <a:rPr lang="sk-SK" dirty="0"/>
              <a:t> čas na </a:t>
            </a:r>
            <a:r>
              <a:rPr lang="sk-SK" dirty="0" err="1"/>
              <a:t>výzkum</a:t>
            </a:r>
            <a:r>
              <a:rPr lang="sk-SK" dirty="0"/>
              <a:t>, na </a:t>
            </a:r>
            <a:r>
              <a:rPr lang="sk-SK" dirty="0" err="1"/>
              <a:t>přemýšlení</a:t>
            </a:r>
            <a:r>
              <a:rPr lang="sk-SK" dirty="0"/>
              <a:t> ani na </a:t>
            </a:r>
            <a:r>
              <a:rPr lang="sk-SK" dirty="0" err="1"/>
              <a:t>mimoškolní</a:t>
            </a:r>
            <a:r>
              <a:rPr lang="sk-SK" dirty="0"/>
              <a:t> aktivity. V jednom kuse do úmoru učíte, až vám to </a:t>
            </a:r>
            <a:r>
              <a:rPr lang="sk-SK" dirty="0" err="1"/>
              <a:t>nakonec</a:t>
            </a:r>
            <a:r>
              <a:rPr lang="sk-SK" dirty="0"/>
              <a:t> zatemní </a:t>
            </a:r>
            <a:r>
              <a:rPr lang="sk-SK" dirty="0" err="1"/>
              <a:t>mozek</a:t>
            </a:r>
            <a:r>
              <a:rPr lang="sk-SK" dirty="0"/>
              <a:t>, </a:t>
            </a:r>
            <a:r>
              <a:rPr lang="sk-SK" dirty="0" err="1"/>
              <a:t>dojdou</a:t>
            </a:r>
            <a:r>
              <a:rPr lang="sk-SK" dirty="0"/>
              <a:t> vám </a:t>
            </a:r>
            <a:r>
              <a:rPr lang="sk-SK" dirty="0" err="1"/>
              <a:t>tvůrčí</a:t>
            </a:r>
            <a:r>
              <a:rPr lang="sk-SK" dirty="0"/>
              <a:t> nápady a stane </a:t>
            </a:r>
            <a:r>
              <a:rPr lang="sk-SK" dirty="0" err="1"/>
              <a:t>se</a:t>
            </a:r>
            <a:r>
              <a:rPr lang="sk-SK" dirty="0"/>
              <a:t> z vás automat, </a:t>
            </a:r>
            <a:r>
              <a:rPr lang="sk-SK" dirty="0" err="1"/>
              <a:t>který</a:t>
            </a:r>
            <a:r>
              <a:rPr lang="sk-SK" dirty="0"/>
              <a:t> </a:t>
            </a:r>
            <a:r>
              <a:rPr lang="sk-SK" dirty="0" err="1"/>
              <a:t>pořád</a:t>
            </a:r>
            <a:r>
              <a:rPr lang="sk-SK" dirty="0"/>
              <a:t> dokola opakuje </a:t>
            </a:r>
            <a:r>
              <a:rPr lang="sk-SK" dirty="0" err="1"/>
              <a:t>stejné</a:t>
            </a:r>
            <a:r>
              <a:rPr lang="sk-SK" dirty="0"/>
              <a:t> nudné </a:t>
            </a:r>
            <a:r>
              <a:rPr lang="sk-SK" dirty="0" err="1"/>
              <a:t>žvásty</a:t>
            </a:r>
            <a:r>
              <a:rPr lang="sk-SK" dirty="0"/>
              <a:t> </a:t>
            </a:r>
            <a:r>
              <a:rPr lang="sk-SK" dirty="0" err="1"/>
              <a:t>před</a:t>
            </a:r>
            <a:r>
              <a:rPr lang="sk-SK" dirty="0"/>
              <a:t> nekonečnými zástupy </a:t>
            </a:r>
            <a:r>
              <a:rPr lang="sk-SK" dirty="0" err="1"/>
              <a:t>studentů</a:t>
            </a:r>
            <a:r>
              <a:rPr lang="sk-SK" dirty="0"/>
              <a:t>, </a:t>
            </a:r>
            <a:r>
              <a:rPr lang="sk-SK" dirty="0" err="1"/>
              <a:t>kteří</a:t>
            </a:r>
            <a:r>
              <a:rPr lang="sk-SK" dirty="0"/>
              <a:t> </a:t>
            </a:r>
            <a:r>
              <a:rPr lang="sk-SK" dirty="0" err="1"/>
              <a:t>nedokážou</a:t>
            </a:r>
            <a:r>
              <a:rPr lang="sk-SK" dirty="0"/>
              <a:t> </a:t>
            </a:r>
            <a:r>
              <a:rPr lang="sk-SK" dirty="0" err="1"/>
              <a:t>pochopit</a:t>
            </a:r>
            <a:r>
              <a:rPr lang="sk-SK" dirty="0"/>
              <a:t>, </a:t>
            </a:r>
            <a:r>
              <a:rPr lang="sk-SK" dirty="0" err="1"/>
              <a:t>proč</a:t>
            </a:r>
            <a:r>
              <a:rPr lang="sk-SK" dirty="0"/>
              <a:t> </a:t>
            </a:r>
            <a:r>
              <a:rPr lang="sk-SK" dirty="0" err="1"/>
              <a:t>jste</a:t>
            </a:r>
            <a:r>
              <a:rPr lang="sk-SK" dirty="0"/>
              <a:t> tak </a:t>
            </a:r>
            <a:r>
              <a:rPr lang="sk-SK" dirty="0" err="1"/>
              <a:t>strašně</a:t>
            </a:r>
            <a:r>
              <a:rPr lang="sk-SK" dirty="0"/>
              <a:t> nudný, </a:t>
            </a:r>
            <a:r>
              <a:rPr lang="sk-SK" dirty="0" err="1"/>
              <a:t>pak</a:t>
            </a:r>
            <a:r>
              <a:rPr lang="sk-SK" dirty="0"/>
              <a:t> si vás </a:t>
            </a:r>
            <a:r>
              <a:rPr lang="sk-SK" dirty="0" err="1"/>
              <a:t>přestanou</a:t>
            </a:r>
            <a:r>
              <a:rPr lang="sk-SK" dirty="0"/>
              <a:t> </a:t>
            </a:r>
            <a:r>
              <a:rPr lang="sk-SK" dirty="0" err="1"/>
              <a:t>vážit</a:t>
            </a:r>
            <a:r>
              <a:rPr lang="sk-SK" dirty="0"/>
              <a:t> a </a:t>
            </a:r>
            <a:r>
              <a:rPr lang="sk-SK" dirty="0" err="1"/>
              <a:t>šíří</a:t>
            </a:r>
            <a:r>
              <a:rPr lang="sk-SK" dirty="0"/>
              <a:t> tento postoj </a:t>
            </a:r>
            <a:r>
              <a:rPr lang="sk-SK" dirty="0" err="1"/>
              <a:t>mezi</a:t>
            </a:r>
            <a:r>
              <a:rPr lang="sk-SK" dirty="0"/>
              <a:t> </a:t>
            </a:r>
            <a:r>
              <a:rPr lang="sk-SK" dirty="0" err="1"/>
              <a:t>ostatními</a:t>
            </a:r>
            <a:r>
              <a:rPr lang="sk-SK" dirty="0"/>
              <a:t>. Obrovské pracovní </a:t>
            </a:r>
            <a:r>
              <a:rPr lang="sk-SK" dirty="0" err="1"/>
              <a:t>úvazky</a:t>
            </a:r>
            <a:r>
              <a:rPr lang="sk-SK" dirty="0"/>
              <a:t> totiž </a:t>
            </a:r>
            <a:r>
              <a:rPr lang="sk-SK" dirty="0" err="1"/>
              <a:t>představují</a:t>
            </a:r>
            <a:r>
              <a:rPr lang="sk-SK" dirty="0"/>
              <a:t> </a:t>
            </a:r>
            <a:r>
              <a:rPr lang="sk-SK" dirty="0" err="1"/>
              <a:t>velmi</a:t>
            </a:r>
            <a:r>
              <a:rPr lang="sk-SK" dirty="0"/>
              <a:t> chytrý </a:t>
            </a:r>
            <a:r>
              <a:rPr lang="sk-SK" dirty="0" err="1"/>
              <a:t>způsob</a:t>
            </a:r>
            <a:r>
              <a:rPr lang="sk-SK" dirty="0"/>
              <a:t>, jak za pár </a:t>
            </a:r>
            <a:r>
              <a:rPr lang="sk-SK" dirty="0" err="1"/>
              <a:t>dolarů</a:t>
            </a:r>
            <a:r>
              <a:rPr lang="sk-SK" dirty="0"/>
              <a:t> </a:t>
            </a:r>
            <a:r>
              <a:rPr lang="sk-SK" dirty="0" err="1"/>
              <a:t>provozovat</a:t>
            </a:r>
            <a:r>
              <a:rPr lang="sk-SK" dirty="0"/>
              <a:t> univerzitu, </a:t>
            </a:r>
            <a:r>
              <a:rPr lang="sk-SK" dirty="0" err="1"/>
              <a:t>která</a:t>
            </a:r>
            <a:r>
              <a:rPr lang="sk-SK" dirty="0"/>
              <a:t> </a:t>
            </a:r>
            <a:r>
              <a:rPr lang="sk-SK" dirty="0" err="1"/>
              <a:t>navenek</a:t>
            </a:r>
            <a:r>
              <a:rPr lang="sk-SK" dirty="0"/>
              <a:t> budí dojem </a:t>
            </a:r>
            <a:r>
              <a:rPr lang="sk-SK" dirty="0" err="1"/>
              <a:t>opravdového</a:t>
            </a:r>
            <a:r>
              <a:rPr lang="sk-SK" dirty="0"/>
              <a:t> </a:t>
            </a:r>
            <a:r>
              <a:rPr lang="sk-SK" dirty="0" err="1"/>
              <a:t>vzdělávání</a:t>
            </a:r>
            <a:r>
              <a:rPr lang="sk-SK" dirty="0" smtClean="0"/>
              <a:t>.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200" dirty="0" err="1" smtClean="0"/>
              <a:t>Robert</a:t>
            </a:r>
            <a:r>
              <a:rPr lang="sk-SK" sz="2200" dirty="0" smtClean="0"/>
              <a:t> M </a:t>
            </a:r>
            <a:r>
              <a:rPr lang="sk-SK" sz="2200" dirty="0" err="1" smtClean="0"/>
              <a:t>Prisig</a:t>
            </a:r>
            <a:r>
              <a:rPr lang="sk-SK" sz="2200" dirty="0" smtClean="0"/>
              <a:t> , </a:t>
            </a:r>
            <a:r>
              <a:rPr lang="sk-SK" sz="2200" dirty="0" err="1" smtClean="0"/>
              <a:t>Zen</a:t>
            </a:r>
            <a:r>
              <a:rPr lang="sk-SK" sz="2200" dirty="0" smtClean="0"/>
              <a:t> and </a:t>
            </a:r>
            <a:r>
              <a:rPr lang="sk-SK" sz="2200" dirty="0" err="1" smtClean="0"/>
              <a:t>the</a:t>
            </a:r>
            <a:r>
              <a:rPr lang="sk-SK" sz="2200" dirty="0" smtClean="0"/>
              <a:t> </a:t>
            </a:r>
            <a:r>
              <a:rPr lang="sk-SK" sz="2200" dirty="0" err="1" smtClean="0"/>
              <a:t>art</a:t>
            </a:r>
            <a:r>
              <a:rPr lang="sk-SK" sz="2200" dirty="0" smtClean="0"/>
              <a:t> </a:t>
            </a:r>
            <a:r>
              <a:rPr lang="sk-SK" sz="2200" dirty="0" err="1" smtClean="0"/>
              <a:t>of</a:t>
            </a:r>
            <a:r>
              <a:rPr lang="sk-SK" sz="2200" dirty="0" smtClean="0"/>
              <a:t> </a:t>
            </a:r>
            <a:r>
              <a:rPr lang="sk-SK" sz="2200" dirty="0" err="1" smtClean="0"/>
              <a:t>motorcycle</a:t>
            </a:r>
            <a:r>
              <a:rPr lang="sk-SK" sz="2200" dirty="0" smtClean="0"/>
              <a:t> </a:t>
            </a:r>
            <a:r>
              <a:rPr lang="sk-SK" sz="2200" dirty="0" err="1" smtClean="0"/>
              <a:t>maitenance</a:t>
            </a:r>
            <a:r>
              <a:rPr lang="sk-SK" sz="2200" dirty="0" smtClean="0"/>
              <a:t> , </a:t>
            </a:r>
            <a:r>
              <a:rPr lang="sk-SK" sz="2200" dirty="0" err="1" smtClean="0"/>
              <a:t>An</a:t>
            </a:r>
            <a:r>
              <a:rPr lang="sk-SK" sz="2200" dirty="0" smtClean="0"/>
              <a:t> </a:t>
            </a:r>
            <a:r>
              <a:rPr lang="sk-SK" sz="2200" dirty="0" err="1" smtClean="0"/>
              <a:t>inquiry</a:t>
            </a:r>
            <a:r>
              <a:rPr lang="sk-SK" sz="2200" dirty="0" smtClean="0"/>
              <a:t> </a:t>
            </a:r>
            <a:r>
              <a:rPr lang="sk-SK" sz="2200" dirty="0" err="1" smtClean="0"/>
              <a:t>into</a:t>
            </a:r>
            <a:r>
              <a:rPr lang="sk-SK" sz="2200" dirty="0" smtClean="0"/>
              <a:t> </a:t>
            </a:r>
            <a:r>
              <a:rPr lang="sk-SK" sz="2200" dirty="0" err="1" smtClean="0"/>
              <a:t>values</a:t>
            </a:r>
            <a:endParaRPr lang="sk-SK" sz="22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268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rgbClr val="C00000"/>
                </a:solidFill>
              </a:rPr>
              <a:t>Chceme </a:t>
            </a:r>
            <a:r>
              <a:rPr lang="sk-SK" dirty="0" smtClean="0">
                <a:solidFill>
                  <a:srgbClr val="C00000"/>
                </a:solidFill>
              </a:rPr>
              <a:t>kvalitné </a:t>
            </a:r>
            <a:r>
              <a:rPr lang="sk-SK" dirty="0">
                <a:solidFill>
                  <a:srgbClr val="C00000"/>
                </a:solidFill>
              </a:rPr>
              <a:t>univerzity?</a:t>
            </a:r>
            <a:br>
              <a:rPr lang="sk-SK" dirty="0">
                <a:solidFill>
                  <a:srgbClr val="C00000"/>
                </a:solidFill>
              </a:rPr>
            </a:br>
            <a:r>
              <a:rPr lang="sk-SK" dirty="0" smtClean="0">
                <a:solidFill>
                  <a:srgbClr val="C00000"/>
                </a:solidFill>
              </a:rPr>
              <a:t>Áno?! Ale ako zistíme, že sú kvalitné?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435280" cy="49251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dirty="0"/>
              <a:t>Modely hodnotenia kvality univerzít:</a:t>
            </a:r>
          </a:p>
          <a:p>
            <a:pPr lvl="0"/>
            <a:endParaRPr lang="sk-SK" dirty="0" smtClean="0"/>
          </a:p>
          <a:p>
            <a:pPr lvl="0"/>
            <a:r>
              <a:rPr lang="sk-SK" dirty="0" smtClean="0"/>
              <a:t>Relatívna </a:t>
            </a:r>
            <a:r>
              <a:rPr lang="sk-SK" dirty="0"/>
              <a:t>výkonnosť v definovanom súbore činností (</a:t>
            </a:r>
            <a:r>
              <a:rPr lang="sk-SK" dirty="0" err="1"/>
              <a:t>ranking</a:t>
            </a:r>
            <a:r>
              <a:rPr lang="sk-SK" dirty="0"/>
              <a:t> a zverejnenie tabuliek najlepších)</a:t>
            </a:r>
          </a:p>
          <a:p>
            <a:pPr lvl="0"/>
            <a:r>
              <a:rPr lang="sk-SK" dirty="0"/>
              <a:t>Pomocou vyhodnotenia nejakých faktorov demonštrujúcich úspešnosť Univerzity </a:t>
            </a:r>
            <a:r>
              <a:rPr lang="sk-SK" dirty="0" smtClean="0"/>
              <a:t>„</a:t>
            </a:r>
            <a:r>
              <a:rPr lang="sk-SK" dirty="0" err="1" smtClean="0"/>
              <a:t>success</a:t>
            </a:r>
            <a:r>
              <a:rPr lang="sk-SK" dirty="0" smtClean="0"/>
              <a:t> </a:t>
            </a:r>
            <a:r>
              <a:rPr lang="sk-SK" dirty="0" err="1" smtClean="0"/>
              <a:t>factors</a:t>
            </a:r>
            <a:r>
              <a:rPr lang="sk-SK" dirty="0" smtClean="0"/>
              <a:t>“ (podiel </a:t>
            </a:r>
            <a:r>
              <a:rPr lang="sk-SK" dirty="0"/>
              <a:t>na inováciách, zamestnanosť doktorandov) </a:t>
            </a:r>
          </a:p>
          <a:p>
            <a:pPr lvl="0"/>
            <a:r>
              <a:rPr lang="sk-SK" dirty="0"/>
              <a:t>Príspevok k uspokojovaniu rôznych spoločenských požiadaviek </a:t>
            </a:r>
            <a:r>
              <a:rPr lang="sk-SK" dirty="0" smtClean="0"/>
              <a:t>spojený s </a:t>
            </a:r>
            <a:r>
              <a:rPr lang="sk-SK" dirty="0"/>
              <a:t> </a:t>
            </a:r>
            <a:r>
              <a:rPr lang="sk-SK" dirty="0" smtClean="0"/>
              <a:t>kreovaním mimoriadnych </a:t>
            </a:r>
            <a:r>
              <a:rPr lang="sk-SK" dirty="0" err="1"/>
              <a:t>benefitov</a:t>
            </a:r>
            <a:r>
              <a:rPr lang="sk-SK" dirty="0" smtClean="0"/>
              <a:t>.</a:t>
            </a:r>
          </a:p>
          <a:p>
            <a:pPr marL="0" lv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sz="2400" dirty="0" smtClean="0"/>
              <a:t>Pravda </a:t>
            </a:r>
            <a:r>
              <a:rPr lang="sk-SK" sz="2400" dirty="0"/>
              <a:t>nikdy </a:t>
            </a:r>
            <a:r>
              <a:rPr lang="sk-SK" sz="2400" dirty="0" smtClean="0"/>
              <a:t>nezvíťazí</a:t>
            </a:r>
            <a:r>
              <a:rPr lang="sk-SK" sz="2400" dirty="0"/>
              <a:t>. </a:t>
            </a:r>
            <a:r>
              <a:rPr lang="sk-SK" sz="2400" dirty="0" smtClean="0"/>
              <a:t>Len vymrú jej kritici. (Max </a:t>
            </a:r>
            <a:r>
              <a:rPr lang="sk-SK" sz="2400" dirty="0" err="1" smtClean="0"/>
              <a:t>Planck</a:t>
            </a:r>
            <a:r>
              <a:rPr lang="sk-SK" sz="2400" dirty="0" smtClean="0"/>
              <a:t>)</a:t>
            </a:r>
            <a:endParaRPr lang="sk-SK" sz="24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5854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C00000"/>
                </a:solidFill>
              </a:rPr>
              <a:t>Pozrime sa do USA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1845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k-SK" dirty="0" smtClean="0"/>
              <a:t>Text zo správy </a:t>
            </a:r>
            <a:r>
              <a:rPr lang="sk-SK" dirty="0" err="1" smtClean="0"/>
              <a:t>American</a:t>
            </a:r>
            <a:r>
              <a:rPr lang="sk-SK" dirty="0" smtClean="0"/>
              <a:t> </a:t>
            </a:r>
            <a:r>
              <a:rPr lang="sk-SK" dirty="0" err="1" smtClean="0"/>
              <a:t>Association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Universities</a:t>
            </a:r>
            <a:r>
              <a:rPr lang="sk-SK" dirty="0" smtClean="0"/>
              <a:t> AAU (1900) – združenie 63 najvýznamnejších výskumných amerických univerzít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002060"/>
                </a:solidFill>
              </a:rPr>
              <a:t>„Od konca 2. Svetovej vojny, federálna vláda rozvíjala partnerstvo s americkými výskumnými univerzitami založené na obojstrannom konsenze že (1) Amerika potrebuje investovať svoje zdroje do zvedavosťou riadeného, špičkového základného výskumu, (2) základný výskum sa najlepšie vykonáva na univerzitách.“</a:t>
            </a:r>
          </a:p>
          <a:p>
            <a:pPr marL="0" indent="0">
              <a:buNone/>
            </a:pPr>
            <a:r>
              <a:rPr lang="sk-SK" dirty="0" smtClean="0"/>
              <a:t>Prvým výsledkom tohto partnerstva je, že štát </a:t>
            </a:r>
            <a:r>
              <a:rPr lang="sk-SK" b="1" u="sng" dirty="0" smtClean="0">
                <a:solidFill>
                  <a:srgbClr val="FF0000"/>
                </a:solidFill>
              </a:rPr>
              <a:t>dôstojne </a:t>
            </a:r>
            <a:r>
              <a:rPr lang="sk-SK" dirty="0" smtClean="0"/>
              <a:t>podporuje 60 %  výskumu na Univerzitách. </a:t>
            </a:r>
          </a:p>
          <a:p>
            <a:pPr marL="0" indent="0">
              <a:buNone/>
            </a:pPr>
            <a:endParaRPr lang="sk-SK" dirty="0" smtClean="0"/>
          </a:p>
          <a:p>
            <a:pPr marL="0" lvl="0" indent="0">
              <a:buNone/>
            </a:pPr>
            <a:r>
              <a:rPr lang="sk-SK" sz="2400" dirty="0" smtClean="0"/>
              <a:t>Pamätaj</a:t>
            </a:r>
            <a:r>
              <a:rPr lang="sk-SK" sz="2400" dirty="0"/>
              <a:t>, že pokým budeme generálom platiť viac ako učiteľom, nebude na svete mier</a:t>
            </a:r>
            <a:r>
              <a:rPr lang="sk-SK" sz="2400" dirty="0" smtClean="0"/>
              <a:t>. (Ján </a:t>
            </a:r>
            <a:r>
              <a:rPr lang="sk-SK" sz="2400" dirty="0"/>
              <a:t>M</a:t>
            </a:r>
            <a:r>
              <a:rPr lang="sk-SK" sz="2400" dirty="0" smtClean="0"/>
              <a:t>asaryk)</a:t>
            </a:r>
            <a:endParaRPr lang="sk-SK" sz="24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6688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53752"/>
            <a:ext cx="8784976" cy="1143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sk-SK" sz="3200" dirty="0">
                <a:solidFill>
                  <a:srgbClr val="C00000"/>
                </a:solidFill>
              </a:rPr>
              <a:t>Druhý výsledok a dôvod  prečo pozeráme do </a:t>
            </a:r>
            <a:r>
              <a:rPr lang="sk-SK" sz="3200" dirty="0" smtClean="0">
                <a:solidFill>
                  <a:srgbClr val="C00000"/>
                </a:solidFill>
              </a:rPr>
              <a:t>USA </a:t>
            </a:r>
            <a:r>
              <a:rPr lang="en-US" sz="3200" dirty="0" smtClean="0"/>
              <a:t>World </a:t>
            </a:r>
            <a:r>
              <a:rPr lang="en-US" sz="3200" dirty="0"/>
              <a:t>University Rankings </a:t>
            </a:r>
            <a:r>
              <a:rPr lang="en-US" sz="3200" dirty="0" smtClean="0"/>
              <a:t>2012-2013</a:t>
            </a:r>
            <a:endParaRPr lang="en-US" sz="3200" dirty="0"/>
          </a:p>
        </p:txBody>
      </p:sp>
      <p:graphicFrame>
        <p:nvGraphicFramePr>
          <p:cNvPr id="10" name="Tabuľ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325062"/>
              </p:ext>
            </p:extLst>
          </p:nvPr>
        </p:nvGraphicFramePr>
        <p:xfrm>
          <a:off x="0" y="1628800"/>
          <a:ext cx="9143999" cy="5019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694"/>
                <a:gridCol w="5766648"/>
                <a:gridCol w="1692802"/>
                <a:gridCol w="1006855"/>
              </a:tblGrid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effectLst/>
                        </a:rPr>
                        <a:t>1</a:t>
                      </a:r>
                      <a:endParaRPr lang="sk-SK" sz="2000" b="1" i="0" u="none" strike="noStrike" dirty="0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California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Institute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of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Technology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(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Caltech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95.5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effectLst/>
                        </a:rPr>
                        <a:t>2</a:t>
                      </a:r>
                      <a:endParaRPr lang="sk-SK" sz="2000" b="1" i="0" u="none" strike="noStrike" dirty="0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effectLst/>
                        </a:rPr>
                        <a:t>University</a:t>
                      </a:r>
                      <a:r>
                        <a:rPr lang="sk-SK" sz="2000" u="none" strike="noStrike" dirty="0"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effectLst/>
                        </a:rPr>
                        <a:t>of</a:t>
                      </a:r>
                      <a:r>
                        <a:rPr lang="sk-SK" sz="2000" u="none" strike="noStrike" dirty="0"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effectLst/>
                        </a:rPr>
                        <a:t>Oxford</a:t>
                      </a:r>
                      <a:endParaRPr lang="sk-SK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Kingdom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93.7</a:t>
                      </a:r>
                      <a:endParaRPr lang="sk-SK" sz="2000" b="0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2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Stanford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University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93.7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4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Harvard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University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93.6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5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Massachusetts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Institute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of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Technology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(MIT)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93.1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6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Princeton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University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92.7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7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>
                          <a:effectLst/>
                        </a:rPr>
                        <a:t>University of Cambridge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Kingdom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92.6</a:t>
                      </a:r>
                      <a:endParaRPr lang="sk-SK" sz="2000" b="0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8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>
                          <a:effectLst/>
                        </a:rPr>
                        <a:t>Imperial College London</a:t>
                      </a:r>
                      <a:endParaRPr lang="sk-SK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Kingdom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90.6</a:t>
                      </a:r>
                      <a:endParaRPr lang="sk-SK" sz="2000" b="0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9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University</a:t>
                      </a:r>
                      <a:r>
                        <a:rPr lang="sk-SK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of</a:t>
                      </a:r>
                      <a:r>
                        <a:rPr lang="sk-SK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California</a:t>
                      </a:r>
                      <a:r>
                        <a:rPr lang="sk-SK" sz="2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r>
                        <a:rPr lang="sk-SK" sz="2000" b="1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Berkeley</a:t>
                      </a:r>
                      <a:endParaRPr lang="sk-SK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United</a:t>
                      </a:r>
                      <a:r>
                        <a:rPr lang="sk-SK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States</a:t>
                      </a:r>
                      <a:endParaRPr lang="sk-SK" sz="2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solidFill>
                            <a:srgbClr val="C00000"/>
                          </a:solidFill>
                          <a:effectLst/>
                        </a:rPr>
                        <a:t>90.5</a:t>
                      </a:r>
                      <a:endParaRPr lang="sk-SK" sz="2000" b="0" i="0" u="none" strike="noStrike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10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University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of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Chicago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United</a:t>
                      </a:r>
                      <a:r>
                        <a:rPr lang="sk-SK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States</a:t>
                      </a:r>
                      <a:endParaRPr lang="sk-SK" sz="2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90.4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11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>
                          <a:solidFill>
                            <a:srgbClr val="C00000"/>
                          </a:solidFill>
                          <a:effectLst/>
                        </a:rPr>
                        <a:t>Yale University</a:t>
                      </a:r>
                      <a:endParaRPr lang="sk-SK" sz="2000" b="0" i="0" u="none" strike="noStrike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United</a:t>
                      </a:r>
                      <a:r>
                        <a:rPr lang="sk-SK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States</a:t>
                      </a:r>
                      <a:endParaRPr lang="sk-SK" sz="2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89.2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12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b="1" u="none" strike="noStrike" dirty="0">
                          <a:effectLst/>
                        </a:rPr>
                        <a:t>ETH Zürich – </a:t>
                      </a:r>
                      <a:r>
                        <a:rPr lang="sk-SK" sz="2000" b="1" u="none" strike="noStrike" dirty="0" err="1">
                          <a:effectLst/>
                        </a:rPr>
                        <a:t>Swiss</a:t>
                      </a:r>
                      <a:r>
                        <a:rPr lang="sk-SK" sz="2000" b="1" u="none" strike="noStrike" dirty="0">
                          <a:effectLst/>
                        </a:rPr>
                        <a:t> </a:t>
                      </a:r>
                      <a:r>
                        <a:rPr lang="sk-SK" sz="2000" b="1" u="none" strike="noStrike" dirty="0" err="1">
                          <a:effectLst/>
                        </a:rPr>
                        <a:t>Federal</a:t>
                      </a:r>
                      <a:r>
                        <a:rPr lang="sk-SK" sz="2000" b="1" u="none" strike="noStrike" dirty="0">
                          <a:effectLst/>
                        </a:rPr>
                        <a:t> </a:t>
                      </a:r>
                      <a:r>
                        <a:rPr lang="sk-SK" sz="2000" b="1" u="none" strike="noStrike" dirty="0" err="1">
                          <a:effectLst/>
                        </a:rPr>
                        <a:t>Institute</a:t>
                      </a:r>
                      <a:r>
                        <a:rPr lang="sk-SK" sz="2000" b="1" u="none" strike="noStrike" dirty="0">
                          <a:effectLst/>
                        </a:rPr>
                        <a:t> </a:t>
                      </a:r>
                      <a:r>
                        <a:rPr lang="sk-SK" sz="2000" b="1" u="none" strike="noStrike" dirty="0" err="1">
                          <a:effectLst/>
                        </a:rPr>
                        <a:t>of</a:t>
                      </a:r>
                      <a:r>
                        <a:rPr lang="sk-SK" sz="2000" b="1" u="none" strike="noStrike" dirty="0">
                          <a:effectLst/>
                        </a:rPr>
                        <a:t> </a:t>
                      </a:r>
                      <a:r>
                        <a:rPr lang="sk-SK" sz="2000" b="1" u="none" strike="noStrike" dirty="0" err="1">
                          <a:effectLst/>
                        </a:rPr>
                        <a:t>Technology</a:t>
                      </a:r>
                      <a:r>
                        <a:rPr lang="sk-SK" sz="2000" b="1" u="none" strike="noStrike" dirty="0">
                          <a:effectLst/>
                        </a:rPr>
                        <a:t> Zürich</a:t>
                      </a:r>
                      <a:endParaRPr lang="sk-SK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Switzerland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effectLst/>
                        </a:rPr>
                        <a:t>87.8</a:t>
                      </a:r>
                      <a:endParaRPr lang="sk-SK" sz="20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>
                          <a:effectLst/>
                        </a:rPr>
                        <a:t>13</a:t>
                      </a:r>
                      <a:endParaRPr lang="sk-SK" sz="2000" b="1" i="0" u="none" strike="noStrike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University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of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California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, Los </a:t>
                      </a:r>
                      <a:r>
                        <a:rPr lang="sk-SK" sz="2000" u="none" strike="noStrike" dirty="0" err="1">
                          <a:solidFill>
                            <a:srgbClr val="C00000"/>
                          </a:solidFill>
                          <a:effectLst/>
                        </a:rPr>
                        <a:t>Angeles</a:t>
                      </a:r>
                      <a:r>
                        <a:rPr lang="sk-SK" sz="20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(UCLA)</a:t>
                      </a:r>
                      <a:endParaRPr lang="sk-SK" sz="20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87.7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noProof="0" dirty="0" smtClean="0">
                          <a:effectLst/>
                        </a:rPr>
                        <a:t>14</a:t>
                      </a:r>
                      <a:endParaRPr lang="en-US" sz="2000" b="1" i="0" u="none" strike="noStrike" noProof="0" dirty="0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solidFill>
                            <a:srgbClr val="C00000"/>
                          </a:solidFill>
                          <a:effectLst/>
                        </a:rPr>
                        <a:t>Columbia University</a:t>
                      </a:r>
                      <a:endParaRPr lang="en-US" sz="2000" b="0" i="0" u="none" strike="noStrike" noProof="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87.0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noProof="0" dirty="0" smtClean="0">
                          <a:effectLst/>
                        </a:rPr>
                        <a:t>15</a:t>
                      </a:r>
                      <a:endParaRPr lang="en-US" sz="2000" b="1" i="0" u="none" strike="noStrike" noProof="0" dirty="0">
                        <a:solidFill>
                          <a:srgbClr val="424242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noProof="0" dirty="0" smtClean="0">
                          <a:solidFill>
                            <a:srgbClr val="C00000"/>
                          </a:solidFill>
                          <a:effectLst/>
                        </a:rPr>
                        <a:t>University of Pennsylvania</a:t>
                      </a:r>
                      <a:endParaRPr lang="en-US" sz="2000" b="0" i="0" u="none" strike="noStrike" noProof="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2000" u="none" strike="noStrike">
                          <a:effectLst/>
                        </a:rPr>
                        <a:t>United States</a:t>
                      </a:r>
                      <a:endParaRPr lang="sk-SK" sz="2000" b="0" i="0" u="none" strike="noStrike">
                        <a:solidFill>
                          <a:srgbClr val="85797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2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86.6</a:t>
                      </a:r>
                      <a:endParaRPr lang="sk-SK" sz="20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BlokTextu 4"/>
          <p:cNvSpPr txBox="1"/>
          <p:nvPr/>
        </p:nvSpPr>
        <p:spPr>
          <a:xfrm>
            <a:off x="179512" y="1239143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http://www.timeshighereducation.co.uk/world-university-rankings/2012-13/world-ranking</a:t>
            </a: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4059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>
                <a:solidFill>
                  <a:srgbClr val="C00000"/>
                </a:solidFill>
              </a:rPr>
              <a:t>Čo je za umiestnením.</a:t>
            </a:r>
            <a:endParaRPr lang="sk-SK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1411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/>
              <a:t>Univerzity v USA produkujú </a:t>
            </a:r>
            <a:r>
              <a:rPr lang="sk-SK" dirty="0">
                <a:solidFill>
                  <a:srgbClr val="002060"/>
                </a:solidFill>
              </a:rPr>
              <a:t>13 %</a:t>
            </a:r>
            <a:r>
              <a:rPr lang="sk-SK" dirty="0"/>
              <a:t> celkového výskumu a vývoja (R&amp;D) financovaného  štátom a súkromným sektorom, avšak až </a:t>
            </a:r>
            <a:r>
              <a:rPr lang="sk-SK" dirty="0">
                <a:solidFill>
                  <a:srgbClr val="002060"/>
                </a:solidFill>
              </a:rPr>
              <a:t>56 %</a:t>
            </a:r>
            <a:r>
              <a:rPr lang="sk-SK" dirty="0"/>
              <a:t> amerického základného výskumu, </a:t>
            </a:r>
            <a:r>
              <a:rPr lang="sk-SK" b="1" dirty="0">
                <a:solidFill>
                  <a:srgbClr val="FF0000"/>
                </a:solidFill>
              </a:rPr>
              <a:t>podstatného pre konkurencieschopnosť americkej ekonomiky. </a:t>
            </a:r>
            <a:r>
              <a:rPr lang="sk-SK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rgbClr val="C00000"/>
                </a:solidFill>
              </a:rPr>
              <a:t>Základný výskum kreuje podstatný príspevok k budúcim výrobkom a technologickým procesom.</a:t>
            </a:r>
            <a:r>
              <a:rPr lang="sk-SK" dirty="0"/>
              <a:t> Niektoré z nich môžu byť vyvinuté rýchlo, vývoj iných môže trvať desaťročia. </a:t>
            </a:r>
            <a:r>
              <a:rPr lang="sk-SK" b="1" dirty="0">
                <a:solidFill>
                  <a:srgbClr val="C00000"/>
                </a:solidFill>
              </a:rPr>
              <a:t>Súčasne s produkciou nových poznatkov, univerzity využívajú ich výskum na výchovu študentov, </a:t>
            </a:r>
            <a:r>
              <a:rPr lang="sk-SK" dirty="0"/>
              <a:t>ktorí sa stanú ďalšou generáciou vedcov, inžinierov, učiteľov a lídrov v štátnom, verejnom a súkromnom sektore. </a:t>
            </a:r>
            <a:endParaRPr lang="sk-SK" dirty="0" smtClean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600" dirty="0"/>
              <a:t>Keď ľudia vyučujú, sami sa učia</a:t>
            </a:r>
            <a:r>
              <a:rPr lang="sk-SK" sz="2600" dirty="0" smtClean="0"/>
              <a:t>.</a:t>
            </a:r>
          </a:p>
          <a:p>
            <a:pPr marL="0" indent="0">
              <a:buNone/>
            </a:pPr>
            <a:r>
              <a:rPr lang="sk-SK" sz="2400" dirty="0"/>
              <a:t>Najsmutnejší aspekt dnešného života je, že veda získava poznatky oveľa rýchlejšie, ako spoločnosť nadobúda múdrosť</a:t>
            </a:r>
            <a:r>
              <a:rPr lang="sk-SK" sz="2400" dirty="0" smtClean="0"/>
              <a:t>. (</a:t>
            </a:r>
            <a:r>
              <a:rPr lang="sk-SK" sz="2400" dirty="0" err="1" smtClean="0"/>
              <a:t>Isac</a:t>
            </a:r>
            <a:r>
              <a:rPr lang="sk-SK" sz="2400" dirty="0" smtClean="0"/>
              <a:t> </a:t>
            </a:r>
            <a:r>
              <a:rPr lang="sk-SK" sz="2400" dirty="0" err="1" smtClean="0"/>
              <a:t>Asimov</a:t>
            </a:r>
            <a:r>
              <a:rPr lang="sk-SK" sz="2400" dirty="0" smtClean="0"/>
              <a:t>)</a:t>
            </a:r>
            <a:endParaRPr lang="sk-SK" sz="2400" dirty="0"/>
          </a:p>
          <a:p>
            <a:pPr marL="0" indent="0">
              <a:buNone/>
            </a:pPr>
            <a:endParaRPr lang="sk-SK" sz="26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2695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2646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dirty="0"/>
              <a:t>F</a:t>
            </a:r>
            <a:r>
              <a:rPr lang="sk-SK" dirty="0" smtClean="0"/>
              <a:t>úzia </a:t>
            </a:r>
            <a:r>
              <a:rPr lang="sk-SK" dirty="0"/>
              <a:t>vzdelávania a špičkového výskumu je osobitá charakteristika amerických univerzít.</a:t>
            </a:r>
          </a:p>
          <a:p>
            <a:pPr marL="0" indent="0">
              <a:buNone/>
            </a:pPr>
            <a:r>
              <a:rPr lang="sk-SK" dirty="0" smtClean="0">
                <a:solidFill>
                  <a:schemeClr val="bg1">
                    <a:lumMod val="65000"/>
                  </a:schemeClr>
                </a:solidFill>
              </a:rPr>
              <a:t>Tradičný </a:t>
            </a:r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európsky model R&amp;D </a:t>
            </a:r>
            <a:r>
              <a:rPr lang="sk-SK" dirty="0" err="1">
                <a:solidFill>
                  <a:schemeClr val="bg1">
                    <a:lumMod val="65000"/>
                  </a:schemeClr>
                </a:solidFill>
              </a:rPr>
              <a:t>fokusuje</a:t>
            </a:r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 výskum do špeciálnych výskumných inštitúcií, ktoré nie sú súčasťou univerzít.  </a:t>
            </a:r>
          </a:p>
          <a:p>
            <a:pPr marL="0" indent="0">
              <a:buNone/>
            </a:pPr>
            <a:r>
              <a:rPr lang="sk-SK" dirty="0"/>
              <a:t>Vďaka úspechu amerického modelu výskumných univerzít sa o jeho kopírovanie snažia v temer všetkých krajinách, v ktorých si uvedomili význam R&amp;D pre ich rozvoj. Dôsledkom úspechu amerického modelu je aj fakt, že </a:t>
            </a:r>
            <a:r>
              <a:rPr lang="sk-SK" dirty="0">
                <a:solidFill>
                  <a:srgbClr val="C00000"/>
                </a:solidFill>
              </a:rPr>
              <a:t>americké univerzity priťahujú podstatné percento najtalentovanejších študentov z celého sveta </a:t>
            </a:r>
            <a:r>
              <a:rPr lang="sk-SK" dirty="0"/>
              <a:t>pre špičkové vzdelanie a tréning v mimoriadne priaznivom výskumnom prostredí. </a:t>
            </a: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600" i="1" dirty="0"/>
              <a:t>„Veľa učenia nenaučí človeka byť inteligentným“(</a:t>
            </a:r>
            <a:r>
              <a:rPr lang="sk-SK" sz="2600" i="1" dirty="0" err="1"/>
              <a:t>Herakleitos</a:t>
            </a:r>
            <a:r>
              <a:rPr lang="sk-SK" sz="2600" i="1" dirty="0"/>
              <a:t>)</a:t>
            </a:r>
            <a:endParaRPr lang="sk-SK" sz="26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839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dirty="0">
                <a:solidFill>
                  <a:srgbClr val="C00000"/>
                </a:solidFill>
              </a:rPr>
              <a:t>Najčastejšie používané faktory </a:t>
            </a:r>
            <a:r>
              <a:rPr lang="sk-SK" sz="4000" dirty="0" smtClean="0">
                <a:solidFill>
                  <a:srgbClr val="C00000"/>
                </a:solidFill>
              </a:rPr>
              <a:t>úspešnosti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9971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k-SK" dirty="0" smtClean="0"/>
              <a:t>Vysoká</a:t>
            </a:r>
            <a:r>
              <a:rPr lang="sk-SK" dirty="0"/>
              <a:t>, nadkritická koncentrácia talentovaných zamestnancov aj študentov</a:t>
            </a:r>
          </a:p>
          <a:p>
            <a:pPr lvl="0"/>
            <a:r>
              <a:rPr lang="sk-SK" dirty="0">
                <a:solidFill>
                  <a:srgbClr val="7030A0"/>
                </a:solidFill>
              </a:rPr>
              <a:t>Dostatočné zdroje </a:t>
            </a:r>
            <a:r>
              <a:rPr lang="sk-SK" dirty="0"/>
              <a:t>na poskytovanie extenzívneho, všeobecne dostupného vzdelávania a vytvorenie prostredia pre kvalitný výskum</a:t>
            </a:r>
          </a:p>
          <a:p>
            <a:pPr lvl="0"/>
            <a:r>
              <a:rPr lang="sk-SK" dirty="0">
                <a:solidFill>
                  <a:srgbClr val="7030A0"/>
                </a:solidFill>
              </a:rPr>
              <a:t>Priaznivá legislatíva umožňujúca a podnecujúca autonómiu, strategickú víziu, inovácie, efektívny manažment zdrojov a flexibilitu.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2200" dirty="0" smtClean="0"/>
              <a:t>Vo </a:t>
            </a:r>
            <a:r>
              <a:rPr lang="sk-SK" sz="2200" dirty="0"/>
              <a:t>vede nie je až tak dôležité získať nové fakty, dôležitejšie je objaviť nové spôsoby premýšľania o nich</a:t>
            </a:r>
            <a:r>
              <a:rPr lang="sk-SK" sz="2200" dirty="0" smtClean="0"/>
              <a:t>. (</a:t>
            </a:r>
            <a:r>
              <a:rPr lang="sk-SK" sz="2200" dirty="0" err="1" smtClean="0"/>
              <a:t>William</a:t>
            </a:r>
            <a:r>
              <a:rPr lang="sk-SK" sz="2200" dirty="0" smtClean="0"/>
              <a:t> Henry </a:t>
            </a:r>
            <a:r>
              <a:rPr lang="sk-SK" sz="2200" dirty="0" err="1" smtClean="0"/>
              <a:t>Bragg</a:t>
            </a:r>
            <a:r>
              <a:rPr lang="sk-SK" sz="2200" dirty="0" smtClean="0"/>
              <a:t>)</a:t>
            </a:r>
            <a:endParaRPr lang="sk-SK" sz="22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217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 smtClean="0">
                <a:solidFill>
                  <a:srgbClr val="C00000"/>
                </a:solidFill>
              </a:rPr>
              <a:t>Charakteristika kvalitnej univerzity na základe faktorov úspešnosti </a:t>
            </a:r>
            <a:endParaRPr lang="sk-SK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Kvalitná </a:t>
            </a:r>
            <a:r>
              <a:rPr lang="sk-SK" dirty="0"/>
              <a:t>univerzita je inštitúcia, ktorá má vysokú koncentráciu excelencie, talentu a modernej infraštruktúry </a:t>
            </a:r>
            <a:r>
              <a:rPr lang="sk-SK" dirty="0" smtClean="0"/>
              <a:t>využívanej </a:t>
            </a:r>
            <a:r>
              <a:rPr lang="sk-SK" dirty="0"/>
              <a:t>s víziou a kreativitou s cieľom poskytovať excelentné vzdelanie a výskum, </a:t>
            </a:r>
            <a:r>
              <a:rPr lang="sk-SK" dirty="0" smtClean="0"/>
              <a:t>prinášať podstatný </a:t>
            </a:r>
            <a:r>
              <a:rPr lang="sk-SK" dirty="0"/>
              <a:t>príspevok k svetovému poznaniu, </a:t>
            </a:r>
            <a:r>
              <a:rPr lang="sk-SK" dirty="0" smtClean="0"/>
              <a:t>a prispievať k zdraviu </a:t>
            </a:r>
            <a:r>
              <a:rPr lang="sk-SK" dirty="0"/>
              <a:t>a </a:t>
            </a:r>
            <a:r>
              <a:rPr lang="sk-SK" dirty="0" smtClean="0"/>
              <a:t>bohatstvu národa. </a:t>
            </a:r>
          </a:p>
          <a:p>
            <a:pPr marL="0" indent="0">
              <a:buNone/>
            </a:pPr>
            <a:endParaRPr lang="sk-SK" dirty="0"/>
          </a:p>
          <a:p>
            <a:pPr marL="0" lvl="0" indent="0">
              <a:buNone/>
            </a:pPr>
            <a:r>
              <a:rPr lang="sk-SK" sz="2000" dirty="0"/>
              <a:t>Keď si sám naštiepeš drevo, zahreješ sa dvakrát</a:t>
            </a:r>
            <a:r>
              <a:rPr lang="sk-SK" sz="2000" dirty="0" smtClean="0"/>
              <a:t>. (Henry </a:t>
            </a:r>
            <a:r>
              <a:rPr lang="sk-SK" sz="2000" dirty="0" err="1" smtClean="0"/>
              <a:t>Ford</a:t>
            </a:r>
            <a:r>
              <a:rPr lang="sk-SK" sz="2000" dirty="0" smtClean="0"/>
              <a:t>)</a:t>
            </a:r>
            <a:endParaRPr lang="sk-SK" sz="2000" dirty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0711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sk-SK" sz="3600" dirty="0" smtClean="0">
                <a:solidFill>
                  <a:srgbClr val="C00000"/>
                </a:solidFill>
              </a:rPr>
              <a:t>Hlavné príspevky kvalitnej univerzity pre spoločnosť</a:t>
            </a:r>
            <a:endParaRPr lang="sk-SK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1845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Vo výskume:</a:t>
            </a:r>
          </a:p>
          <a:p>
            <a:pPr lvl="0"/>
            <a:r>
              <a:rPr lang="sk-SK" dirty="0" smtClean="0"/>
              <a:t>Generovaním </a:t>
            </a:r>
            <a:r>
              <a:rPr lang="sk-SK" dirty="0"/>
              <a:t>ekonomických a sociálnych dopadov prostredníctvom excelentného výskumu</a:t>
            </a:r>
          </a:p>
          <a:p>
            <a:pPr lvl="0"/>
            <a:r>
              <a:rPr lang="sk-SK" dirty="0" smtClean="0"/>
              <a:t>Riešením </a:t>
            </a:r>
            <a:r>
              <a:rPr lang="sk-SK" dirty="0"/>
              <a:t>globálnych problémov prostredníctvom podpory a rozvoja multidisciplinárneho výskumu </a:t>
            </a:r>
          </a:p>
          <a:p>
            <a:pPr lvl="0"/>
            <a:r>
              <a:rPr lang="sk-SK" dirty="0" smtClean="0"/>
              <a:t>Vedením </a:t>
            </a:r>
            <a:r>
              <a:rPr lang="sk-SK" dirty="0"/>
              <a:t>medzinárodných projektov, </a:t>
            </a:r>
            <a:r>
              <a:rPr lang="sk-SK" dirty="0" smtClean="0"/>
              <a:t>poskytovaním </a:t>
            </a:r>
            <a:r>
              <a:rPr lang="sk-SK" dirty="0"/>
              <a:t>poradenstva vládnym, priemyselným a mediálnym inštitúciám na základe najnovších vedeckých poznatkov. </a:t>
            </a:r>
            <a:endParaRPr lang="sk-SK" dirty="0" smtClean="0"/>
          </a:p>
          <a:p>
            <a:pPr lvl="0"/>
            <a:endParaRPr lang="sk-SK" dirty="0"/>
          </a:p>
          <a:p>
            <a:pPr marL="0" indent="0">
              <a:buNone/>
            </a:pPr>
            <a:r>
              <a:rPr lang="sk-SK" sz="2200" dirty="0"/>
              <a:t>Nič ma nedokáže šokovať. Som vedec. </a:t>
            </a:r>
            <a:r>
              <a:rPr lang="sk-SK" sz="2200" dirty="0" smtClean="0"/>
              <a:t>(</a:t>
            </a:r>
            <a:r>
              <a:rPr lang="sk-SK" sz="2200" dirty="0" err="1" smtClean="0"/>
              <a:t>Harrison</a:t>
            </a:r>
            <a:r>
              <a:rPr lang="sk-SK" sz="2200" dirty="0" smtClean="0"/>
              <a:t> </a:t>
            </a:r>
            <a:r>
              <a:rPr lang="sk-SK" sz="2200" dirty="0" err="1" smtClean="0"/>
              <a:t>Ford</a:t>
            </a:r>
            <a:r>
              <a:rPr lang="sk-SK" sz="2200" dirty="0" smtClean="0"/>
              <a:t> vo </a:t>
            </a:r>
            <a:r>
              <a:rPr lang="sk-SK" sz="2200" dirty="0"/>
              <a:t>filme ako Indiana </a:t>
            </a:r>
            <a:r>
              <a:rPr lang="sk-SK" sz="2200" dirty="0" err="1"/>
              <a:t>Jones</a:t>
            </a:r>
            <a:r>
              <a:rPr lang="sk-SK" sz="2200" dirty="0"/>
              <a:t>)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786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C00000"/>
                </a:solidFill>
              </a:rPr>
              <a:t>Hlavné príspevky kvalitnej univerzity pre spoločnosť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dirty="0" smtClean="0"/>
              <a:t>Vo výmene poznatkov:</a:t>
            </a:r>
          </a:p>
          <a:p>
            <a:pPr lvl="0"/>
            <a:r>
              <a:rPr lang="sk-SK" dirty="0"/>
              <a:t>Formovaním </a:t>
            </a:r>
            <a:r>
              <a:rPr lang="sk-SK" dirty="0" err="1"/>
              <a:t>high-tech</a:t>
            </a:r>
            <a:r>
              <a:rPr lang="sk-SK" dirty="0"/>
              <a:t> inovatívnych </a:t>
            </a:r>
            <a:r>
              <a:rPr lang="sk-SK" dirty="0" err="1" smtClean="0"/>
              <a:t>klastrov</a:t>
            </a:r>
            <a:r>
              <a:rPr lang="sk-SK" dirty="0" smtClean="0"/>
              <a:t> </a:t>
            </a:r>
            <a:r>
              <a:rPr lang="sk-SK" dirty="0"/>
              <a:t>založených na najnovších vedeckých poznatkoch </a:t>
            </a:r>
          </a:p>
          <a:p>
            <a:pPr lvl="0"/>
            <a:r>
              <a:rPr lang="sk-SK" dirty="0"/>
              <a:t>Získavaním investícií z biznisu a medzinárodných zdrojov</a:t>
            </a:r>
          </a:p>
          <a:p>
            <a:pPr lvl="0"/>
            <a:r>
              <a:rPr lang="sk-SK" dirty="0"/>
              <a:t>Využívaním poznatkov z výskumu a prelomových </a:t>
            </a:r>
            <a:r>
              <a:rPr lang="sk-SK" dirty="0" smtClean="0"/>
              <a:t>technológií</a:t>
            </a:r>
          </a:p>
          <a:p>
            <a:pPr marL="0" lv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sz="2200" dirty="0"/>
              <a:t>Prostý absolvent školy má tri druhy znalostí: cenné, cenné pred tridsiatimi rokmi a bezcenné</a:t>
            </a:r>
            <a:r>
              <a:rPr lang="sk-SK" sz="2200" dirty="0" smtClean="0"/>
              <a:t>. (autor neznámy)</a:t>
            </a:r>
            <a:endParaRPr lang="sk-SK" sz="22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217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C00000"/>
                </a:solidFill>
              </a:rPr>
              <a:t>Hlavné príspevky kvalitnej univerzity pre spoločnosť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0691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dirty="0" smtClean="0"/>
              <a:t>Vo vzdelávaní a výchove:</a:t>
            </a:r>
          </a:p>
          <a:p>
            <a:pPr lvl="0">
              <a:buFontTx/>
              <a:buChar char="-"/>
            </a:pPr>
            <a:r>
              <a:rPr lang="sk-SK" dirty="0" smtClean="0"/>
              <a:t>Produkciou </a:t>
            </a:r>
            <a:r>
              <a:rPr lang="sk-SK" dirty="0"/>
              <a:t>vysokokvalifikovaných, zručných a </a:t>
            </a:r>
            <a:r>
              <a:rPr lang="sk-SK" dirty="0" smtClean="0"/>
              <a:t>zamestnateľných </a:t>
            </a:r>
            <a:r>
              <a:rPr lang="sk-SK" dirty="0"/>
              <a:t>absolventov a doktorandov pripravených prostredníctvom kvalitného výskumom motivovaného vzdelávania. </a:t>
            </a:r>
            <a:endParaRPr lang="sk-SK" dirty="0" smtClean="0"/>
          </a:p>
          <a:p>
            <a:pPr marL="0" lvl="0" indent="0">
              <a:buNone/>
            </a:pPr>
            <a:endParaRPr lang="sk-SK" dirty="0"/>
          </a:p>
          <a:p>
            <a:pPr marL="0" lvl="0" indent="0">
              <a:buNone/>
            </a:pPr>
            <a:r>
              <a:rPr lang="sk-SK" dirty="0" smtClean="0"/>
              <a:t>V dôsledku spomínaných kritických faktorov úspechu majú kvalitné univerzity najlepšie predpoklady pre plnenie tejto úlohy.</a:t>
            </a:r>
          </a:p>
          <a:p>
            <a:pPr marL="0" lvl="0" indent="0">
              <a:buNone/>
            </a:pPr>
            <a:endParaRPr lang="sk-SK" dirty="0"/>
          </a:p>
          <a:p>
            <a:pPr marL="0" lvl="0" indent="0">
              <a:buNone/>
            </a:pPr>
            <a:r>
              <a:rPr lang="sk-SK" sz="2200" dirty="0"/>
              <a:t>Myslenie je najťažšia práca, aká existuje. To je pravdepodobne dôvod, prečo tak málo ľudí myslí</a:t>
            </a:r>
            <a:r>
              <a:rPr lang="sk-SK" sz="2200" dirty="0" smtClean="0"/>
              <a:t>. (Henry </a:t>
            </a:r>
            <a:r>
              <a:rPr lang="sk-SK" sz="2200" dirty="0" err="1" smtClean="0"/>
              <a:t>Ford</a:t>
            </a:r>
            <a:r>
              <a:rPr lang="sk-SK" sz="2200" dirty="0" smtClean="0"/>
              <a:t>)</a:t>
            </a:r>
            <a:endParaRPr lang="sk-SK" sz="22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9498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Namiesto </a:t>
            </a:r>
            <a:r>
              <a:rPr lang="sk-SK" dirty="0" smtClean="0">
                <a:solidFill>
                  <a:srgbClr val="FF0000"/>
                </a:solidFill>
              </a:rPr>
              <a:t>záveru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sk-SK" dirty="0"/>
              <a:t>Prekážky sú tie obávané veci, ktoré zbadáte, keď odvrátite zrak od svojho cieľa. (Henry </a:t>
            </a:r>
            <a:r>
              <a:rPr lang="sk-SK" dirty="0" err="1"/>
              <a:t>Ford</a:t>
            </a:r>
            <a:r>
              <a:rPr lang="sk-SK" dirty="0"/>
              <a:t>)</a:t>
            </a:r>
          </a:p>
          <a:p>
            <a:pPr marL="0" lv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Dôležitá vec je neprestať sa pýtať. (Albert Einstein)</a:t>
            </a:r>
          </a:p>
          <a:p>
            <a:pPr marL="0" lv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/>
              <a:t>Väčšina ľudí si myslí, že intelekt robí veľkého vedca. Nemajú pravdu. Robí to charakter. (Albert Einstein)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868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570</Words>
  <Application>Microsoft Office PowerPoint</Application>
  <PresentationFormat>Prezentácia na obrazovke (4:3)</PresentationFormat>
  <Paragraphs>137</Paragraphs>
  <Slides>13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Office Theme</vt:lpstr>
      <vt:lpstr>Univerzita  - veda či vzdelávanie, by(i)ť, či neby(i)ť?</vt:lpstr>
      <vt:lpstr>Prezentácia programu PowerPoint</vt:lpstr>
      <vt:lpstr>Chceme kvalitné univerzity? Áno?! Ale ako zistíme, že sú kvalitné?</vt:lpstr>
      <vt:lpstr>Pozrime sa do USA</vt:lpstr>
      <vt:lpstr>Druhý výsledok a dôvod  prečo pozeráme do USA World University Rankings 2012-2013</vt:lpstr>
      <vt:lpstr>Čo je za umiestnením.</vt:lpstr>
      <vt:lpstr>Prezentácia programu PowerPoint</vt:lpstr>
      <vt:lpstr>Najčastejšie používané faktory úspešnosti</vt:lpstr>
      <vt:lpstr>Charakteristika kvalitnej univerzity na základe faktorov úspešnosti </vt:lpstr>
      <vt:lpstr>Hlavné príspevky kvalitnej univerzity pre spoločnosť</vt:lpstr>
      <vt:lpstr>Hlavné príspevky kvalitnej univerzity pre spoločnosť</vt:lpstr>
      <vt:lpstr>Hlavné príspevky kvalitnej univerzity pre spoločnosť</vt:lpstr>
      <vt:lpstr>Namiesto záveru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jozo</dc:creator>
  <cp:lastModifiedBy>Michal Jurina_OVV RUK</cp:lastModifiedBy>
  <cp:revision>28</cp:revision>
  <dcterms:created xsi:type="dcterms:W3CDTF">2015-10-07T08:42:32Z</dcterms:created>
  <dcterms:modified xsi:type="dcterms:W3CDTF">2015-10-26T10:08:37Z</dcterms:modified>
</cp:coreProperties>
</file>