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68" r:id="rId4"/>
    <p:sldId id="258" r:id="rId5"/>
    <p:sldId id="259" r:id="rId6"/>
    <p:sldId id="260" r:id="rId7"/>
    <p:sldId id="282" r:id="rId8"/>
    <p:sldId id="261" r:id="rId9"/>
    <p:sldId id="262" r:id="rId10"/>
    <p:sldId id="264" r:id="rId11"/>
    <p:sldId id="280" r:id="rId12"/>
    <p:sldId id="281" r:id="rId13"/>
    <p:sldId id="265" r:id="rId14"/>
    <p:sldId id="266" r:id="rId15"/>
    <p:sldId id="267" r:id="rId16"/>
    <p:sldId id="269" r:id="rId17"/>
    <p:sldId id="279" r:id="rId18"/>
    <p:sldId id="270" r:id="rId19"/>
    <p:sldId id="271" r:id="rId20"/>
    <p:sldId id="272" r:id="rId21"/>
    <p:sldId id="273" r:id="rId22"/>
    <p:sldId id="278" r:id="rId23"/>
    <p:sldId id="274" r:id="rId24"/>
    <p:sldId id="276" r:id="rId25"/>
    <p:sldId id="275" r:id="rId26"/>
    <p:sldId id="283" r:id="rId27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9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8AD77-91F5-4683-BF71-81CBB88654CC}" type="datetimeFigureOut">
              <a:rPr lang="sk-SK" smtClean="0"/>
              <a:t>2. 6. 2026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1B205-5A51-4213-8C92-59B05FC77E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84946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1B205-5A51-4213-8C92-59B05FC77E60}" type="slidenum">
              <a:rPr lang="sk-SK" smtClean="0"/>
              <a:t>24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24295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39C062-4B89-2F21-80D7-4FBBA03D22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44D5D2C-686F-CCC1-810C-A6237CA52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95F7254-0A2B-5292-FAB8-4473BF33B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0291-040D-4674-9A75-D66ED124F8C8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B9253FC-38BC-4792-C911-0BD217B1A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4FBB229-B4E4-8391-33DF-3B31701CA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FD22-80AC-4CA5-8C6F-0A0E1EE8D4C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9059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BDD718-F187-9A8F-1BBC-D48823E1E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4115CA4-2519-E8BB-F935-CB1BC3DF6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2A47C0E-380A-191A-3C5C-8CFD18422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0291-040D-4674-9A75-D66ED124F8C8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AC04467-7D1A-D3A6-794D-A3991469D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DE5987C-4415-4F0F-F90F-92095BEE5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FD22-80AC-4CA5-8C6F-0A0E1EE8D4C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86809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4B723D-321C-5A63-5A7A-E10A3D244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F0E3D0F-2796-8713-8EF6-369BD0183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FF8FA95-0E27-5869-04E2-778F9CED1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0291-040D-4674-9A75-D66ED124F8C8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E874EA4-5668-944B-2C23-16BB80334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A6FA515-59E3-C5E9-7B24-DAA2B3600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FD22-80AC-4CA5-8C6F-0A0E1EE8D4C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2333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E0100B-8D9F-9A06-EB4A-6C21C3D09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DD6D7D4-49B2-40BF-E9D8-02B6F3D7E0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DDB400A1-8E39-2D0A-82BD-4DF157A62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774DBF0D-D017-6412-FC3C-5014C3781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0291-040D-4674-9A75-D66ED124F8C8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6DC1462E-AFD8-90AF-93A9-7EB5EE323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32BF607F-CCB4-AA09-815F-BE55B5F90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FD22-80AC-4CA5-8C6F-0A0E1EE8D4C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98787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2B248B-448A-41FB-823B-F66ED3E5E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F4217C9-E28F-ED52-415F-C62327F22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1CCB622-0B0E-B857-27CF-850FC65BBD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BE66590-63F8-E0B9-3910-288AEA2638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7764D927-5C20-C782-CF72-44C4F199C4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88A09530-463A-A439-3D8C-130D99166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0291-040D-4674-9A75-D66ED124F8C8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564D208D-55F1-FCE3-2971-21CD32676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E84E4C4D-D22B-F11E-62AD-C0A8FAA92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FD22-80AC-4CA5-8C6F-0A0E1EE8D4C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4929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C02695-2124-409B-A9D1-FF1690E9E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1BA39864-C2F1-AE27-1955-2F2496D64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0291-040D-4674-9A75-D66ED124F8C8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87CCD0C4-6EF8-6C69-097A-A787F3C77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70E8550-CC77-BF3A-7364-70981BEF3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FD22-80AC-4CA5-8C6F-0A0E1EE8D4C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64412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27446BC9-2754-EF74-41C8-326645421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0291-040D-4674-9A75-D66ED124F8C8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326CEB97-AE55-173E-D623-B97663EDC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8A598880-36C9-A58A-F36C-A690ADA4D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FD22-80AC-4CA5-8C6F-0A0E1EE8D4C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91389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700AE8-36D4-B3E6-836B-5357B8254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A540BC5-FC9B-D9AF-6000-E6BE64A61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03FEE18-DE93-662B-E1DA-2FBCF15A3C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127DE73E-9F2C-7D6A-B2D2-EB7CE346C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0291-040D-4674-9A75-D66ED124F8C8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C3B5C205-90ED-E301-B41C-2ABF9B026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55D5AB5-FA12-B202-DAE1-13F49B567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FD22-80AC-4CA5-8C6F-0A0E1EE8D4C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7980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098E11-DFFB-B98C-5CCF-3A83E1E5D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405BF2D8-0945-A93F-D4CB-0F713465BE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A7526FC-CFAD-58A2-CA88-94AC92ACDC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4DF65B8-B1EC-8030-DBB1-44EC8A8B6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0291-040D-4674-9A75-D66ED124F8C8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43D7F1D-233A-5622-9D63-739F54DB0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F8A6A22-EC7B-8F06-0732-D794F15C6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FD22-80AC-4CA5-8C6F-0A0E1EE8D4C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6049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416212-EAFB-010E-96D1-22D1E5479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A6212568-9579-C723-1BED-B63ED4239D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EA035C3-CF88-B0AC-2031-0DA3E0E34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0291-040D-4674-9A75-D66ED124F8C8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8BFF7C9-6917-1EB6-58B0-9E4996693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07F287D-0B0D-B14F-8C41-FB570645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FD22-80AC-4CA5-8C6F-0A0E1EE8D4C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2959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FA63444A-7D59-E289-58B8-3D26DBC247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C90F1DED-BBD4-6A17-7C96-C3055351B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5FA6BDF-ADB4-CAA4-E112-88DC4F0D0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0291-040D-4674-9A75-D66ED124F8C8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589D70C-A3E8-73CD-D78F-2724110C8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20F6590-80AB-FDD3-BBD5-BF141B775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FD22-80AC-4CA5-8C6F-0A0E1EE8D4C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60805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155030EE-E19C-BCD0-6756-7F632C1FF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6A2591A-2F00-16D1-2203-69093C7D4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15CB202-01CE-65ED-EEB9-D661E4BFCF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B90291-040D-4674-9A75-D66ED124F8C8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51F518F-C1A0-F6D2-AE18-D4660F898A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EFAE803-F718-EDF5-41FD-A050D5C831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D9FD22-80AC-4CA5-8C6F-0A0E1EE8D4C2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56391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31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46" name="Rectangle 33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47" name="Rectangle 35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48" name="Rectangle 37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49" name="Oval 39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95A83D1-54DE-CCAD-6181-5EA6BB3FA4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7249" y="1103718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sk-SK" sz="4000" noProof="0" dirty="0">
                <a:solidFill>
                  <a:srgbClr val="FFFFFF"/>
                </a:solidFill>
              </a:rPr>
              <a:t>Chémia rizikových organických látok: toxicita a degradácia</a:t>
            </a:r>
          </a:p>
        </p:txBody>
      </p:sp>
      <p:sp>
        <p:nvSpPr>
          <p:cNvPr id="50" name="Rectangle 41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383351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396DB5-2CE4-E48C-0D3A-F478F96AC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629"/>
          </a:xfrm>
        </p:spPr>
        <p:txBody>
          <a:bodyPr>
            <a:normAutofit/>
          </a:bodyPr>
          <a:lstStyle/>
          <a:p>
            <a:r>
              <a:rPr lang="sk-SK" sz="2400" noProof="0" dirty="0"/>
              <a:t>Chemické vlastnosti org. látok a ich toxicita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BF5F67D-3341-76E3-FF61-152EDECDE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950"/>
            <a:ext cx="10515600" cy="5622049"/>
          </a:xfrm>
        </p:spPr>
        <p:txBody>
          <a:bodyPr>
            <a:normAutofit/>
          </a:bodyPr>
          <a:lstStyle/>
          <a:p>
            <a:r>
              <a:rPr lang="sk-SK" sz="2000" noProof="0" dirty="0"/>
              <a:t>napriek tomu, že niektoré rizikové organické polutanty vznikajú aj bez vplyvu človeka (napr. pri požiaroch, resp. spaľovaní org. hmoty, pri vulkanickej činnosti), väčšina z organických kontaminantov, ktoré dnes v prostredí nachádzame má </a:t>
            </a:r>
            <a:r>
              <a:rPr lang="sk-SK" sz="2000" b="1" noProof="0" dirty="0"/>
              <a:t>antropický</a:t>
            </a:r>
            <a:r>
              <a:rPr lang="sk-SK" sz="2000" noProof="0" dirty="0"/>
              <a:t> pôvod </a:t>
            </a:r>
            <a:r>
              <a:rPr lang="sk-SK" sz="2000" noProof="0" dirty="0">
                <a:sym typeface="Wingdings" panose="05000000000000000000" pitchFamily="2" charset="2"/>
              </a:rPr>
              <a:t></a:t>
            </a:r>
            <a:r>
              <a:rPr lang="sk-SK" sz="2000" noProof="0" dirty="0"/>
              <a:t> z </a:t>
            </a:r>
            <a:r>
              <a:rPr lang="sk-SK" sz="2000" b="1" noProof="0" dirty="0"/>
              <a:t>fosílnych</a:t>
            </a:r>
            <a:r>
              <a:rPr lang="sk-SK" sz="2000" noProof="0" dirty="0"/>
              <a:t> </a:t>
            </a:r>
            <a:r>
              <a:rPr lang="sk-SK" sz="2000" b="1" noProof="0" dirty="0"/>
              <a:t>zdrojov</a:t>
            </a:r>
            <a:r>
              <a:rPr lang="sk-SK" sz="2000" noProof="0" dirty="0"/>
              <a:t> (z priemyselného spracovania ropy)</a:t>
            </a:r>
          </a:p>
          <a:p>
            <a:r>
              <a:rPr lang="sk-SK" sz="2000" noProof="0" dirty="0"/>
              <a:t>pred tým ako človek začal spracovávať fosílne suroviny bol environmentálny význam a rozsah organického znečistenia vody, pôdy, sedimentov zanedbateľný </a:t>
            </a:r>
          </a:p>
          <a:p>
            <a:r>
              <a:rPr lang="sk-SK" sz="2000" noProof="0" dirty="0"/>
              <a:t>pri </a:t>
            </a:r>
            <a:r>
              <a:rPr lang="sk-SK" sz="2000" b="1" noProof="0" dirty="0"/>
              <a:t>sanácii </a:t>
            </a:r>
            <a:r>
              <a:rPr lang="sk-SK" sz="2000" noProof="0" dirty="0"/>
              <a:t>/ </a:t>
            </a:r>
            <a:r>
              <a:rPr lang="sk-SK" sz="2000" b="1" noProof="0" dirty="0"/>
              <a:t>odbúravaní </a:t>
            </a:r>
            <a:r>
              <a:rPr lang="sk-SK" sz="2000" noProof="0" dirty="0"/>
              <a:t>organického znečistenia hrajú dôležitú úlohu </a:t>
            </a:r>
            <a:r>
              <a:rPr lang="sk-SK" sz="2000" b="1" noProof="0" dirty="0"/>
              <a:t>mikroorganizmy</a:t>
            </a:r>
            <a:r>
              <a:rPr lang="sk-SK" sz="2000" noProof="0" dirty="0"/>
              <a:t> </a:t>
            </a:r>
            <a:r>
              <a:rPr lang="sk-SK" sz="2000" noProof="0" dirty="0">
                <a:sym typeface="Wingdings" panose="05000000000000000000" pitchFamily="2" charset="2"/>
              </a:rPr>
              <a:t></a:t>
            </a:r>
            <a:r>
              <a:rPr lang="sk-SK" sz="2000" noProof="0" dirty="0"/>
              <a:t> vďaka enzýmom sú schopné štiepiť toxické org. látky</a:t>
            </a:r>
          </a:p>
          <a:p>
            <a:r>
              <a:rPr lang="sk-SK" sz="2000" noProof="0" dirty="0"/>
              <a:t>pestrosť organických látok je obrovská (&gt; 1 000 000 org. látok)</a:t>
            </a:r>
          </a:p>
          <a:p>
            <a:r>
              <a:rPr lang="sk-SK" sz="2000" noProof="0" dirty="0"/>
              <a:t>bolo syntetizované množstvo zlúčenín, ktoré sú pre organizmy nové – cudzie, nikdy sa v rámci evolúcie pred tým s nimi nestretli; </a:t>
            </a:r>
            <a:r>
              <a:rPr lang="sk-SK" sz="2000" b="1" noProof="0" dirty="0" err="1"/>
              <a:t>xenobiotikum</a:t>
            </a:r>
            <a:r>
              <a:rPr lang="sk-SK" sz="2000" noProof="0"/>
              <a:t> – cudzorodá</a:t>
            </a:r>
            <a:r>
              <a:rPr lang="en-US" sz="2000" noProof="0"/>
              <a:t> potenciálne riziková</a:t>
            </a:r>
            <a:r>
              <a:rPr lang="sk-SK" sz="2000" noProof="0"/>
              <a:t> organická látka</a:t>
            </a:r>
          </a:p>
          <a:p>
            <a:r>
              <a:rPr lang="sk-SK" sz="2000" noProof="0"/>
              <a:t>v porovnaní s anorganickým znečistením má org. kontaminácia viac </a:t>
            </a:r>
            <a:r>
              <a:rPr lang="sk-SK" sz="2000" b="1" noProof="0"/>
              <a:t>rozptýlený charakter</a:t>
            </a:r>
            <a:endParaRPr lang="sk-SK" sz="2000" noProof="0"/>
          </a:p>
        </p:txBody>
      </p:sp>
    </p:spTree>
    <p:extLst>
      <p:ext uri="{BB962C8B-B14F-4D97-AF65-F5344CB8AC3E}">
        <p14:creationId xmlns:p14="http://schemas.microsoft.com/office/powerpoint/2010/main" val="722109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396A2-57D7-5216-D1F5-DE32FD541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C64C5E-FFD2-E0A5-D8ED-07B47F4E8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629"/>
          </a:xfrm>
        </p:spPr>
        <p:txBody>
          <a:bodyPr>
            <a:normAutofit/>
          </a:bodyPr>
          <a:lstStyle/>
          <a:p>
            <a:r>
              <a:rPr lang="sk-SK" sz="2400" noProof="0"/>
              <a:t>Chemické vlastnosti org. látok a ich toxicita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D60ACF5-34AE-06E4-50BB-40A00F7D9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951"/>
            <a:ext cx="10515600" cy="5136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/>
              <a:t>Niektoré funkčné skupiny sú </a:t>
            </a:r>
            <a:r>
              <a:rPr lang="sk-SK" sz="2000" b="1" noProof="0"/>
              <a:t>reaktívne</a:t>
            </a:r>
            <a:r>
              <a:rPr lang="sk-SK" sz="2000" noProof="0"/>
              <a:t> vo vzťahu k </a:t>
            </a:r>
            <a:r>
              <a:rPr lang="sk-SK" sz="2000" b="1" noProof="0"/>
              <a:t>biomolekulám</a:t>
            </a:r>
            <a:r>
              <a:rPr lang="sk-SK" sz="2000" noProof="0"/>
              <a:t> (proteíny, DNA):</a:t>
            </a:r>
          </a:p>
          <a:p>
            <a:pPr marL="0" indent="0">
              <a:buNone/>
            </a:pPr>
            <a:r>
              <a:rPr lang="sk-SK" sz="2000" b="1" noProof="0"/>
              <a:t>elektrofilné</a:t>
            </a:r>
            <a:r>
              <a:rPr lang="sk-SK" sz="2000" noProof="0"/>
              <a:t> skupiny (reagujú s nukleofilmi v bunkách): </a:t>
            </a:r>
          </a:p>
          <a:p>
            <a:r>
              <a:rPr lang="sk-SK" sz="2000" noProof="0"/>
              <a:t>Epoxidy, aziridíny</a:t>
            </a:r>
          </a:p>
          <a:p>
            <a:r>
              <a:rPr lang="sk-SK" sz="2000" noProof="0"/>
              <a:t>α,β-nenasýtené karbonyly (Michaelove akceptory)</a:t>
            </a:r>
          </a:p>
          <a:p>
            <a:r>
              <a:rPr lang="sk-SK" sz="2000" noProof="0"/>
              <a:t>acylchloridy (deriváty karboxylových kyselín obsahujúce skup. COCl), </a:t>
            </a:r>
          </a:p>
          <a:p>
            <a:r>
              <a:rPr lang="sk-SK" sz="2000" noProof="0"/>
              <a:t>anhydridy → môžu kovalentne modifikovať proteíny/DNA → toxicita, mutagenita</a:t>
            </a:r>
          </a:p>
          <a:p>
            <a:pPr marL="0" indent="0">
              <a:buNone/>
            </a:pPr>
            <a:r>
              <a:rPr lang="sk-SK" sz="2000" noProof="0"/>
              <a:t>Aromatické nitroskupiny (–NO₂): často sú sp</a:t>
            </a:r>
            <a:r>
              <a:rPr lang="en-US" sz="2000" noProof="0"/>
              <a:t>á</a:t>
            </a:r>
            <a:r>
              <a:rPr lang="sk-SK" sz="2000" noProof="0"/>
              <a:t>j</a:t>
            </a:r>
            <a:r>
              <a:rPr lang="en-US" sz="2000" noProof="0"/>
              <a:t>a</a:t>
            </a:r>
            <a:r>
              <a:rPr lang="sk-SK" sz="2000" noProof="0"/>
              <a:t>né s mutagenitou alebo metabolickou aktiváciou reaktívnych látok.</a:t>
            </a:r>
          </a:p>
          <a:p>
            <a:pPr marL="0" indent="0">
              <a:buNone/>
            </a:pPr>
            <a:r>
              <a:rPr lang="sk-SK" sz="2000" noProof="0"/>
              <a:t>Amíny (najmä aromatické amíny): mnohé amíny sa používajú vo farmácii, viacero drog zaraďujeme medzi amíny; niektoré amíny sa aktivujú metabolicky </a:t>
            </a:r>
            <a:r>
              <a:rPr lang="sk-SK" sz="2000" noProof="0">
                <a:sym typeface="Wingdings" panose="05000000000000000000" pitchFamily="2" charset="2"/>
              </a:rPr>
              <a:t></a:t>
            </a:r>
            <a:r>
              <a:rPr lang="sk-SK" sz="2000" noProof="0"/>
              <a:t> karcinogény.</a:t>
            </a:r>
          </a:p>
          <a:p>
            <a:pPr marL="0" indent="0">
              <a:buNone/>
            </a:pPr>
            <a:r>
              <a:rPr lang="sk-SK" sz="2000" noProof="0"/>
              <a:t>Fenoly: môžu narušiť membrány a denaturovať proteíny</a:t>
            </a:r>
          </a:p>
        </p:txBody>
      </p:sp>
    </p:spTree>
    <p:extLst>
      <p:ext uri="{BB962C8B-B14F-4D97-AF65-F5344CB8AC3E}">
        <p14:creationId xmlns:p14="http://schemas.microsoft.com/office/powerpoint/2010/main" val="3483466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2C89B-7C30-D050-C3CB-C5F4671F6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493EF-6F74-3F9E-79A6-EE47C6615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629"/>
          </a:xfrm>
        </p:spPr>
        <p:txBody>
          <a:bodyPr>
            <a:normAutofit/>
          </a:bodyPr>
          <a:lstStyle/>
          <a:p>
            <a:r>
              <a:rPr lang="sk-SK" sz="2400" noProof="0"/>
              <a:t>Chemické vlastnosti org. látok a ich toxicita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BE2D5B0-C90A-B333-67DE-D08751206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951"/>
            <a:ext cx="10515600" cy="5136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/>
              <a:t>Afinita k </a:t>
            </a:r>
            <a:r>
              <a:rPr lang="sk-SK" sz="2000" b="1" noProof="0"/>
              <a:t>tukom</a:t>
            </a:r>
            <a:r>
              <a:rPr lang="sk-SK" sz="2000" noProof="0"/>
              <a:t> – </a:t>
            </a:r>
            <a:r>
              <a:rPr lang="sk-SK" sz="2000" b="1" noProof="0"/>
              <a:t>lipofilné</a:t>
            </a:r>
            <a:r>
              <a:rPr lang="sk-SK" sz="2000" noProof="0"/>
              <a:t> (rozpustné v tukoch – lipidoch)</a:t>
            </a:r>
          </a:p>
          <a:p>
            <a:pPr marL="0" indent="0">
              <a:buNone/>
            </a:pPr>
            <a:r>
              <a:rPr lang="sk-SK" sz="2000" noProof="0"/>
              <a:t>Lipofilné (nepolárne) zlúčeniny:</a:t>
            </a:r>
          </a:p>
          <a:p>
            <a:pPr marL="0" indent="0">
              <a:buNone/>
            </a:pPr>
            <a:r>
              <a:rPr lang="sk-SK" sz="2000" noProof="0"/>
              <a:t>ľahko prechádzajú bunkovými membránami</a:t>
            </a:r>
          </a:p>
          <a:p>
            <a:pPr marL="0" indent="0">
              <a:buNone/>
            </a:pPr>
            <a:r>
              <a:rPr lang="sk-SK" sz="2000" noProof="0"/>
              <a:t>akumulujú sa v tukových tkanivách</a:t>
            </a:r>
          </a:p>
          <a:p>
            <a:pPr marL="0" indent="0">
              <a:buNone/>
            </a:pPr>
            <a:r>
              <a:rPr lang="sk-SK" sz="2000" noProof="0"/>
              <a:t>často toxické (mnohé rozpúšťadlá, napr. xylén)</a:t>
            </a:r>
          </a:p>
          <a:p>
            <a:pPr marL="0" indent="0">
              <a:buNone/>
            </a:pPr>
            <a:r>
              <a:rPr lang="sk-SK" sz="2000" noProof="0"/>
              <a:t>Ukazovatel lipofilnosti – rozdeľovací koeficient (logaritmická škála):</a:t>
            </a:r>
          </a:p>
          <a:p>
            <a:pPr marL="0" indent="0">
              <a:buNone/>
            </a:pPr>
            <a:r>
              <a:rPr lang="sk-SK" sz="2000" noProof="0"/>
              <a:t>mierna hodnota log P → vyššia biologická dostupnosť → často vyššia toxicita</a:t>
            </a:r>
          </a:p>
          <a:p>
            <a:pPr marL="0" indent="0">
              <a:buNone/>
            </a:pPr>
            <a:r>
              <a:rPr lang="sk-SK" sz="2000" noProof="0"/>
              <a:t>vysoký hadnota log P → môže sa akumulovať, ale niekedy je menej biologicky dostupný</a:t>
            </a:r>
          </a:p>
        </p:txBody>
      </p:sp>
    </p:spTree>
    <p:extLst>
      <p:ext uri="{BB962C8B-B14F-4D97-AF65-F5344CB8AC3E}">
        <p14:creationId xmlns:p14="http://schemas.microsoft.com/office/powerpoint/2010/main" val="3785611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9180A-8118-8376-9112-21BD7631E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ACF922-F9F8-6A9A-9C28-B7EAC9905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629"/>
          </a:xfrm>
        </p:spPr>
        <p:txBody>
          <a:bodyPr>
            <a:normAutofit/>
          </a:bodyPr>
          <a:lstStyle/>
          <a:p>
            <a:r>
              <a:rPr lang="sk-SK" sz="2400" noProof="0"/>
              <a:t>Chemické vlastnosti org. látok a ich toxicita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9187F2B-82B7-3D53-FFEB-9B21D20EC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951"/>
            <a:ext cx="10515600" cy="5136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/>
              <a:t>Stabilita vs. metabolická aktivácia</a:t>
            </a:r>
          </a:p>
          <a:p>
            <a:pPr marL="0" indent="0">
              <a:buNone/>
            </a:pPr>
            <a:r>
              <a:rPr lang="sk-SK" sz="2000" noProof="0"/>
              <a:t>Dva protichodné mechanizmy:</a:t>
            </a:r>
          </a:p>
          <a:p>
            <a:pPr marL="0" indent="0">
              <a:buNone/>
            </a:pPr>
            <a:r>
              <a:rPr lang="sk-SK" sz="2000" noProof="0"/>
              <a:t>a) vysoko </a:t>
            </a:r>
            <a:r>
              <a:rPr lang="sk-SK" sz="2000" b="1" noProof="0"/>
              <a:t>stabilné </a:t>
            </a:r>
            <a:r>
              <a:rPr lang="sk-SK" sz="2000" noProof="0"/>
              <a:t>zlúčeniny</a:t>
            </a:r>
          </a:p>
          <a:p>
            <a:pPr marL="0" indent="0">
              <a:buNone/>
            </a:pPr>
            <a:r>
              <a:rPr lang="sk-SK" sz="2000" noProof="0"/>
              <a:t>• Odolávajú metabolizmu → bioakumulujú sa</a:t>
            </a:r>
          </a:p>
          <a:p>
            <a:pPr marL="0" indent="0">
              <a:buNone/>
            </a:pPr>
            <a:r>
              <a:rPr lang="sk-SK" sz="2000" noProof="0"/>
              <a:t>• napr. halogénované aromatické zlúčeniny (napr. PCB)</a:t>
            </a:r>
          </a:p>
          <a:p>
            <a:pPr marL="0" indent="0">
              <a:buNone/>
            </a:pPr>
            <a:r>
              <a:rPr lang="sk-SK" sz="2000" noProof="0"/>
              <a:t>• chronická toxicita</a:t>
            </a:r>
          </a:p>
          <a:p>
            <a:pPr marL="0" indent="0">
              <a:buNone/>
            </a:pPr>
            <a:r>
              <a:rPr lang="sk-SK" sz="2000" noProof="0"/>
              <a:t>b) </a:t>
            </a:r>
            <a:r>
              <a:rPr lang="sk-SK" sz="2000" b="1" noProof="0"/>
              <a:t>metabolicky aktivované </a:t>
            </a:r>
            <a:r>
              <a:rPr lang="sk-SK" sz="2000" noProof="0"/>
              <a:t>zlúčeniny</a:t>
            </a:r>
          </a:p>
          <a:p>
            <a:pPr marL="0" indent="0">
              <a:buNone/>
            </a:pPr>
            <a:r>
              <a:rPr lang="sk-SK" sz="2000" noProof="0"/>
              <a:t>• nie sú toxické, ale pri metabolizme z nich vznikajú toxické produkty</a:t>
            </a:r>
          </a:p>
          <a:p>
            <a:pPr marL="0" indent="0">
              <a:buNone/>
            </a:pPr>
            <a:r>
              <a:rPr lang="sk-SK" sz="2000" noProof="0"/>
              <a:t>• napr.: benzén → metabolizovaný na reaktívne medziprodukty; niektoré polycyklické aromatické uhľovodíky → epoxidy</a:t>
            </a:r>
          </a:p>
        </p:txBody>
      </p:sp>
    </p:spTree>
    <p:extLst>
      <p:ext uri="{BB962C8B-B14F-4D97-AF65-F5344CB8AC3E}">
        <p14:creationId xmlns:p14="http://schemas.microsoft.com/office/powerpoint/2010/main" val="2443887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F1328-FD6C-B483-6C28-AD482FC84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8E651A-6EDC-1F2E-1110-2DFD730C8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629"/>
          </a:xfrm>
        </p:spPr>
        <p:txBody>
          <a:bodyPr>
            <a:normAutofit/>
          </a:bodyPr>
          <a:lstStyle/>
          <a:p>
            <a:r>
              <a:rPr lang="sk-SK" sz="2400" noProof="0"/>
              <a:t>Chemické vlastnosti org. látok a ich toxicita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1CCEF35-8689-36D4-9748-240057CFF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6047"/>
            <a:ext cx="5808406" cy="5136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/>
              <a:t>Prítomnosť určitých prvkov</a:t>
            </a:r>
          </a:p>
          <a:p>
            <a:r>
              <a:rPr lang="sk-SK" sz="2000" b="1" noProof="0"/>
              <a:t>Halogény</a:t>
            </a:r>
            <a:r>
              <a:rPr lang="sk-SK" sz="2000" noProof="0"/>
              <a:t> (Cl, Br, F): vyššia lipofilnosť a perzistencia – často vyššia toxicita, ale nie vždy (viaceré liečivá obsahujú halogény)</a:t>
            </a:r>
          </a:p>
          <a:p>
            <a:r>
              <a:rPr lang="sk-SK" sz="2000" b="1" noProof="0"/>
              <a:t>Ťažké kovy </a:t>
            </a:r>
            <a:r>
              <a:rPr lang="sk-SK" sz="2000" noProof="0"/>
              <a:t>v organokovových zlúčeninách: “varovný signal” (napr. metylortuť); neplatí to vždy, napr. činnosť niektorých enzýmov je podminená prítomnosťou kovového kofaktora (napr. Cu, Ni, Mo,...)</a:t>
            </a:r>
          </a:p>
          <a:p>
            <a:r>
              <a:rPr lang="sk-SK" sz="2000" noProof="0"/>
              <a:t>Síra a fosfor: v niektorých prípadoch → veľmi toxické (napr. organofosfáty inhibujú acetylcholínesterázu)</a:t>
            </a:r>
          </a:p>
          <a:p>
            <a:r>
              <a:rPr lang="sk-SK" sz="2000" noProof="0"/>
              <a:t>nemožno to však brať ako pravidlo, napr. viacero org. látok obsahujúcich Cl sa používa, či už vo farmácii, medicíne alebo potravinárstve </a:t>
            </a:r>
            <a:r>
              <a:rPr lang="sk-SK" sz="2000" noProof="0">
                <a:sym typeface="Wingdings" panose="05000000000000000000" pitchFamily="2" charset="2"/>
              </a:rPr>
              <a:t></a:t>
            </a:r>
            <a:endParaRPr lang="sk-SK" sz="2000" noProof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74783B1F-49BC-A247-D259-A407B3E70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773" y="644098"/>
            <a:ext cx="5655698" cy="5374864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00365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B2CE1-3FB8-A52D-49F1-698DA16BA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BB22CA-F980-0A99-08E4-430586350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629"/>
          </a:xfrm>
        </p:spPr>
        <p:txBody>
          <a:bodyPr>
            <a:normAutofit/>
          </a:bodyPr>
          <a:lstStyle/>
          <a:p>
            <a:r>
              <a:rPr lang="sk-SK" sz="2400" noProof="0"/>
              <a:t>Chemické vlastnosti org. látok a ich toxicita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116D269-1D78-4DFE-75FD-ADCC6302A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951"/>
            <a:ext cx="2735317" cy="5136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/>
              <a:t>Stopové a potenciálne rizikové prvky plnia pozitívne úlohy v biochemických procesoch, napr. ako kofaktory enzýmov </a:t>
            </a:r>
            <a:r>
              <a:rPr lang="sk-SK" sz="2000" noProof="0">
                <a:sym typeface="Wingdings" panose="05000000000000000000" pitchFamily="2" charset="2"/>
              </a:rPr>
              <a:t></a:t>
            </a:r>
            <a:endParaRPr lang="sk-SK" sz="2000" noProof="0"/>
          </a:p>
        </p:txBody>
      </p:sp>
      <p:graphicFrame>
        <p:nvGraphicFramePr>
          <p:cNvPr id="4" name="Tabuľka 3">
            <a:extLst>
              <a:ext uri="{FF2B5EF4-FFF2-40B4-BE49-F238E27FC236}">
                <a16:creationId xmlns:a16="http://schemas.microsoft.com/office/drawing/2014/main" id="{37134FBF-31B6-18DA-3466-4234D4C80F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878028"/>
              </p:ext>
            </p:extLst>
          </p:nvPr>
        </p:nvGraphicFramePr>
        <p:xfrm>
          <a:off x="3547068" y="1235951"/>
          <a:ext cx="8542564" cy="53600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7927">
                  <a:extLst>
                    <a:ext uri="{9D8B030D-6E8A-4147-A177-3AD203B41FA5}">
                      <a16:colId xmlns:a16="http://schemas.microsoft.com/office/drawing/2014/main" val="2054736950"/>
                    </a:ext>
                  </a:extLst>
                </a:gridCol>
                <a:gridCol w="7054637">
                  <a:extLst>
                    <a:ext uri="{9D8B030D-6E8A-4147-A177-3AD203B41FA5}">
                      <a16:colId xmlns:a16="http://schemas.microsoft.com/office/drawing/2014/main" val="3771652097"/>
                    </a:ext>
                  </a:extLst>
                </a:gridCol>
              </a:tblGrid>
              <a:tr h="2617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700" b="1" u="none" strike="noStrike" noProof="0">
                          <a:effectLst/>
                        </a:rPr>
                        <a:t>Prvok</a:t>
                      </a:r>
                      <a:endParaRPr lang="sk-SK" sz="1700" b="1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700" b="1" u="none" strike="noStrike" noProof="0">
                          <a:effectLst/>
                        </a:rPr>
                        <a:t>Funkcia v rámci bunky alebo molekuly ktorej v ktorej je viazaný</a:t>
                      </a:r>
                      <a:endParaRPr lang="sk-SK" sz="1700" b="1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429579"/>
                  </a:ext>
                </a:extLst>
              </a:tr>
              <a:tr h="26173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Bór (B)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súčasťou kofaktorov so signalizačnou funkciou, súčasť antibiotík 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56954199"/>
                  </a:ext>
                </a:extLst>
              </a:tr>
              <a:tr h="51601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Chróm (Cr)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Cr</a:t>
                      </a:r>
                      <a:r>
                        <a:rPr lang="sk-SK" sz="1700" u="none" strike="noStrike" baseline="30000" noProof="0">
                          <a:effectLst/>
                        </a:rPr>
                        <a:t>3+</a:t>
                      </a:r>
                      <a:r>
                        <a:rPr lang="sk-SK" sz="1700" u="none" strike="noStrike" noProof="0">
                          <a:effectLst/>
                        </a:rPr>
                        <a:t> hrá pozitívnu úlohu v metabolizme cicavcov tým, že zosilňuje účinok inzulínu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extLst>
                  <a:ext uri="{0D108BD9-81ED-4DB2-BD59-A6C34878D82A}">
                    <a16:rowId xmlns:a16="http://schemas.microsoft.com/office/drawing/2014/main" val="4238086233"/>
                  </a:ext>
                </a:extLst>
              </a:tr>
              <a:tr h="26173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Kobalt (Co)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vitamín B12 je štrukturálne zložitá molekula s centrálnym kobaltovým iónom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extLst>
                  <a:ext uri="{0D108BD9-81ED-4DB2-BD59-A6C34878D82A}">
                    <a16:rowId xmlns:a16="http://schemas.microsoft.com/office/drawing/2014/main" val="3947621300"/>
                  </a:ext>
                </a:extLst>
              </a:tr>
              <a:tr h="54666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Meď (Cu)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pôsobí ako dôležitý redoxne aktívny kofaktor v základných biologických energetických a antioxidačných dráhach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extLst>
                  <a:ext uri="{0D108BD9-81ED-4DB2-BD59-A6C34878D82A}">
                    <a16:rowId xmlns:a16="http://schemas.microsoft.com/office/drawing/2014/main" val="4245927142"/>
                  </a:ext>
                </a:extLst>
              </a:tr>
              <a:tr h="51601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Železo (Fe)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súčasťou cytochrómov, kataláz, peroxidáz, oxygenáz, nitrogenáz a ďalších bielkovín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extLst>
                  <a:ext uri="{0D108BD9-81ED-4DB2-BD59-A6C34878D82A}">
                    <a16:rowId xmlns:a16="http://schemas.microsoft.com/office/drawing/2014/main" val="2687487980"/>
                  </a:ext>
                </a:extLst>
              </a:tr>
              <a:tr h="26173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Mangán (Mn)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kofaktor v mnohých enzýmoch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extLst>
                  <a:ext uri="{0D108BD9-81ED-4DB2-BD59-A6C34878D82A}">
                    <a16:rowId xmlns:a16="http://schemas.microsoft.com/office/drawing/2014/main" val="339312360"/>
                  </a:ext>
                </a:extLst>
              </a:tr>
              <a:tr h="54666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Molybdén (Mo)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niektoré enzýmy obsahujúce flavín; niektoré nitrogenázy, nitrátreduktázy, sulfitoxidázy a reduktázy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extLst>
                  <a:ext uri="{0D108BD9-81ED-4DB2-BD59-A6C34878D82A}">
                    <a16:rowId xmlns:a16="http://schemas.microsoft.com/office/drawing/2014/main" val="3695719718"/>
                  </a:ext>
                </a:extLst>
              </a:tr>
              <a:tr h="54666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Nikel (Ni)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väčšina hydrogenáz, coenzyme metanogénnych organizmov; dehydrogenáza CO (oxid uhoľnatý); ureáza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extLst>
                  <a:ext uri="{0D108BD9-81ED-4DB2-BD59-A6C34878D82A}">
                    <a16:rowId xmlns:a16="http://schemas.microsoft.com/office/drawing/2014/main" val="3204381179"/>
                  </a:ext>
                </a:extLst>
              </a:tr>
              <a:tr h="51601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Selén (Se)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dehydrogenáza mravčanu; niektoré hydrogenázy; selenocysteín (aminokyselina)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extLst>
                  <a:ext uri="{0D108BD9-81ED-4DB2-BD59-A6C34878D82A}">
                    <a16:rowId xmlns:a16="http://schemas.microsoft.com/office/drawing/2014/main" val="1710983246"/>
                  </a:ext>
                </a:extLst>
              </a:tr>
              <a:tr h="26173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Wolfrám (W)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niektoré dehydrogenázy mravčanu; oxotransferýzy hypertermofilov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extLst>
                  <a:ext uri="{0D108BD9-81ED-4DB2-BD59-A6C34878D82A}">
                    <a16:rowId xmlns:a16="http://schemas.microsoft.com/office/drawing/2014/main" val="1861872632"/>
                  </a:ext>
                </a:extLst>
              </a:tr>
              <a:tr h="26173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Vanád (V)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nitrogenáza obsajúca V, brómoperoxidáza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extLst>
                  <a:ext uri="{0D108BD9-81ED-4DB2-BD59-A6C34878D82A}">
                    <a16:rowId xmlns:a16="http://schemas.microsoft.com/office/drawing/2014/main" val="2736523557"/>
                  </a:ext>
                </a:extLst>
              </a:tr>
              <a:tr h="54666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Zinok (Zn)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k-SK" sz="1700" u="none" strike="noStrike" noProof="0">
                          <a:effectLst/>
                        </a:rPr>
                        <a:t>karboanhydráza; alkohol dehydrogenáza; RNA a DNA polymerázy; veľa DNA-viažúcich proteínov</a:t>
                      </a:r>
                      <a:endParaRPr lang="sk-SK" sz="17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57" marR="7157" marT="7157" marB="0"/>
                </a:tc>
                <a:extLst>
                  <a:ext uri="{0D108BD9-81ED-4DB2-BD59-A6C34878D82A}">
                    <a16:rowId xmlns:a16="http://schemas.microsoft.com/office/drawing/2014/main" val="213808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4199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89FC7-D664-BCC7-21B6-88F2167F7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DEC2A6B-0DBD-9204-B99D-1F9E059E6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950"/>
            <a:ext cx="3733800" cy="56220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/>
              <a:t>Schopnosť napodobňovať molekuly s biologickou funkciou</a:t>
            </a:r>
          </a:p>
          <a:p>
            <a:pPr marL="0" indent="0">
              <a:buNone/>
            </a:pPr>
            <a:r>
              <a:rPr lang="sk-SK" sz="2000" noProof="0"/>
              <a:t>• Zlúčeniny pripomínajúce prírodné substráty môžu interferovať s enzýmami alebo receptormi</a:t>
            </a:r>
          </a:p>
          <a:p>
            <a:pPr marL="0" indent="0">
              <a:buNone/>
            </a:pPr>
            <a:r>
              <a:rPr lang="sk-SK" sz="2000" noProof="0"/>
              <a:t>• Príklad:</a:t>
            </a:r>
          </a:p>
          <a:p>
            <a:pPr marL="0" indent="0">
              <a:buNone/>
            </a:pPr>
            <a:r>
              <a:rPr lang="sk-SK" sz="2000" noProof="0"/>
              <a:t>Etylénglykol → metabolizovaný na kyselinu šťaveľovú</a:t>
            </a:r>
          </a:p>
          <a:p>
            <a:pPr marL="0" indent="0">
              <a:buNone/>
            </a:pPr>
            <a:r>
              <a:rPr lang="sk-SK" sz="2000" noProof="0"/>
              <a:t>Metanol → metabolizovaný na kyselinu mravčiu → toxicita</a:t>
            </a:r>
          </a:p>
          <a:p>
            <a:pPr marL="0" indent="0">
              <a:buNone/>
            </a:pPr>
            <a:r>
              <a:rPr lang="sk-SK" sz="1800" noProof="0"/>
              <a:t>samotný methanol nie je veľmi toxický, problém je jeho metabolit, kyselina mravčia </a:t>
            </a:r>
            <a:r>
              <a:rPr lang="sk-SK" sz="1800" noProof="0">
                <a:sym typeface="Wingdings" panose="05000000000000000000" pitchFamily="2" charset="2"/>
              </a:rPr>
              <a:t> toxické pôsobenie na zrakový nerv, pokles pH krvi, </a:t>
            </a:r>
            <a:r>
              <a:rPr lang="sk-SK" sz="1800" noProof="0"/>
              <a:t>inhibuje enzým cytochrómoxidázu - zabraňuje tkanivám využívať kyslík</a:t>
            </a:r>
          </a:p>
          <a:p>
            <a:pPr marL="0" indent="0">
              <a:buNone/>
            </a:pPr>
            <a:endParaRPr lang="sk-SK" sz="2000" noProof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E29A384-1837-0AE1-5109-00305535E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629"/>
          </a:xfrm>
        </p:spPr>
        <p:txBody>
          <a:bodyPr>
            <a:normAutofit/>
          </a:bodyPr>
          <a:lstStyle/>
          <a:p>
            <a:r>
              <a:rPr lang="sk-SK" sz="2400" noProof="0"/>
              <a:t>Chemické vlastnosti org. látok a ich toxicita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BAB4089B-89E2-4AC3-907F-3247BEE4B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145" y="1976282"/>
            <a:ext cx="7470852" cy="4243648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1E177144-35B9-7459-0667-4CC11179183D}"/>
              </a:ext>
            </a:extLst>
          </p:cNvPr>
          <p:cNvSpPr txBox="1"/>
          <p:nvPr/>
        </p:nvSpPr>
        <p:spPr>
          <a:xfrm>
            <a:off x="4662435" y="1235951"/>
            <a:ext cx="3662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noProof="0"/>
              <a:t>metabolicky aktivované </a:t>
            </a:r>
            <a:r>
              <a:rPr lang="sk-SK" noProof="0"/>
              <a:t>zlúčeniny</a:t>
            </a:r>
          </a:p>
        </p:txBody>
      </p:sp>
    </p:spTree>
    <p:extLst>
      <p:ext uri="{BB962C8B-B14F-4D97-AF65-F5344CB8AC3E}">
        <p14:creationId xmlns:p14="http://schemas.microsoft.com/office/powerpoint/2010/main" val="2365233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E5373-22D0-30F7-B63D-D3DB93685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1E2287-5488-BECC-6D19-2349BF5AA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629"/>
          </a:xfrm>
        </p:spPr>
        <p:txBody>
          <a:bodyPr>
            <a:normAutofit/>
          </a:bodyPr>
          <a:lstStyle/>
          <a:p>
            <a:r>
              <a:rPr lang="sk-SK" sz="2400" noProof="0" dirty="0"/>
              <a:t>Chemické vlastnosti org. látok a ich toxicita </a:t>
            </a:r>
            <a:r>
              <a:rPr lang="sk-SK" sz="1800" noProof="0" dirty="0"/>
              <a:t>(snahy o kvantifikáciu / predikciu toxického pôsobenia)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D076D48-D696-59EA-9491-216136D9B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951"/>
            <a:ext cx="10515600" cy="5136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b="1" noProof="0" dirty="0"/>
              <a:t>QSAR </a:t>
            </a:r>
            <a:r>
              <a:rPr lang="sk-SK" sz="1800" noProof="0" dirty="0"/>
              <a:t>(Quantitative Structure-Activity Relationship)</a:t>
            </a:r>
            <a:r>
              <a:rPr lang="sk-SK" sz="2000" noProof="0" dirty="0"/>
              <a:t>: model ktorý spája molekulárnu štruktúru s biologickým účinkom ako je toxicita, inhibícia enzýmov, mutagenita.</a:t>
            </a:r>
          </a:p>
          <a:p>
            <a:pPr marL="0" indent="0">
              <a:buNone/>
            </a:pPr>
            <a:r>
              <a:rPr lang="sk-SK" sz="2000" noProof="0" dirty="0"/>
              <a:t>Princíp jednoduchého QSAR modelu možno vyjadriť:</a:t>
            </a:r>
          </a:p>
          <a:p>
            <a:pPr marL="0" indent="0">
              <a:buNone/>
            </a:pPr>
            <a:r>
              <a:rPr lang="sk-SK" sz="2000" noProof="0" dirty="0"/>
              <a:t>Toxicita = a(“lipofilnosť") + b(“distribúcia elektrónového náboja")+c(“tvar molekuly")+d</a:t>
            </a:r>
          </a:p>
          <a:p>
            <a:pPr marL="0" indent="0">
              <a:buNone/>
            </a:pPr>
            <a:r>
              <a:rPr lang="sk-SK" sz="2000" noProof="0" dirty="0"/>
              <a:t>vzťah používa číselné deskriptory – kvantitatívne vyjadrenie štruktúry.</a:t>
            </a:r>
          </a:p>
          <a:p>
            <a:pPr marL="457200" indent="-457200">
              <a:buAutoNum type="arabicPeriod"/>
            </a:pPr>
            <a:r>
              <a:rPr lang="sk-SK" sz="2000" noProof="0" dirty="0"/>
              <a:t>Deskriptor lipofility (logP): kvantifikuje priepustnosť membrány; koreluje s bioakumuláciou; často vykazuje parabolický vzťah s toxicitou (príliš nízka alebo príliš vysoká je menej účinná)</a:t>
            </a:r>
          </a:p>
          <a:p>
            <a:pPr marL="457200" indent="-457200">
              <a:buAutoNum type="arabicPeriod"/>
            </a:pPr>
            <a:r>
              <a:rPr lang="sk-SK" sz="2000" noProof="0" dirty="0"/>
              <a:t>Elektronické deskriptory: vyjadrujú distribúciu elektrónov v molekule. Napr. parciálne atómové náboje,  dipólový moment, orbitálne energie, indexy elektrofility; pre Michaelove akceptory je to kľúčové, pretože toxicita často závisí od toho, ako silno pôsobia ako elektrofily v Michaelovej adícii.</a:t>
            </a:r>
          </a:p>
          <a:p>
            <a:pPr marL="457200" indent="-457200">
              <a:buAutoNum type="arabicPeriod"/>
            </a:pPr>
            <a:r>
              <a:rPr lang="sk-SK" sz="2000" noProof="0" dirty="0"/>
              <a:t>Deskriptory charakterizujúce veľkosť a tvar molekuly: prečo je to dôležité? objemné skupiny môžu blokovať prístup k reaktívnym centrám; ovplyvňujú väzbu na enzýmy alebo DNA</a:t>
            </a:r>
          </a:p>
        </p:txBody>
      </p:sp>
    </p:spTree>
    <p:extLst>
      <p:ext uri="{BB962C8B-B14F-4D97-AF65-F5344CB8AC3E}">
        <p14:creationId xmlns:p14="http://schemas.microsoft.com/office/powerpoint/2010/main" val="2368061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CA5B-F15C-F05B-1D57-EE21B3D4B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089714-972D-5621-AE35-A43F02DDC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629"/>
          </a:xfrm>
        </p:spPr>
        <p:txBody>
          <a:bodyPr>
            <a:normAutofit/>
          </a:bodyPr>
          <a:lstStyle/>
          <a:p>
            <a:r>
              <a:rPr lang="sk-SK" sz="2400" noProof="0" dirty="0"/>
              <a:t>Štruktúra organických látok – izoméria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0A5860C-CFCD-B204-70E1-64E1048DA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6454"/>
            <a:ext cx="10515600" cy="5136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 dirty="0"/>
              <a:t>Izomér: je molekula s rovnakým molekulovým vzorcom, ale s iným štruktúrnym / priestorovým usporiadaním atómov </a:t>
            </a:r>
            <a:r>
              <a:rPr lang="sk-SK" sz="2000" noProof="0" dirty="0">
                <a:sym typeface="Wingdings" panose="05000000000000000000" pitchFamily="2" charset="2"/>
              </a:rPr>
              <a:t> čo môže viesť k výrazným rozdielom v chemických alebo fyzikálnych vlastnostiach daných látok</a:t>
            </a:r>
            <a:r>
              <a:rPr lang="sk-SK" sz="2000" noProof="0" dirty="0"/>
              <a:t> 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15E27462-B2BE-80EB-62D3-07945A3EB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68" y="2102176"/>
            <a:ext cx="9833411" cy="474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80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>
            <a:extLst>
              <a:ext uri="{FF2B5EF4-FFF2-40B4-BE49-F238E27FC236}">
                <a16:creationId xmlns:a16="http://schemas.microsoft.com/office/drawing/2014/main" id="{64107077-BEB7-B952-FB11-C626D831A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59" y="2870870"/>
            <a:ext cx="5809494" cy="1993250"/>
          </a:xfrm>
          <a:prstGeom prst="rect">
            <a:avLst/>
          </a:prstGeom>
        </p:spPr>
      </p:pic>
      <p:graphicFrame>
        <p:nvGraphicFramePr>
          <p:cNvPr id="4" name="Tabuľka 3">
            <a:extLst>
              <a:ext uri="{FF2B5EF4-FFF2-40B4-BE49-F238E27FC236}">
                <a16:creationId xmlns:a16="http://schemas.microsoft.com/office/drawing/2014/main" id="{A6C1BAB3-28EC-3D39-3E28-6A6EEC10EB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595481"/>
              </p:ext>
            </p:extLst>
          </p:nvPr>
        </p:nvGraphicFramePr>
        <p:xfrm>
          <a:off x="132676" y="80387"/>
          <a:ext cx="11281557" cy="28701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91073">
                  <a:extLst>
                    <a:ext uri="{9D8B030D-6E8A-4147-A177-3AD203B41FA5}">
                      <a16:colId xmlns:a16="http://schemas.microsoft.com/office/drawing/2014/main" val="2387376595"/>
                    </a:ext>
                  </a:extLst>
                </a:gridCol>
                <a:gridCol w="1030338">
                  <a:extLst>
                    <a:ext uri="{9D8B030D-6E8A-4147-A177-3AD203B41FA5}">
                      <a16:colId xmlns:a16="http://schemas.microsoft.com/office/drawing/2014/main" val="2391812136"/>
                    </a:ext>
                  </a:extLst>
                </a:gridCol>
                <a:gridCol w="4525665">
                  <a:extLst>
                    <a:ext uri="{9D8B030D-6E8A-4147-A177-3AD203B41FA5}">
                      <a16:colId xmlns:a16="http://schemas.microsoft.com/office/drawing/2014/main" val="2659797407"/>
                    </a:ext>
                  </a:extLst>
                </a:gridCol>
                <a:gridCol w="3234481">
                  <a:extLst>
                    <a:ext uri="{9D8B030D-6E8A-4147-A177-3AD203B41FA5}">
                      <a16:colId xmlns:a16="http://schemas.microsoft.com/office/drawing/2014/main" val="413882225"/>
                    </a:ext>
                  </a:extLst>
                </a:gridCol>
              </a:tblGrid>
              <a:tr h="2609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b="1" u="none" strike="noStrike" noProof="0" dirty="0">
                          <a:effectLst/>
                        </a:rPr>
                        <a:t>Izomér</a:t>
                      </a:r>
                      <a:endParaRPr lang="sk-SK" sz="15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b="1" u="none" strike="noStrike" noProof="0" dirty="0">
                          <a:effectLst/>
                        </a:rPr>
                        <a:t>vzorec</a:t>
                      </a:r>
                      <a:endParaRPr lang="sk-SK" sz="15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b="1" u="none" strike="noStrike" noProof="0" dirty="0">
                          <a:effectLst/>
                        </a:rPr>
                        <a:t>Typ of izomérie</a:t>
                      </a:r>
                      <a:endParaRPr lang="sk-SK" sz="15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b="1" u="none" strike="noStrike" noProof="0" dirty="0">
                          <a:effectLst/>
                        </a:rPr>
                        <a:t>Vplyv na vlastnosti</a:t>
                      </a:r>
                      <a:endParaRPr lang="sk-SK" sz="15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6807878"/>
                  </a:ext>
                </a:extLst>
              </a:tr>
              <a:tr h="2609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cis-/trans-1,2-dichloroetén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C₂H₂Cl₂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cis/trans (geometrické) 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rozdielna polarita a biodegradácia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54503693"/>
                  </a:ext>
                </a:extLst>
              </a:tr>
              <a:tr h="2609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o-, m-, p-xylén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C₈H₁₀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pozičné (štruktúrne - konštitučné)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rozdiel v (bio)degradácii a toxicite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extLst>
                  <a:ext uri="{0D108BD9-81ED-4DB2-BD59-A6C34878D82A}">
                    <a16:rowId xmlns:a16="http://schemas.microsoft.com/office/drawing/2014/main" val="3859711471"/>
                  </a:ext>
                </a:extLst>
              </a:tr>
              <a:tr h="2609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kys. maleínová vs. fumarová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C₄H₄O₄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cis/trans (geometrické) 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rozdielna kyslosť a metabolizmus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extLst>
                  <a:ext uri="{0D108BD9-81ED-4DB2-BD59-A6C34878D82A}">
                    <a16:rowId xmlns:a16="http://schemas.microsoft.com/office/drawing/2014/main" val="1364692283"/>
                  </a:ext>
                </a:extLst>
              </a:tr>
              <a:tr h="2609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pentán vs. izopentán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C₅H₁₂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reťazové (štruktúrne - konštitučné)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rozdiely vo volatilite / spaľovaní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extLst>
                  <a:ext uri="{0D108BD9-81ED-4DB2-BD59-A6C34878D82A}">
                    <a16:rowId xmlns:a16="http://schemas.microsoft.com/office/drawing/2014/main" val="3497847409"/>
                  </a:ext>
                </a:extLst>
              </a:tr>
              <a:tr h="2609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L- vs D-kyselina mliečna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C₃H₆O₃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optické (stereoizoméry, podskupina enantiomérov)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rozdielny metabolizmus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extLst>
                  <a:ext uri="{0D108BD9-81ED-4DB2-BD59-A6C34878D82A}">
                    <a16:rowId xmlns:a16="http://schemas.microsoft.com/office/drawing/2014/main" val="4111451235"/>
                  </a:ext>
                </a:extLst>
              </a:tr>
              <a:tr h="2609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enantioméry talidomitu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C₁₃H₁₀N₂O₄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optické (stereoizoméry, podskupina enantiomérov)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terapeutický vs. teratogénny efekt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extLst>
                  <a:ext uri="{0D108BD9-81ED-4DB2-BD59-A6C34878D82A}">
                    <a16:rowId xmlns:a16="http://schemas.microsoft.com/office/drawing/2014/main" val="3057709892"/>
                  </a:ext>
                </a:extLst>
              </a:tr>
              <a:tr h="2609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α- vs β-hexachlórcyklohexán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C₆H₆Cl₆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diastereoizoméry (priestorové izoméry)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rozdiel v (bio)degradácii a toxicite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extLst>
                  <a:ext uri="{0D108BD9-81ED-4DB2-BD59-A6C34878D82A}">
                    <a16:rowId xmlns:a16="http://schemas.microsoft.com/office/drawing/2014/main" val="3303136654"/>
                  </a:ext>
                </a:extLst>
              </a:tr>
              <a:tr h="2609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pyrén vs fluorantén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C₁₆H₁₀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štruktúrne - konštitučné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rôzna miera karcinogénneho účinku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extLst>
                  <a:ext uri="{0D108BD9-81ED-4DB2-BD59-A6C34878D82A}">
                    <a16:rowId xmlns:a16="http://schemas.microsoft.com/office/drawing/2014/main" val="1695424430"/>
                  </a:ext>
                </a:extLst>
              </a:tr>
              <a:tr h="2609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PCB-77 vs PCB-81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C₁₂H₆Cl₄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pozičné (štruktúrne - konštitučné)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rozdielna miera väzby na AhR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extLst>
                  <a:ext uri="{0D108BD9-81ED-4DB2-BD59-A6C34878D82A}">
                    <a16:rowId xmlns:a16="http://schemas.microsoft.com/office/drawing/2014/main" val="54101675"/>
                  </a:ext>
                </a:extLst>
              </a:tr>
              <a:tr h="2609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o,p'-DDT vs p,p'-DDT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C₁₄H₉Cl₅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pozičné (štruktúrne - konštitučné)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500" u="none" strike="noStrike" noProof="0" dirty="0">
                          <a:effectLst/>
                        </a:rPr>
                        <a:t>ro</a:t>
                      </a:r>
                      <a:r>
                        <a:rPr lang="en-US" sz="1500" u="none" strike="noStrike" noProof="0" dirty="0">
                          <a:effectLst/>
                        </a:rPr>
                        <a:t>z</a:t>
                      </a:r>
                      <a:r>
                        <a:rPr lang="sk-SK" sz="1500" u="none" strike="noStrike" noProof="0" dirty="0">
                          <a:effectLst/>
                        </a:rPr>
                        <a:t>dielny </a:t>
                      </a:r>
                      <a:r>
                        <a:rPr lang="en-US" sz="1500" u="none" strike="noStrike" noProof="0" dirty="0">
                          <a:effectLst/>
                        </a:rPr>
                        <a:t>vplyv</a:t>
                      </a:r>
                      <a:r>
                        <a:rPr lang="sk-SK" sz="1500" u="none" strike="noStrike" noProof="0" dirty="0">
                          <a:effectLst/>
                        </a:rPr>
                        <a:t> na endokrinný systém</a:t>
                      </a:r>
                      <a:endParaRPr lang="sk-SK" sz="15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94" marR="7294" marT="7294" marB="0" anchor="b"/>
                </a:tc>
                <a:extLst>
                  <a:ext uri="{0D108BD9-81ED-4DB2-BD59-A6C34878D82A}">
                    <a16:rowId xmlns:a16="http://schemas.microsoft.com/office/drawing/2014/main" val="2500355057"/>
                  </a:ext>
                </a:extLst>
              </a:tr>
            </a:tbl>
          </a:graphicData>
        </a:graphic>
      </p:graphicFrame>
      <p:sp>
        <p:nvSpPr>
          <p:cNvPr id="13" name="BlokTextu 12">
            <a:extLst>
              <a:ext uri="{FF2B5EF4-FFF2-40B4-BE49-F238E27FC236}">
                <a16:creationId xmlns:a16="http://schemas.microsoft.com/office/drawing/2014/main" id="{791CFB32-85EC-16A5-363C-6457ACA766F6}"/>
              </a:ext>
            </a:extLst>
          </p:cNvPr>
          <p:cNvSpPr txBox="1"/>
          <p:nvPr/>
        </p:nvSpPr>
        <p:spPr>
          <a:xfrm>
            <a:off x="1661699" y="4445259"/>
            <a:ext cx="2849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/>
              <a:t>cis-/trans-1,2-dichloroetén</a:t>
            </a:r>
            <a:endParaRPr lang="sk-SK" noProof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19C35B2A-366A-E472-4089-E012B9A859FA}"/>
              </a:ext>
            </a:extLst>
          </p:cNvPr>
          <p:cNvSpPr txBox="1"/>
          <p:nvPr/>
        </p:nvSpPr>
        <p:spPr>
          <a:xfrm>
            <a:off x="231512" y="6269089"/>
            <a:ext cx="296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/>
              <a:t>kys. fumarová vs. maleínová</a:t>
            </a:r>
            <a:endParaRPr lang="sk-SK" noProof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8F663DE8-E8DB-9F43-2814-CADF45D9B576}"/>
              </a:ext>
            </a:extLst>
          </p:cNvPr>
          <p:cNvSpPr txBox="1"/>
          <p:nvPr/>
        </p:nvSpPr>
        <p:spPr>
          <a:xfrm>
            <a:off x="7720824" y="4342726"/>
            <a:ext cx="2588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/>
              <a:t>L- vs D-kyselina mliečna</a:t>
            </a:r>
            <a:endParaRPr lang="sk-SK" noProof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7" name="Obrázok 16">
            <a:extLst>
              <a:ext uri="{FF2B5EF4-FFF2-40B4-BE49-F238E27FC236}">
                <a16:creationId xmlns:a16="http://schemas.microsoft.com/office/drawing/2014/main" id="{DA9EC955-6F80-C62A-F749-30E38B177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682" y="2984928"/>
            <a:ext cx="3217869" cy="1311246"/>
          </a:xfrm>
          <a:prstGeom prst="rect">
            <a:avLst/>
          </a:prstGeom>
        </p:spPr>
      </p:pic>
      <p:pic>
        <p:nvPicPr>
          <p:cNvPr id="19" name="Obrázok 18">
            <a:extLst>
              <a:ext uri="{FF2B5EF4-FFF2-40B4-BE49-F238E27FC236}">
                <a16:creationId xmlns:a16="http://schemas.microsoft.com/office/drawing/2014/main" id="{13320E2C-46CC-423D-D560-1E0ACFEF35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895" y="5127008"/>
            <a:ext cx="1868264" cy="972081"/>
          </a:xfrm>
          <a:prstGeom prst="rect">
            <a:avLst/>
          </a:prstGeom>
        </p:spPr>
      </p:pic>
      <p:pic>
        <p:nvPicPr>
          <p:cNvPr id="25" name="Obrázok 24">
            <a:extLst>
              <a:ext uri="{FF2B5EF4-FFF2-40B4-BE49-F238E27FC236}">
                <a16:creationId xmlns:a16="http://schemas.microsoft.com/office/drawing/2014/main" id="{176523D0-AB44-DC55-97A4-E4AF68F65C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59" y="5130865"/>
            <a:ext cx="1912370" cy="1011962"/>
          </a:xfrm>
          <a:prstGeom prst="rect">
            <a:avLst/>
          </a:prstGeom>
        </p:spPr>
      </p:pic>
      <p:pic>
        <p:nvPicPr>
          <p:cNvPr id="27" name="Obrázok 26">
            <a:extLst>
              <a:ext uri="{FF2B5EF4-FFF2-40B4-BE49-F238E27FC236}">
                <a16:creationId xmlns:a16="http://schemas.microsoft.com/office/drawing/2014/main" id="{D75EAD1D-1826-04E3-325F-EBFC0D7A4C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685" y="4712058"/>
            <a:ext cx="1430012" cy="1303396"/>
          </a:xfrm>
          <a:prstGeom prst="rect">
            <a:avLst/>
          </a:prstGeom>
        </p:spPr>
      </p:pic>
      <p:pic>
        <p:nvPicPr>
          <p:cNvPr id="29" name="Obrázok 28">
            <a:extLst>
              <a:ext uri="{FF2B5EF4-FFF2-40B4-BE49-F238E27FC236}">
                <a16:creationId xmlns:a16="http://schemas.microsoft.com/office/drawing/2014/main" id="{3BDD28EA-3017-E172-C23F-E58268A082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5988" y="5275347"/>
            <a:ext cx="2319314" cy="723577"/>
          </a:xfrm>
          <a:prstGeom prst="rect">
            <a:avLst/>
          </a:prstGeom>
        </p:spPr>
      </p:pic>
      <p:pic>
        <p:nvPicPr>
          <p:cNvPr id="31" name="Obrázok 30">
            <a:extLst>
              <a:ext uri="{FF2B5EF4-FFF2-40B4-BE49-F238E27FC236}">
                <a16:creationId xmlns:a16="http://schemas.microsoft.com/office/drawing/2014/main" id="{47892B22-2BA2-47A8-79ED-E008009620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746" y="4728266"/>
            <a:ext cx="1430012" cy="1446398"/>
          </a:xfrm>
          <a:prstGeom prst="rect">
            <a:avLst/>
          </a:prstGeom>
        </p:spPr>
      </p:pic>
      <p:sp>
        <p:nvSpPr>
          <p:cNvPr id="32" name="BlokTextu 31">
            <a:extLst>
              <a:ext uri="{FF2B5EF4-FFF2-40B4-BE49-F238E27FC236}">
                <a16:creationId xmlns:a16="http://schemas.microsoft.com/office/drawing/2014/main" id="{456A5CAC-3E48-5182-FB9E-30808AA48F03}"/>
              </a:ext>
            </a:extLst>
          </p:cNvPr>
          <p:cNvSpPr txBox="1"/>
          <p:nvPr/>
        </p:nvSpPr>
        <p:spPr>
          <a:xfrm>
            <a:off x="6250601" y="4671055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/>
              <a:t>ortho-</a:t>
            </a:r>
          </a:p>
        </p:txBody>
      </p:sp>
      <p:sp>
        <p:nvSpPr>
          <p:cNvPr id="33" name="BlokTextu 32">
            <a:extLst>
              <a:ext uri="{FF2B5EF4-FFF2-40B4-BE49-F238E27FC236}">
                <a16:creationId xmlns:a16="http://schemas.microsoft.com/office/drawing/2014/main" id="{70D41820-4C59-E0C0-8D29-2211297DE097}"/>
              </a:ext>
            </a:extLst>
          </p:cNvPr>
          <p:cNvSpPr txBox="1"/>
          <p:nvPr/>
        </p:nvSpPr>
        <p:spPr>
          <a:xfrm>
            <a:off x="10409513" y="4831960"/>
            <a:ext cx="1226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/>
              <a:t>para-xylén</a:t>
            </a:r>
          </a:p>
        </p:txBody>
      </p:sp>
      <p:sp>
        <p:nvSpPr>
          <p:cNvPr id="34" name="BlokTextu 33">
            <a:extLst>
              <a:ext uri="{FF2B5EF4-FFF2-40B4-BE49-F238E27FC236}">
                <a16:creationId xmlns:a16="http://schemas.microsoft.com/office/drawing/2014/main" id="{380050F8-5DE1-EF5F-B061-488BF7FADA09}"/>
              </a:ext>
            </a:extLst>
          </p:cNvPr>
          <p:cNvSpPr txBox="1"/>
          <p:nvPr/>
        </p:nvSpPr>
        <p:spPr>
          <a:xfrm>
            <a:off x="8157166" y="5090249"/>
            <a:ext cx="780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/>
              <a:t>meta-</a:t>
            </a:r>
          </a:p>
        </p:txBody>
      </p:sp>
      <p:sp>
        <p:nvSpPr>
          <p:cNvPr id="3" name="Ovál 2">
            <a:extLst>
              <a:ext uri="{FF2B5EF4-FFF2-40B4-BE49-F238E27FC236}">
                <a16:creationId xmlns:a16="http://schemas.microsoft.com/office/drawing/2014/main" id="{882A3185-E81B-64AF-BA7C-CE27A2D3050F}"/>
              </a:ext>
            </a:extLst>
          </p:cNvPr>
          <p:cNvSpPr/>
          <p:nvPr/>
        </p:nvSpPr>
        <p:spPr>
          <a:xfrm>
            <a:off x="2022" y="2972490"/>
            <a:ext cx="2197376" cy="1450807"/>
          </a:xfrm>
          <a:prstGeom prst="ellipse">
            <a:avLst/>
          </a:prstGeom>
          <a:solidFill>
            <a:srgbClr val="C00000">
              <a:alpha val="2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5" name="Ovál 4">
            <a:extLst>
              <a:ext uri="{FF2B5EF4-FFF2-40B4-BE49-F238E27FC236}">
                <a16:creationId xmlns:a16="http://schemas.microsoft.com/office/drawing/2014/main" id="{E13F35E7-E565-C914-FB21-D1E26E71F861}"/>
              </a:ext>
            </a:extLst>
          </p:cNvPr>
          <p:cNvSpPr/>
          <p:nvPr/>
        </p:nvSpPr>
        <p:spPr>
          <a:xfrm rot="1590959">
            <a:off x="1757998" y="5001424"/>
            <a:ext cx="2369529" cy="1104959"/>
          </a:xfrm>
          <a:prstGeom prst="ellipse">
            <a:avLst/>
          </a:prstGeom>
          <a:solidFill>
            <a:srgbClr val="C00000">
              <a:alpha val="2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D96F867B-AAB5-6CC5-F6C3-DD972E36DA1C}"/>
              </a:ext>
            </a:extLst>
          </p:cNvPr>
          <p:cNvSpPr/>
          <p:nvPr/>
        </p:nvSpPr>
        <p:spPr>
          <a:xfrm>
            <a:off x="9004852" y="2964950"/>
            <a:ext cx="1709531" cy="1358026"/>
          </a:xfrm>
          <a:prstGeom prst="ellipse">
            <a:avLst/>
          </a:prstGeom>
          <a:solidFill>
            <a:srgbClr val="C00000">
              <a:alpha val="2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18F6E836-2150-9162-F07C-6C1CF79DCFF2}"/>
              </a:ext>
            </a:extLst>
          </p:cNvPr>
          <p:cNvSpPr txBox="1"/>
          <p:nvPr/>
        </p:nvSpPr>
        <p:spPr>
          <a:xfrm>
            <a:off x="3857639" y="6134725"/>
            <a:ext cx="853941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350" b="1" noProof="0" dirty="0">
                <a:solidFill>
                  <a:srgbClr val="C00000"/>
                </a:solidFill>
              </a:rPr>
              <a:t>červenou</a:t>
            </a:r>
            <a:r>
              <a:rPr lang="sk-SK" sz="1350" noProof="0" dirty="0"/>
              <a:t> sú označené izoméry, s ktorými sa spája väčšie environmentálne riziko, nemusí to však znamenať, že druhý izomér je bez rizika; v prípade ortho-, meta- a paraxylénu platí, že všetky tri formy sú toxické, avšak údaje o ich toxicite naznačujú, že </a:t>
            </a:r>
            <a:r>
              <a:rPr lang="sk-SK" sz="1350" dirty="0"/>
              <a:t>existujú rozdiel</a:t>
            </a:r>
            <a:r>
              <a:rPr lang="en-US" sz="1350" noProof="0" dirty="0"/>
              <a:t>y v mechanizme ich toxického pôsobenia</a:t>
            </a:r>
            <a:r>
              <a:rPr lang="sk-SK" sz="1350" noProof="0" dirty="0"/>
              <a:t>, sú</a:t>
            </a:r>
            <a:r>
              <a:rPr lang="en-US" sz="1350" noProof="0" err="1"/>
              <a:t>visiace</a:t>
            </a:r>
            <a:r>
              <a:rPr lang="en-US" sz="1350" noProof="0"/>
              <a:t> so štruktúrou</a:t>
            </a:r>
            <a:endParaRPr lang="sk-SK" sz="1400" noProof="0" dirty="0"/>
          </a:p>
        </p:txBody>
      </p:sp>
    </p:spTree>
    <p:extLst>
      <p:ext uri="{BB962C8B-B14F-4D97-AF65-F5344CB8AC3E}">
        <p14:creationId xmlns:p14="http://schemas.microsoft.com/office/powerpoint/2010/main" val="1652433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DAAA203C-AB8C-DEA3-0197-A92E18DBA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63" y="86303"/>
            <a:ext cx="1939283" cy="1995845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60F6FD39-FFFE-8FBF-4DF1-7317525155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296" y="27081"/>
            <a:ext cx="2054368" cy="2114287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DD7BC68F-10EA-6B55-929E-B226AE8AD17A}"/>
              </a:ext>
            </a:extLst>
          </p:cNvPr>
          <p:cNvSpPr txBox="1"/>
          <p:nvPr/>
        </p:nvSpPr>
        <p:spPr>
          <a:xfrm>
            <a:off x="2545296" y="2234662"/>
            <a:ext cx="24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/>
              <a:t>α-hexachlorcyklohexán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126B4F8B-C4CA-1D3C-103E-2D763634EF15}"/>
              </a:ext>
            </a:extLst>
          </p:cNvPr>
          <p:cNvSpPr txBox="1"/>
          <p:nvPr/>
        </p:nvSpPr>
        <p:spPr>
          <a:xfrm>
            <a:off x="-11763" y="2234662"/>
            <a:ext cx="2484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>
                <a:latin typeface="Calibri" panose="020F0502020204030204" pitchFamily="34" charset="0"/>
                <a:cs typeface="Calibri" panose="020F0502020204030204" pitchFamily="34" charset="0"/>
              </a:rPr>
              <a:t>β</a:t>
            </a:r>
            <a:r>
              <a:rPr lang="sk-SK" noProof="0" dirty="0"/>
              <a:t>-hexachlorcyklohexán</a:t>
            </a:r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53BCBCC0-460E-D1F0-1B6F-2BB539727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498" y="2774248"/>
            <a:ext cx="7308501" cy="3946591"/>
          </a:xfrm>
          <a:prstGeom prst="rect">
            <a:avLst/>
          </a:prstGeom>
        </p:spPr>
      </p:pic>
      <p:sp>
        <p:nvSpPr>
          <p:cNvPr id="12" name="BlokTextu 11">
            <a:extLst>
              <a:ext uri="{FF2B5EF4-FFF2-40B4-BE49-F238E27FC236}">
                <a16:creationId xmlns:a16="http://schemas.microsoft.com/office/drawing/2014/main" id="{C693CBD6-5AAB-F0CE-F516-DEC5227CF1F5}"/>
              </a:ext>
            </a:extLst>
          </p:cNvPr>
          <p:cNvSpPr txBox="1"/>
          <p:nvPr/>
        </p:nvSpPr>
        <p:spPr>
          <a:xfrm>
            <a:off x="5265730" y="6488668"/>
            <a:ext cx="6612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/>
              <a:t>(S)-talidomid </a:t>
            </a:r>
            <a:r>
              <a:rPr lang="sk-SK" noProof="0" dirty="0">
                <a:sym typeface="Wingdings" panose="05000000000000000000" pitchFamily="2" charset="2"/>
              </a:rPr>
              <a:t> </a:t>
            </a:r>
            <a:r>
              <a:rPr lang="sk-SK" noProof="0" dirty="0"/>
              <a:t>teratogén		(R)-talidomid </a:t>
            </a:r>
            <a:r>
              <a:rPr lang="sk-SK" noProof="0" dirty="0">
                <a:sym typeface="Wingdings" panose="05000000000000000000" pitchFamily="2" charset="2"/>
              </a:rPr>
              <a:t> </a:t>
            </a:r>
            <a:r>
              <a:rPr lang="sk-SK" noProof="0" dirty="0"/>
              <a:t>sedatívum</a:t>
            </a:r>
          </a:p>
        </p:txBody>
      </p:sp>
      <p:pic>
        <p:nvPicPr>
          <p:cNvPr id="16" name="Obrázok 15">
            <a:extLst>
              <a:ext uri="{FF2B5EF4-FFF2-40B4-BE49-F238E27FC236}">
                <a16:creationId xmlns:a16="http://schemas.microsoft.com/office/drawing/2014/main" id="{3A0365E9-DA97-DC22-3CAF-B8A69E0D7D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449" y="263533"/>
            <a:ext cx="1857674" cy="1538122"/>
          </a:xfrm>
          <a:prstGeom prst="rect">
            <a:avLst/>
          </a:prstGeom>
        </p:spPr>
      </p:pic>
      <p:pic>
        <p:nvPicPr>
          <p:cNvPr id="18" name="Obrázok 17">
            <a:extLst>
              <a:ext uri="{FF2B5EF4-FFF2-40B4-BE49-F238E27FC236}">
                <a16:creationId xmlns:a16="http://schemas.microsoft.com/office/drawing/2014/main" id="{604DE777-0F11-B34D-BA4A-8AC580BDF2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867" y="263533"/>
            <a:ext cx="1812540" cy="1307011"/>
          </a:xfrm>
          <a:prstGeom prst="rect">
            <a:avLst/>
          </a:prstGeom>
        </p:spPr>
      </p:pic>
      <p:sp>
        <p:nvSpPr>
          <p:cNvPr id="19" name="BlokTextu 18">
            <a:extLst>
              <a:ext uri="{FF2B5EF4-FFF2-40B4-BE49-F238E27FC236}">
                <a16:creationId xmlns:a16="http://schemas.microsoft.com/office/drawing/2014/main" id="{FD706223-3760-DCB0-FD4F-6174E4299B70}"/>
              </a:ext>
            </a:extLst>
          </p:cNvPr>
          <p:cNvSpPr txBox="1"/>
          <p:nvPr/>
        </p:nvSpPr>
        <p:spPr>
          <a:xfrm>
            <a:off x="9313599" y="1897482"/>
            <a:ext cx="1257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/>
              <a:t> fluorantén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9F09ACB1-D231-3ED8-6476-05CD967A660F}"/>
              </a:ext>
            </a:extLst>
          </p:cNvPr>
          <p:cNvSpPr txBox="1"/>
          <p:nvPr/>
        </p:nvSpPr>
        <p:spPr>
          <a:xfrm>
            <a:off x="7148458" y="1897482"/>
            <a:ext cx="738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/>
              <a:t>pyrén</a:t>
            </a:r>
          </a:p>
        </p:txBody>
      </p:sp>
      <p:sp>
        <p:nvSpPr>
          <p:cNvPr id="2" name="Ovál 1">
            <a:extLst>
              <a:ext uri="{FF2B5EF4-FFF2-40B4-BE49-F238E27FC236}">
                <a16:creationId xmlns:a16="http://schemas.microsoft.com/office/drawing/2014/main" id="{1ACAB88D-CD89-5325-FE7A-31A79D549A5E}"/>
              </a:ext>
            </a:extLst>
          </p:cNvPr>
          <p:cNvSpPr/>
          <p:nvPr/>
        </p:nvSpPr>
        <p:spPr>
          <a:xfrm>
            <a:off x="2452822" y="-39756"/>
            <a:ext cx="2283032" cy="2254540"/>
          </a:xfrm>
          <a:prstGeom prst="ellipse">
            <a:avLst/>
          </a:prstGeom>
          <a:solidFill>
            <a:srgbClr val="C00000">
              <a:alpha val="2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Ovál 2">
            <a:extLst>
              <a:ext uri="{FF2B5EF4-FFF2-40B4-BE49-F238E27FC236}">
                <a16:creationId xmlns:a16="http://schemas.microsoft.com/office/drawing/2014/main" id="{3F438CB1-EBCE-698F-38AD-F950FE1F9086}"/>
              </a:ext>
            </a:extLst>
          </p:cNvPr>
          <p:cNvSpPr/>
          <p:nvPr/>
        </p:nvSpPr>
        <p:spPr>
          <a:xfrm>
            <a:off x="4599664" y="2922104"/>
            <a:ext cx="4007623" cy="3616259"/>
          </a:xfrm>
          <a:prstGeom prst="ellipse">
            <a:avLst/>
          </a:prstGeom>
          <a:solidFill>
            <a:srgbClr val="C00000">
              <a:alpha val="2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2AEABE18-DAFD-F64F-92BB-D335D7823357}"/>
              </a:ext>
            </a:extLst>
          </p:cNvPr>
          <p:cNvSpPr/>
          <p:nvPr/>
        </p:nvSpPr>
        <p:spPr>
          <a:xfrm>
            <a:off x="0" y="4472609"/>
            <a:ext cx="4410895" cy="2358310"/>
          </a:xfrm>
          <a:prstGeom prst="ellipse">
            <a:avLst/>
          </a:prstGeom>
          <a:solidFill>
            <a:srgbClr val="C00000">
              <a:alpha val="2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F6FA9CA9-AC83-6F22-23B7-37B59161AF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22" y="2756508"/>
            <a:ext cx="3799737" cy="3908815"/>
          </a:xfrm>
          <a:prstGeom prst="rect">
            <a:avLst/>
          </a:prstGeom>
        </p:spPr>
      </p:pic>
      <p:sp>
        <p:nvSpPr>
          <p:cNvPr id="13" name="Ovál 12">
            <a:extLst>
              <a:ext uri="{FF2B5EF4-FFF2-40B4-BE49-F238E27FC236}">
                <a16:creationId xmlns:a16="http://schemas.microsoft.com/office/drawing/2014/main" id="{39F9E7D3-C6FE-6D4F-C053-AE79A89E5596}"/>
              </a:ext>
            </a:extLst>
          </p:cNvPr>
          <p:cNvSpPr/>
          <p:nvPr/>
        </p:nvSpPr>
        <p:spPr>
          <a:xfrm>
            <a:off x="8838079" y="55593"/>
            <a:ext cx="2283032" cy="2254540"/>
          </a:xfrm>
          <a:prstGeom prst="ellipse">
            <a:avLst/>
          </a:prstGeom>
          <a:solidFill>
            <a:srgbClr val="C00000">
              <a:alpha val="2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229430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743C8-4001-84C7-07A8-BCDD934B0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4C40B-1548-6BA5-81FF-2E87AD9CF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629"/>
          </a:xfrm>
        </p:spPr>
        <p:txBody>
          <a:bodyPr>
            <a:normAutofit/>
          </a:bodyPr>
          <a:lstStyle/>
          <a:p>
            <a:r>
              <a:rPr lang="sk-SK" sz="2400" noProof="0"/>
              <a:t>Dôležité fyzikálno-chemické </a:t>
            </a:r>
            <a:r>
              <a:rPr lang="sk-SK" sz="2400" noProof="0" dirty="0"/>
              <a:t>parametre (rizikových) organických látok 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B798282-205F-6166-EEEE-1B494E8E3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951"/>
            <a:ext cx="10515600" cy="5136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b="1" noProof="0" dirty="0"/>
              <a:t>Hustota</a:t>
            </a:r>
            <a:r>
              <a:rPr lang="sk-SK" sz="2000" noProof="0" dirty="0"/>
              <a:t> (ρ)</a:t>
            </a:r>
          </a:p>
          <a:p>
            <a:pPr marL="0" indent="0">
              <a:buNone/>
            </a:pPr>
            <a:r>
              <a:rPr lang="sk-SK" sz="2000" b="1" noProof="0" dirty="0"/>
              <a:t>Viskozita</a:t>
            </a:r>
            <a:r>
              <a:rPr lang="sk-SK" sz="2000" noProof="0" dirty="0"/>
              <a:t>: miera vnútorného trenia kvapaliny; vyjadruje odpor kvapaliny proti pôsobeniu šmykových (tangenciálnych) síl; dôležitá vlastnosť pre pohyb kvapalín v pórovitom prostredí; dynamická viskozita: η = τ / D (N s m</a:t>
            </a:r>
            <a:r>
              <a:rPr lang="sk-SK" sz="2000" baseline="30000" noProof="0" dirty="0"/>
              <a:t>–2</a:t>
            </a:r>
            <a:r>
              <a:rPr lang="sk-SK" sz="2000" noProof="0" dirty="0"/>
              <a:t>); τ - tangenciálne napätie; D - gradient rýchlosti v smere kolmom na smer prúdenia; kinematická viskozita: ν = η / ρ</a:t>
            </a:r>
          </a:p>
          <a:p>
            <a:pPr marL="0" indent="0">
              <a:buNone/>
            </a:pPr>
            <a:r>
              <a:rPr lang="sk-SK" sz="2000" b="1" noProof="0" dirty="0"/>
              <a:t>Povrchové napätie </a:t>
            </a:r>
            <a:r>
              <a:rPr lang="sk-SK" sz="2000" noProof="0" dirty="0"/>
              <a:t>(γ alebo σ): sila pôsobiaca v smere fázového rozhrania, t.j. kolmo na dĺžkovú jednotku povrchu kvapaliny; sila ktorá bráni zväčšovať povrch fázového rozhrania (mN m</a:t>
            </a:r>
            <a:r>
              <a:rPr lang="sk-SK" sz="2000" baseline="30000" noProof="0" dirty="0"/>
              <a:t>–1</a:t>
            </a:r>
            <a:r>
              <a:rPr lang="sk-SK" sz="2000" noProof="0" dirty="0"/>
              <a:t>); príčinou povrchového napätia fázového rozhrania je rozdiel v polarite väzieb molekúl, čo má často za následok rozdiel v hustote dvoch uvažovaných fáz; napr. v sústave H</a:t>
            </a:r>
            <a:r>
              <a:rPr lang="sk-SK" sz="2000" baseline="-25000" noProof="0" dirty="0"/>
              <a:t>2</a:t>
            </a:r>
            <a:r>
              <a:rPr lang="sk-SK" sz="2000" noProof="0" dirty="0"/>
              <a:t>O(aq)/vzduch(g) sú väčšie príťažlivé sily medzi molekulami vody navzájom v porovnaní s príťažlivými silami pôsobiacimi medzi vodou a vzduchom</a:t>
            </a:r>
          </a:p>
          <a:p>
            <a:pPr marL="0" indent="0">
              <a:buNone/>
            </a:pPr>
            <a:r>
              <a:rPr lang="sk-SK" sz="2000" b="1" noProof="0" dirty="0"/>
              <a:t>Rozpustnosť</a:t>
            </a:r>
            <a:r>
              <a:rPr lang="sk-SK" sz="2000" noProof="0" dirty="0"/>
              <a:t>: maximálne množstvo látky ktoré sa rozpustí v rozpúšťadle pri určitej teplote za vzniku nasýteného roztoku v ktorom budú rozpustená látka a rozpúšťadlo vo vzájomnej rovnováhe</a:t>
            </a:r>
          </a:p>
          <a:p>
            <a:pPr marL="0" indent="0">
              <a:buNone/>
            </a:pPr>
            <a:r>
              <a:rPr lang="sk-SK" sz="2000" noProof="0" dirty="0"/>
              <a:t>Henryho zákon: c =kP ; c - koncentrácia plynu v roztoku; P - tlak plynu nad roztokom; </a:t>
            </a:r>
            <a:r>
              <a:rPr lang="sk-SK" sz="2000" b="1" noProof="0" dirty="0"/>
              <a:t>Henryho konštanta</a:t>
            </a:r>
            <a:r>
              <a:rPr lang="sk-SK" sz="2000" noProof="0" dirty="0"/>
              <a:t> (k) vyjadruje tendenciu látky prechádzať do plynného skupenstva</a:t>
            </a:r>
          </a:p>
        </p:txBody>
      </p:sp>
    </p:spTree>
    <p:extLst>
      <p:ext uri="{BB962C8B-B14F-4D97-AF65-F5344CB8AC3E}">
        <p14:creationId xmlns:p14="http://schemas.microsoft.com/office/powerpoint/2010/main" val="2174376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6DC09-D2A9-E52E-6CAD-D4C2695A6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A621B7-9A0F-E75F-F4B2-ED996CF1A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629"/>
          </a:xfrm>
        </p:spPr>
        <p:txBody>
          <a:bodyPr>
            <a:normAutofit/>
          </a:bodyPr>
          <a:lstStyle/>
          <a:p>
            <a:r>
              <a:rPr lang="sk-SK" sz="2400" noProof="0" dirty="0"/>
              <a:t>Forma výskytu (rizikových) organických látok v prostredí: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86BE06F-4FC3-7CE0-5545-4870F43A2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951"/>
            <a:ext cx="10515600" cy="5136348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sk-SK" sz="2000" b="1" noProof="0" dirty="0"/>
              <a:t>plynná</a:t>
            </a:r>
            <a:r>
              <a:rPr lang="sk-SK" sz="2000" noProof="0" dirty="0"/>
              <a:t> fáza - v nenasýtenej zóne pôd - typické pre VOC (prchavé)</a:t>
            </a:r>
          </a:p>
          <a:p>
            <a:pPr marL="457200" indent="-457200">
              <a:buAutoNum type="arabicPeriod"/>
            </a:pPr>
            <a:r>
              <a:rPr lang="sk-SK" sz="2000" b="1" noProof="0" dirty="0"/>
              <a:t>tuhá</a:t>
            </a:r>
            <a:r>
              <a:rPr lang="sk-SK" sz="2000" noProof="0" dirty="0"/>
              <a:t> fáza - adsorbovaná frakcia</a:t>
            </a:r>
          </a:p>
          <a:p>
            <a:pPr marL="457200" indent="-457200">
              <a:buAutoNum type="arabicPeriod"/>
            </a:pPr>
            <a:r>
              <a:rPr lang="sk-SK" sz="2000" noProof="0" dirty="0"/>
              <a:t>kvapalná (</a:t>
            </a:r>
            <a:r>
              <a:rPr lang="sk-SK" sz="2000" b="1" noProof="0" dirty="0"/>
              <a:t>vodná</a:t>
            </a:r>
            <a:r>
              <a:rPr lang="sk-SK" sz="2000" noProof="0" dirty="0"/>
              <a:t>) fáza - rozpustené v pôdnej vode - v póroch (v závislosti od rozpustnosti danej látky), v nenasýtenej aj nasýtenej zóne pôd</a:t>
            </a:r>
          </a:p>
          <a:p>
            <a:pPr marL="457200" indent="-457200">
              <a:buAutoNum type="arabicPeriod"/>
            </a:pPr>
            <a:r>
              <a:rPr lang="sk-SK" sz="2000" noProof="0" dirty="0"/>
              <a:t>kvapalná (</a:t>
            </a:r>
            <a:r>
              <a:rPr lang="sk-SK" sz="2000" b="1" noProof="0" dirty="0"/>
              <a:t>bezvodá</a:t>
            </a:r>
            <a:r>
              <a:rPr lang="sk-SK" sz="2000" noProof="0" dirty="0"/>
              <a:t>) fáza: kvapalná frakcia v H</a:t>
            </a:r>
            <a:r>
              <a:rPr lang="sk-SK" sz="2000" baseline="-25000" noProof="0" dirty="0"/>
              <a:t>2</a:t>
            </a:r>
            <a:r>
              <a:rPr lang="sk-SK" sz="2000" noProof="0" dirty="0"/>
              <a:t>O nerozpustná a s H</a:t>
            </a:r>
            <a:r>
              <a:rPr lang="sk-SK" sz="2000" baseline="-25000" noProof="0" dirty="0"/>
              <a:t>2</a:t>
            </a:r>
            <a:r>
              <a:rPr lang="sk-SK" sz="2000" noProof="0" dirty="0"/>
              <a:t>O nemiešateľná, podľa toho akú má látka hustotu v porovnaní s vodou (ς H</a:t>
            </a:r>
            <a:r>
              <a:rPr lang="sk-SK" sz="2000" baseline="-25000" noProof="0" dirty="0"/>
              <a:t>2</a:t>
            </a:r>
            <a:r>
              <a:rPr lang="sk-SK" sz="2000" noProof="0" dirty="0"/>
              <a:t>O = 998 kg m</a:t>
            </a:r>
            <a:r>
              <a:rPr lang="sk-SK" sz="2000" baseline="30000" noProof="0" dirty="0"/>
              <a:t>-3</a:t>
            </a:r>
            <a:r>
              <a:rPr lang="sk-SK" sz="2000" noProof="0" dirty="0"/>
              <a:t>)</a:t>
            </a:r>
          </a:p>
          <a:p>
            <a:pPr marL="461963" indent="0">
              <a:buNone/>
            </a:pPr>
            <a:r>
              <a:rPr lang="sk-SK" sz="2000" noProof="0" dirty="0"/>
              <a:t>a. Light Non-Aqueous Phase Liquid (</a:t>
            </a:r>
            <a:r>
              <a:rPr lang="sk-SK" sz="2000" b="1" noProof="0" dirty="0"/>
              <a:t>ς &lt; 998 </a:t>
            </a:r>
            <a:r>
              <a:rPr lang="sk-SK" sz="2000" noProof="0" dirty="0"/>
              <a:t>kg m</a:t>
            </a:r>
            <a:r>
              <a:rPr lang="sk-SK" sz="2000" baseline="30000" noProof="0" dirty="0"/>
              <a:t>-3</a:t>
            </a:r>
            <a:r>
              <a:rPr lang="sk-SK" sz="2000" noProof="0" dirty="0"/>
              <a:t>)</a:t>
            </a:r>
          </a:p>
          <a:p>
            <a:pPr marL="461963" indent="0">
              <a:buNone/>
            </a:pPr>
            <a:r>
              <a:rPr lang="sk-SK" sz="2000" noProof="0" dirty="0"/>
              <a:t>b. Dense Non-Aqueous Phase Liquid (</a:t>
            </a:r>
            <a:r>
              <a:rPr lang="sk-SK" sz="2000" b="1" noProof="0" dirty="0"/>
              <a:t>ς &gt; 998 </a:t>
            </a:r>
            <a:r>
              <a:rPr lang="sk-SK" sz="2000" noProof="0" dirty="0"/>
              <a:t>kg m</a:t>
            </a:r>
            <a:r>
              <a:rPr lang="sk-SK" sz="2000" baseline="30000" noProof="0" dirty="0"/>
              <a:t>-3</a:t>
            </a:r>
            <a:r>
              <a:rPr lang="sk-SK" sz="2000" noProof="0" dirty="0"/>
              <a:t>)</a:t>
            </a:r>
          </a:p>
          <a:p>
            <a:pPr marL="0" indent="0">
              <a:buNone/>
            </a:pPr>
            <a:r>
              <a:rPr lang="sk-SK" sz="2000" noProof="0" dirty="0"/>
              <a:t>prečo je to dôležité ? </a:t>
            </a:r>
            <a:r>
              <a:rPr lang="sk-SK" sz="2000" noProof="0" dirty="0">
                <a:sym typeface="Wingdings" panose="05000000000000000000" pitchFamily="2" charset="2"/>
              </a:rPr>
              <a:t> návrh sanačných opatrení / odhad kde a v akej forme sa znečistenie nachádza</a:t>
            </a:r>
            <a:endParaRPr lang="sk-SK" sz="2000" noProof="0" dirty="0"/>
          </a:p>
          <a:p>
            <a:pPr marL="457200" indent="-457200">
              <a:buAutoNum type="arabicPeriod"/>
            </a:pPr>
            <a:endParaRPr lang="sk-SK" sz="2000" noProof="0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971F13C4-05D1-6F18-73CA-EE68D8E99729}"/>
              </a:ext>
            </a:extLst>
          </p:cNvPr>
          <p:cNvSpPr txBox="1">
            <a:spLocks/>
          </p:cNvSpPr>
          <p:nvPr/>
        </p:nvSpPr>
        <p:spPr>
          <a:xfrm>
            <a:off x="838200" y="4974903"/>
            <a:ext cx="10515600" cy="1095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2000" noProof="0" dirty="0">
                <a:solidFill>
                  <a:schemeClr val="tx1">
                    <a:lumMod val="95000"/>
                  </a:schemeClr>
                </a:solidFill>
              </a:rPr>
              <a:t>pohyblivá bude najmä rozpustená “vodná” frakcia a frakcia v plynnom skupenstve; predvídať (vyhodnotiť) mobilitu a transport LNAPL a DNAPL frakcií v podpovrchovom prostredí môže byť náročné</a:t>
            </a:r>
            <a:endParaRPr lang="sk-SK" sz="2000" noProof="0" dirty="0"/>
          </a:p>
        </p:txBody>
      </p:sp>
    </p:spTree>
    <p:extLst>
      <p:ext uri="{BB962C8B-B14F-4D97-AF65-F5344CB8AC3E}">
        <p14:creationId xmlns:p14="http://schemas.microsoft.com/office/powerpoint/2010/main" val="3042135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00D94-AD2F-AB6A-7CF2-5D8F7B424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CBCF52-F59A-63AC-BBE5-8E0206FE1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629"/>
          </a:xfrm>
        </p:spPr>
        <p:txBody>
          <a:bodyPr>
            <a:normAutofit/>
          </a:bodyPr>
          <a:lstStyle/>
          <a:p>
            <a:r>
              <a:rPr lang="sk-SK" sz="2400" noProof="0" dirty="0"/>
              <a:t>Perzistentné organické polutanty, POPs (“dirty dozen”)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E0A0518-CE3E-D434-4C4F-1F964748B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950"/>
            <a:ext cx="6207015" cy="5532597"/>
          </a:xfrm>
        </p:spPr>
        <p:txBody>
          <a:bodyPr>
            <a:normAutofit/>
          </a:bodyPr>
          <a:lstStyle/>
          <a:p>
            <a:r>
              <a:rPr lang="sk-SK" sz="2000" noProof="0" dirty="0"/>
              <a:t>termín sa začal používať na prelome 20 a 21 stor.; vyjadruje, že okrem samotnej toxicity organickej látky je podstatné </a:t>
            </a:r>
            <a:r>
              <a:rPr lang="sk-SK" sz="2000" noProof="0"/>
              <a:t>aj to</a:t>
            </a:r>
            <a:r>
              <a:rPr lang="en-US" sz="2000" noProof="0"/>
              <a:t>,</a:t>
            </a:r>
            <a:r>
              <a:rPr lang="sk-SK" sz="2000" noProof="0"/>
              <a:t> </a:t>
            </a:r>
            <a:r>
              <a:rPr lang="sk-SK" sz="2000" noProof="0" dirty="0"/>
              <a:t>ako sa jej koncentrácia v zložkách prírody (ne)mení v čase</a:t>
            </a:r>
          </a:p>
          <a:p>
            <a:r>
              <a:rPr lang="sk-SK" sz="2000" noProof="0" dirty="0"/>
              <a:t>problémové sú tie látky, ktoré sú jednak toxické a zároveň perzistentné</a:t>
            </a:r>
          </a:p>
          <a:p>
            <a:r>
              <a:rPr lang="sk-SK" sz="2000" noProof="0" dirty="0"/>
              <a:t>2001 Štokholmský dohovor </a:t>
            </a:r>
            <a:r>
              <a:rPr lang="sk-SK" sz="2000" noProof="0" dirty="0">
                <a:sym typeface="Wingdings" panose="05000000000000000000" pitchFamily="2" charset="2"/>
              </a:rPr>
              <a:t></a:t>
            </a:r>
            <a:r>
              <a:rPr lang="sk-SK" sz="2000" noProof="0" dirty="0"/>
              <a:t> cieľ: na základe medzinárodne platného dohovoru obmedziť používane POPs; dohovor ratifikovalo množstvo krajín (nie všetky)</a:t>
            </a:r>
          </a:p>
          <a:p>
            <a:r>
              <a:rPr lang="sk-SK" sz="2000" noProof="0" dirty="0"/>
              <a:t>v 2001 sa dohovor vzťahoval iba na 12 látok, neskôr sa zoznam rozšíril o ďalšie</a:t>
            </a:r>
          </a:p>
          <a:p>
            <a:r>
              <a:rPr lang="sk-SK" sz="2000" noProof="0" dirty="0"/>
              <a:t>látkam boli priradené tri písmená. Látky s označením A (pesticídy) mali byť eliminované, zatiaľ čo výroba a používanie látok označených B (priemyselné chemikálie) a C (vedľajšie produkty) mali byť obmedzené</a:t>
            </a:r>
          </a:p>
        </p:txBody>
      </p:sp>
      <p:pic>
        <p:nvPicPr>
          <p:cNvPr id="6" name="Obrázok 5" descr="Obrázok, na ktorom je text, snímka obrazovky, písmo, číslo&#10;&#10;Automaticky generovaný popis">
            <a:extLst>
              <a:ext uri="{FF2B5EF4-FFF2-40B4-BE49-F238E27FC236}">
                <a16:creationId xmlns:a16="http://schemas.microsoft.com/office/drawing/2014/main" id="{353E5143-4857-8567-05EB-396D66D04F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266" y="1426866"/>
            <a:ext cx="4538241" cy="4563594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78213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id="{8A54E2E4-D8AC-FB23-CBB9-DB5D13113C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950" y="2488673"/>
            <a:ext cx="6519270" cy="4281311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26B91094-0E62-039B-734C-4D59F31A3B9C}"/>
              </a:ext>
            </a:extLst>
          </p:cNvPr>
          <p:cNvSpPr txBox="1"/>
          <p:nvPr/>
        </p:nvSpPr>
        <p:spPr>
          <a:xfrm>
            <a:off x="79513" y="106458"/>
            <a:ext cx="4880075" cy="6786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500" b="1" noProof="0" dirty="0"/>
              <a:t>Aldrin</a:t>
            </a:r>
            <a:r>
              <a:rPr lang="sk-SK" sz="1500" noProof="0" dirty="0"/>
              <a:t>: chlórovaný cyklodién (insekticíd); </a:t>
            </a:r>
            <a:r>
              <a:rPr lang="sk-SK" sz="1500" noProof="0"/>
              <a:t>rigidná </a:t>
            </a:r>
            <a:r>
              <a:rPr lang="en-US" sz="1500" noProof="0"/>
              <a:t>“</a:t>
            </a:r>
            <a:r>
              <a:rPr lang="sk-SK" sz="1500" noProof="0"/>
              <a:t>klietkovitá</a:t>
            </a:r>
            <a:r>
              <a:rPr lang="en-US" sz="1500" noProof="0"/>
              <a:t>”</a:t>
            </a:r>
            <a:r>
              <a:rPr lang="sk-SK" sz="1500" noProof="0" dirty="0"/>
              <a:t> bicyklická štruktúra; nenasýtený kruh; vysoko lipofilný a perzistentný; neurotoxický</a:t>
            </a:r>
          </a:p>
          <a:p>
            <a:r>
              <a:rPr lang="sk-SK" sz="1500" b="1" noProof="0" dirty="0"/>
              <a:t>Dieldrin</a:t>
            </a:r>
            <a:r>
              <a:rPr lang="sk-SK" sz="1500" noProof="0" dirty="0"/>
              <a:t>: epoxidovaný derivát aldrinu; stabilnejší (ako aldrin), silná neurotoxicita, bioakumulácia, epoxidový kruh zvyšuje biologickú reaktivitu</a:t>
            </a:r>
          </a:p>
          <a:p>
            <a:r>
              <a:rPr lang="sk-SK" sz="1500" b="1" noProof="0" dirty="0"/>
              <a:t>Endrin</a:t>
            </a:r>
            <a:r>
              <a:rPr lang="sk-SK" sz="1500" noProof="0" dirty="0"/>
              <a:t>: stereoizomér dieldrínu </a:t>
            </a:r>
            <a:r>
              <a:rPr lang="sk-SK" sz="1500" noProof="0" dirty="0">
                <a:sym typeface="Wingdings" panose="05000000000000000000" pitchFamily="2" charset="2"/>
              </a:rPr>
              <a:t></a:t>
            </a:r>
            <a:r>
              <a:rPr lang="sk-SK" sz="1500" noProof="0" dirty="0"/>
              <a:t> rovnaký vzorec, iné 3D usporiadanie; oveľa vyššia akútna toxicita – silné účinky na CNS; stereochémia dramaticky mení toxicitu</a:t>
            </a:r>
          </a:p>
          <a:p>
            <a:r>
              <a:rPr lang="sk-SK" sz="1500" b="1" noProof="0" dirty="0"/>
              <a:t>PCB</a:t>
            </a:r>
            <a:r>
              <a:rPr lang="sk-SK" sz="1500" noProof="0" dirty="0"/>
              <a:t>: dva aromatické kruhy; variabilná chlorácia; extrémne perzistentné; bioakumulatívne; štruktúra jednotlivých kongenérov hrá významnú úlohu: koplanárna PCB → vysoko toxická; skrútená PCB → menej toxická</a:t>
            </a:r>
          </a:p>
          <a:p>
            <a:r>
              <a:rPr lang="sk-SK" sz="1500" b="1" noProof="0" dirty="0"/>
              <a:t>Chlordan</a:t>
            </a:r>
            <a:r>
              <a:rPr lang="sk-SK" sz="1500" noProof="0" dirty="0"/>
              <a:t>: chlórovaný cyklodién; “klietkovitá” štruktúra, perzistencia v pôde; termiticíd </a:t>
            </a:r>
            <a:r>
              <a:rPr lang="sk-SK" sz="1500" noProof="0" dirty="0">
                <a:sym typeface="Wingdings" panose="05000000000000000000" pitchFamily="2" charset="2"/>
              </a:rPr>
              <a:t></a:t>
            </a:r>
            <a:r>
              <a:rPr lang="sk-SK" sz="1500" noProof="0" dirty="0"/>
              <a:t> proti termitom; neurotoxicita</a:t>
            </a:r>
          </a:p>
          <a:p>
            <a:r>
              <a:rPr lang="sk-SK" sz="1500" b="1" noProof="0" dirty="0"/>
              <a:t>Heptachlor</a:t>
            </a:r>
            <a:r>
              <a:rPr lang="sk-SK" sz="1500" noProof="0" dirty="0"/>
              <a:t>: chlórovaný cyklodién; podobný chlordanu; chlórovaný bicyklický systém; perzistencia v pôde; premieňa sa na epoxidový metabolit; bioakumulatívny</a:t>
            </a:r>
          </a:p>
          <a:p>
            <a:r>
              <a:rPr lang="sk-SK" sz="1500" b="1" noProof="0" dirty="0"/>
              <a:t>DDT</a:t>
            </a:r>
            <a:r>
              <a:rPr lang="sk-SK" sz="1500" noProof="0" dirty="0"/>
              <a:t>: dva fenylové kruhy; trichlórmetylové centrum; veľmi hydrofóbny; endokrinné poruchy; biomagnifikácia </a:t>
            </a:r>
            <a:r>
              <a:rPr lang="sk-SK" sz="1500" noProof="0" dirty="0">
                <a:sym typeface="Wingdings" panose="05000000000000000000" pitchFamily="2" charset="2"/>
              </a:rPr>
              <a:t></a:t>
            </a:r>
            <a:r>
              <a:rPr lang="sk-SK" sz="1500" noProof="0" dirty="0"/>
              <a:t> známy dôsledok: tenká škrupina vajec vtákov; benzylová skupina CCl₃ prispieva k perzistencii</a:t>
            </a:r>
          </a:p>
          <a:p>
            <a:r>
              <a:rPr lang="sk-SK" sz="1500" b="1" noProof="0" dirty="0"/>
              <a:t>Polychlórované dibenzo-p-dioxíny </a:t>
            </a:r>
            <a:r>
              <a:rPr lang="sk-SK" sz="1500" noProof="0" dirty="0"/>
              <a:t>(PCDD): dva aromatické kruhy, dva O mostíky` patria k najtoxickejším antropogénnym chemikáliám; väzba na Ah receptor; extrémna perzistencia; planárnosť štruktúry je kritická pre toxicitu</a:t>
            </a:r>
            <a:endParaRPr lang="sk-SK" sz="1600" noProof="0" dirty="0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CED98BB2-D751-F18B-C461-CF73D537DC6A}"/>
              </a:ext>
            </a:extLst>
          </p:cNvPr>
          <p:cNvSpPr txBox="1"/>
          <p:nvPr/>
        </p:nvSpPr>
        <p:spPr>
          <a:xfrm>
            <a:off x="5085522" y="88016"/>
            <a:ext cx="710647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500" b="1" noProof="0" dirty="0"/>
              <a:t>Hexachólbenzén</a:t>
            </a:r>
            <a:r>
              <a:rPr lang="sk-SK" sz="1500" noProof="0" dirty="0"/>
              <a:t>: plne chlórovaný aromatický uhľovodík (benzén); extrémne stabilný (žiadne reaktívne vodíky); ťažko biologicky odbúrateľný; fungicíd/vedľajší produkt </a:t>
            </a:r>
          </a:p>
          <a:p>
            <a:r>
              <a:rPr lang="sk-SK" sz="1500" b="1" noProof="0" dirty="0"/>
              <a:t>Mirex</a:t>
            </a:r>
            <a:r>
              <a:rPr lang="sk-SK" sz="1500" noProof="0" dirty="0"/>
              <a:t>: veľmi tuhá polycyklická štruktúra (“chlórovaná klietka“); veľa chlórov jeden z najodolnejších pesticídov použitie tiež aj ako spomaľovač horenia </a:t>
            </a:r>
          </a:p>
          <a:p>
            <a:r>
              <a:rPr lang="sk-SK" sz="1500" b="1" noProof="0" dirty="0"/>
              <a:t>Toxafén</a:t>
            </a:r>
            <a:r>
              <a:rPr lang="sk-SK" sz="1500" noProof="0" dirty="0"/>
              <a:t>: zmes chlórovaných terpénov – odvodené od terpénového skeletu; variabilná chlorácia; veľmi komplexná zmes; ťažko analyzovateľná z hľadiska životného prostredia; perzistentcia + bioakumulácia</a:t>
            </a:r>
          </a:p>
          <a:p>
            <a:r>
              <a:rPr lang="sk-SK" sz="1500" b="1" noProof="0" dirty="0"/>
              <a:t>Polychlórované dibenzofurány</a:t>
            </a:r>
            <a:r>
              <a:rPr lang="sk-SK" sz="1500" noProof="0" dirty="0"/>
              <a:t>: štruktúrne podobné dioxínom; jeden kyslíkový mostík; toxicita podobná dioxínom; </a:t>
            </a:r>
            <a:r>
              <a:rPr lang="sk-SK" sz="1500" noProof="0"/>
              <a:t>perzistencia;</a:t>
            </a:r>
            <a:r>
              <a:rPr lang="en-US" sz="1500" noProof="0"/>
              <a:t> </a:t>
            </a:r>
            <a:r>
              <a:rPr lang="sk-SK" sz="1500" noProof="0" dirty="0"/>
              <a:t>vzniká počas horenia organických látok obsahujúcich Cl</a:t>
            </a:r>
          </a:p>
        </p:txBody>
      </p:sp>
    </p:spTree>
    <p:extLst>
      <p:ext uri="{BB962C8B-B14F-4D97-AF65-F5344CB8AC3E}">
        <p14:creationId xmlns:p14="http://schemas.microsoft.com/office/powerpoint/2010/main" val="474645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32BCE-97D2-B042-E482-C135865A2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FBFB7B-3D4D-C361-1384-8D7A8A5AB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629"/>
          </a:xfrm>
        </p:spPr>
        <p:txBody>
          <a:bodyPr>
            <a:normAutofit/>
          </a:bodyPr>
          <a:lstStyle/>
          <a:p>
            <a:r>
              <a:rPr lang="sk-SK" sz="2400" noProof="0" dirty="0"/>
              <a:t>Stabilita perzistentných organických polutantov: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B3DCE4E-EA3B-B7F4-A2F9-9B97A6FE7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951"/>
            <a:ext cx="10515600" cy="5136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 dirty="0"/>
              <a:t>Degradácia POPs v prírodnom prostredí prebieha približne v súlade s reakčným mechanizmom prvého poriadku; (približné) hodnoty polčasov premeny pre 12 vybraných POPs sú nasledovné: </a:t>
            </a:r>
          </a:p>
        </p:txBody>
      </p:sp>
      <p:graphicFrame>
        <p:nvGraphicFramePr>
          <p:cNvPr id="4" name="Tabuľka 3">
            <a:extLst>
              <a:ext uri="{FF2B5EF4-FFF2-40B4-BE49-F238E27FC236}">
                <a16:creationId xmlns:a16="http://schemas.microsoft.com/office/drawing/2014/main" id="{95828531-C38E-8C7B-89D7-6FA8F7F613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698483"/>
              </p:ext>
            </p:extLst>
          </p:nvPr>
        </p:nvGraphicFramePr>
        <p:xfrm>
          <a:off x="939591" y="2148501"/>
          <a:ext cx="9874469" cy="36652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19415">
                  <a:extLst>
                    <a:ext uri="{9D8B030D-6E8A-4147-A177-3AD203B41FA5}">
                      <a16:colId xmlns:a16="http://schemas.microsoft.com/office/drawing/2014/main" val="1364494249"/>
                    </a:ext>
                  </a:extLst>
                </a:gridCol>
                <a:gridCol w="5155054">
                  <a:extLst>
                    <a:ext uri="{9D8B030D-6E8A-4147-A177-3AD203B41FA5}">
                      <a16:colId xmlns:a16="http://schemas.microsoft.com/office/drawing/2014/main" val="2999057445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b="1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Látka</a:t>
                      </a:r>
                      <a:endParaRPr lang="sk-SK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b="1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Približná hodnota polčasu</a:t>
                      </a:r>
                      <a:endParaRPr lang="sk-SK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96406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Aldrin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mesiace → roky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7652566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Dieldrin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cca 5 rokov (pôda)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406906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Endrin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≤ 12 rokov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561257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Chlordan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až 20 rokov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425406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Heptachlor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mesiace → roky; metabolity epoxidu oveľa viac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657400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DDT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2–30 rokov (niekedy viac)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9272251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hexachlórbenzén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niekoľko rokov → desaťročí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3057056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Mirex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≤ 10 rokov prípadne viac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697091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Toxafen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až 14 rokov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4616774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polychlorované bifenyly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rokov → desaťročia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744460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polychlórované dibenzo-p-dioxíny (PCDD)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desaťročia → storočia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860026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polychlórované dibenzofurány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u="none" strike="noStrike" noProof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desaťročia → storočia</a:t>
                      </a:r>
                      <a:endParaRPr lang="sk-SK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21931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7491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B84F7-4D1E-109F-CB6E-0ECF2B189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555070-594C-D2B5-6FEC-3DB76B66B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629"/>
          </a:xfrm>
        </p:spPr>
        <p:txBody>
          <a:bodyPr>
            <a:normAutofit/>
          </a:bodyPr>
          <a:lstStyle/>
          <a:p>
            <a:r>
              <a:rPr lang="sk-SK" sz="2400" noProof="0" dirty="0"/>
              <a:t>Osud rizikových látok v prostredí a ich biodegradácia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0406DE84-9AC5-5CE2-3D11-1488DB8E1E0E}"/>
              </a:ext>
            </a:extLst>
          </p:cNvPr>
          <p:cNvSpPr txBox="1"/>
          <p:nvPr/>
        </p:nvSpPr>
        <p:spPr>
          <a:xfrm>
            <a:off x="926690" y="1195754"/>
            <a:ext cx="5654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/>
              <a:t>mikrobiálne (enzymatické) odbúranie alkánov a alkénov</a:t>
            </a:r>
          </a:p>
        </p:txBody>
      </p:sp>
      <p:pic>
        <p:nvPicPr>
          <p:cNvPr id="14" name="Obrázok 13">
            <a:extLst>
              <a:ext uri="{FF2B5EF4-FFF2-40B4-BE49-F238E27FC236}">
                <a16:creationId xmlns:a16="http://schemas.microsoft.com/office/drawing/2014/main" id="{6685E3A8-4DC3-DACC-0598-E735AE298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4" y="2324529"/>
            <a:ext cx="7708490" cy="2916393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pic>
        <p:nvPicPr>
          <p:cNvPr id="16" name="Obrázok 15">
            <a:extLst>
              <a:ext uri="{FF2B5EF4-FFF2-40B4-BE49-F238E27FC236}">
                <a16:creationId xmlns:a16="http://schemas.microsoft.com/office/drawing/2014/main" id="{D3A0DE8F-ED7F-07CC-29B8-C4978A60E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612" y="1617078"/>
            <a:ext cx="4274563" cy="4602452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sp>
        <p:nvSpPr>
          <p:cNvPr id="17" name="Šípka: nadol 16">
            <a:extLst>
              <a:ext uri="{FF2B5EF4-FFF2-40B4-BE49-F238E27FC236}">
                <a16:creationId xmlns:a16="http://schemas.microsoft.com/office/drawing/2014/main" id="{EFB62CFF-F438-CE71-B7E7-B18ED2961DAF}"/>
              </a:ext>
            </a:extLst>
          </p:cNvPr>
          <p:cNvSpPr/>
          <p:nvPr/>
        </p:nvSpPr>
        <p:spPr>
          <a:xfrm>
            <a:off x="4984955" y="1617078"/>
            <a:ext cx="147484" cy="40930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8" name="Šípka: nadol 17">
            <a:extLst>
              <a:ext uri="{FF2B5EF4-FFF2-40B4-BE49-F238E27FC236}">
                <a16:creationId xmlns:a16="http://schemas.microsoft.com/office/drawing/2014/main" id="{47838E25-185F-3C9B-DD3F-FA414922097F}"/>
              </a:ext>
            </a:extLst>
          </p:cNvPr>
          <p:cNvSpPr/>
          <p:nvPr/>
        </p:nvSpPr>
        <p:spPr>
          <a:xfrm rot="17273705">
            <a:off x="6985427" y="1189577"/>
            <a:ext cx="160555" cy="78007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2003240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38822ED1-39FE-9C5A-F91E-975E762361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92" y="198867"/>
            <a:ext cx="11478815" cy="646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254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2BC7D83C-B374-BD5A-E851-9CC4D9E8B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810" y="0"/>
            <a:ext cx="102746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92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22082026-2EF5-D3AC-DF08-C198733B1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5170"/>
            <a:ext cx="12192000" cy="6027659"/>
          </a:xfrm>
          <a:prstGeom prst="rect">
            <a:avLst/>
          </a:prstGeom>
        </p:spPr>
      </p:pic>
      <p:sp>
        <p:nvSpPr>
          <p:cNvPr id="7" name="Obdĺžnik 6">
            <a:extLst>
              <a:ext uri="{FF2B5EF4-FFF2-40B4-BE49-F238E27FC236}">
                <a16:creationId xmlns:a16="http://schemas.microsoft.com/office/drawing/2014/main" id="{4F288E89-186B-BAAF-70AD-3C4489A38D67}"/>
              </a:ext>
            </a:extLst>
          </p:cNvPr>
          <p:cNvSpPr/>
          <p:nvPr/>
        </p:nvSpPr>
        <p:spPr>
          <a:xfrm>
            <a:off x="73572" y="787174"/>
            <a:ext cx="11971283" cy="4643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AAB888E4-F40D-0199-31C0-C733A20B5E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14" y="787174"/>
            <a:ext cx="10247586" cy="464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85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A98F0-4ACC-3D26-C6DD-32762E1E7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BC8D31F0-3089-A2A5-4650-5F026881E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629"/>
          </a:xfrm>
        </p:spPr>
        <p:txBody>
          <a:bodyPr>
            <a:normAutofit/>
          </a:bodyPr>
          <a:lstStyle/>
          <a:p>
            <a:r>
              <a:rPr lang="sk-SK" sz="2400" noProof="0" dirty="0"/>
              <a:t>Osud rizikových látok v prostredí a ich biodegradácia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5162B30C-743D-0EF2-C5CC-D9B651AC55AB}"/>
              </a:ext>
            </a:extLst>
          </p:cNvPr>
          <p:cNvSpPr txBox="1"/>
          <p:nvPr/>
        </p:nvSpPr>
        <p:spPr>
          <a:xfrm>
            <a:off x="838200" y="1290401"/>
            <a:ext cx="100932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noProof="0" dirty="0">
                <a:latin typeface="Calibri" pitchFamily="34" charset="0"/>
              </a:rPr>
              <a:t>Benzén: kľúčové pri degr. aromatických zlúčenín je rozštiepenie aromatického kruhu, k tomu dochádza pomocou deoxigenáz v prítomnosti kyslíka </a:t>
            </a:r>
            <a:r>
              <a:rPr lang="sk-SK" noProof="0" dirty="0">
                <a:latin typeface="Calibri" pitchFamily="34" charset="0"/>
                <a:sym typeface="Wingdings" pitchFamily="2" charset="2"/>
              </a:rPr>
              <a:t></a:t>
            </a:r>
            <a:r>
              <a:rPr lang="sk-SK" noProof="0" dirty="0">
                <a:latin typeface="Calibri" pitchFamily="34" charset="0"/>
              </a:rPr>
              <a:t> vzniká "benzén dihydrodiol" a následne katechol; ten je potom štiepený buď v polohe orto čo vyústi do naviazania alkoholových skupín na dva susedné atómy C; alebo prebieha štiepenie v polohe meta, pričom u dvoch susedných atómov C dôjde iba v jednom prípade k naviazaniu OH; následné produkty ako sú napr. octan, sukcinát (soľ kys. jantárovej), pyruvát (soľ kys. pyrohroznovej) al. acetaldehyd (aldehyd kys. octovej) sú následne transformované v </a:t>
            </a:r>
            <a:r>
              <a:rPr lang="sk-SK" noProof="0">
                <a:latin typeface="Calibri" pitchFamily="34" charset="0"/>
              </a:rPr>
              <a:t>rámci </a:t>
            </a:r>
            <a:r>
              <a:rPr lang="en-US" dirty="0">
                <a:latin typeface="Calibri" pitchFamily="34" charset="0"/>
              </a:rPr>
              <a:t>K</a:t>
            </a:r>
            <a:r>
              <a:rPr lang="sk-SK" noProof="0" dirty="0">
                <a:latin typeface="Calibri" pitchFamily="34" charset="0"/>
              </a:rPr>
              <a:t>rebsovho (citrátového) cyklu</a:t>
            </a:r>
          </a:p>
          <a:p>
            <a:endParaRPr lang="sk-SK" noProof="0" dirty="0"/>
          </a:p>
        </p:txBody>
      </p:sp>
      <p:pic>
        <p:nvPicPr>
          <p:cNvPr id="10" name="Picture 4" descr="benzen.jpg">
            <a:extLst>
              <a:ext uri="{FF2B5EF4-FFF2-40B4-BE49-F238E27FC236}">
                <a16:creationId xmlns:a16="http://schemas.microsoft.com/office/drawing/2014/main" id="{5C4F6EFE-27E9-CA74-AAB3-07E85315197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6020" y="3693372"/>
            <a:ext cx="5569974" cy="1869304"/>
          </a:xfrm>
          <a:prstGeom prst="rect">
            <a:avLst/>
          </a:prstGeom>
          <a:noFill/>
          <a:ln w="6350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8206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1DF8A676-60F1-0E54-10DC-6A6D64E7FE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8499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657BF-C8B8-7A17-21EF-73EE3DDEB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ok 7">
            <a:extLst>
              <a:ext uri="{FF2B5EF4-FFF2-40B4-BE49-F238E27FC236}">
                <a16:creationId xmlns:a16="http://schemas.microsoft.com/office/drawing/2014/main" id="{DE9E6B02-1130-56A3-55B7-8F3397B51D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228" y="1889455"/>
            <a:ext cx="6146466" cy="372151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C2332D93-B859-7B17-B733-D8BF3F2BC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629"/>
          </a:xfrm>
        </p:spPr>
        <p:txBody>
          <a:bodyPr>
            <a:normAutofit/>
          </a:bodyPr>
          <a:lstStyle/>
          <a:p>
            <a:r>
              <a:rPr lang="sk-SK" sz="2400" noProof="0" dirty="0"/>
              <a:t>Stimulácia biodegradačného procesu (surfaktanty – povrchovo aktívne látky)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0685FEE-365E-B9E6-FF02-14570BD8B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951"/>
            <a:ext cx="10515600" cy="5136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 dirty="0"/>
              <a:t>surfaktanty (v prírodnom prostredí: voda, pôda, sedimenty) znižujú povrchové napätie na fázových rozhraniach, čo zabezpečí lepší kontakt medzi org. substráom a enzýmom, čím sa </a:t>
            </a:r>
            <a:r>
              <a:rPr lang="sk-SK" sz="2000" noProof="0"/>
              <a:t>zvýši rozpustnosť</a:t>
            </a:r>
            <a:r>
              <a:rPr lang="en-US" sz="2000" noProof="0"/>
              <a:t>,</a:t>
            </a:r>
            <a:r>
              <a:rPr lang="sk-SK" sz="2000" noProof="0"/>
              <a:t> reaktivita</a:t>
            </a:r>
            <a:r>
              <a:rPr lang="en-US" sz="2000" noProof="0"/>
              <a:t> </a:t>
            </a:r>
            <a:r>
              <a:rPr lang="en-US" sz="2000" noProof="0">
                <a:sym typeface="Wingdings" panose="05000000000000000000" pitchFamily="2" charset="2"/>
              </a:rPr>
              <a:t>a odbúrateľnosť</a:t>
            </a:r>
            <a:endParaRPr lang="sk-SK" sz="2000" noProof="0" dirty="0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2BC3FFDC-82CF-E2E1-4FF7-F8EDC8C13A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5" y="2142102"/>
            <a:ext cx="5028733" cy="4364682"/>
          </a:xfrm>
          <a:prstGeom prst="rect">
            <a:avLst/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C70F8A36-22D0-BAC3-ED16-C4F3D7C930B1}"/>
              </a:ext>
            </a:extLst>
          </p:cNvPr>
          <p:cNvSpPr txBox="1"/>
          <p:nvPr/>
        </p:nvSpPr>
        <p:spPr>
          <a:xfrm>
            <a:off x="6382413" y="5402517"/>
            <a:ext cx="58095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500"/>
              <a:t>Niektoré typy mikrobiálnych povrchovo aktívnych látok</a:t>
            </a:r>
            <a:r>
              <a:rPr lang="en-US" sz="1500"/>
              <a:t>: </a:t>
            </a:r>
          </a:p>
          <a:p>
            <a:r>
              <a:rPr lang="en-US" sz="1500"/>
              <a:t>1. </a:t>
            </a:r>
            <a:r>
              <a:rPr lang="sk-SK" sz="1500"/>
              <a:t>zlúčeniny s nízkou molekulovou hmotnosťou, napr. glykolipidy, lipopeptidy, </a:t>
            </a:r>
            <a:r>
              <a:rPr lang="en-US" sz="1500"/>
              <a:t>menšie </a:t>
            </a:r>
            <a:r>
              <a:rPr lang="sk-SK" sz="1500"/>
              <a:t>proteíny</a:t>
            </a:r>
            <a:endParaRPr lang="en-US" sz="1500"/>
          </a:p>
          <a:p>
            <a:r>
              <a:rPr lang="en-US" sz="1500"/>
              <a:t>2. </a:t>
            </a:r>
            <a:r>
              <a:rPr lang="sk-SK" sz="1500"/>
              <a:t>zlúčeniny s vysokou molekulovou hmotnosťou</a:t>
            </a:r>
            <a:r>
              <a:rPr lang="en-US" sz="1500"/>
              <a:t> (bioemulzifikátory): </a:t>
            </a:r>
            <a:r>
              <a:rPr lang="sk-SK" sz="1500"/>
              <a:t>polyméry</a:t>
            </a:r>
            <a:r>
              <a:rPr lang="en-US" sz="1500"/>
              <a:t> </a:t>
            </a:r>
            <a:r>
              <a:rPr lang="sk-SK" sz="1500"/>
              <a:t>lipopolysacharidových proteínov alebo lipoproteínov a polysacharidov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FB2D9CDB-2FD8-D4EC-46A6-45B927F19B50}"/>
              </a:ext>
            </a:extLst>
          </p:cNvPr>
          <p:cNvSpPr txBox="1"/>
          <p:nvPr/>
        </p:nvSpPr>
        <p:spPr>
          <a:xfrm>
            <a:off x="74085" y="6519401"/>
            <a:ext cx="3768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https://</a:t>
            </a:r>
            <a:r>
              <a:rPr lang="sk-SK" sz="1400">
                <a:solidFill>
                  <a:schemeClr val="bg1">
                    <a:lumMod val="50000"/>
                  </a:schemeClr>
                </a:solidFill>
              </a:rPr>
              <a:t>doi.org/10.1016/j.jhazmat.2014.12.009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159EC88C-06B2-9FF5-2705-8181FC3092B6}"/>
              </a:ext>
            </a:extLst>
          </p:cNvPr>
          <p:cNvSpPr txBox="1"/>
          <p:nvPr/>
        </p:nvSpPr>
        <p:spPr>
          <a:xfrm>
            <a:off x="7609890" y="5096522"/>
            <a:ext cx="363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400">
                <a:solidFill>
                  <a:schemeClr val="bg1">
                    <a:lumMod val="50000"/>
                  </a:schemeClr>
                </a:solidFill>
              </a:rPr>
              <a:t>https://doi.org/10.1007/s11274-022-03401-6</a:t>
            </a:r>
          </a:p>
        </p:txBody>
      </p:sp>
    </p:spTree>
    <p:extLst>
      <p:ext uri="{BB962C8B-B14F-4D97-AF65-F5344CB8AC3E}">
        <p14:creationId xmlns:p14="http://schemas.microsoft.com/office/powerpoint/2010/main" val="29868909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D637EFA0-FF84-77A5-EA79-608505A95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176" y="168772"/>
            <a:ext cx="9261649" cy="6553124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71A952EA-3C50-DCB3-1240-93E1FEBF9916}"/>
              </a:ext>
            </a:extLst>
          </p:cNvPr>
          <p:cNvSpPr txBox="1"/>
          <p:nvPr/>
        </p:nvSpPr>
        <p:spPr>
          <a:xfrm>
            <a:off x="1558411" y="2630725"/>
            <a:ext cx="363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400">
                <a:solidFill>
                  <a:schemeClr val="bg1">
                    <a:lumMod val="50000"/>
                  </a:schemeClr>
                </a:solidFill>
              </a:rPr>
              <a:t>https://doi.org/10.1007/s11274-022-03401-6</a:t>
            </a:r>
          </a:p>
        </p:txBody>
      </p:sp>
    </p:spTree>
    <p:extLst>
      <p:ext uri="{BB962C8B-B14F-4D97-AF65-F5344CB8AC3E}">
        <p14:creationId xmlns:p14="http://schemas.microsoft.com/office/powerpoint/2010/main" val="20762569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ok 8">
            <a:extLst>
              <a:ext uri="{FF2B5EF4-FFF2-40B4-BE49-F238E27FC236}">
                <a16:creationId xmlns:a16="http://schemas.microsoft.com/office/drawing/2014/main" id="{97D0686C-5D35-D5EF-C760-EDD771D1C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135" y="0"/>
            <a:ext cx="5186723" cy="6858000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id="{8E60A8FA-CF52-AF33-6B73-0C726CDC949E}"/>
              </a:ext>
            </a:extLst>
          </p:cNvPr>
          <p:cNvSpPr txBox="1"/>
          <p:nvPr/>
        </p:nvSpPr>
        <p:spPr>
          <a:xfrm>
            <a:off x="136788" y="730072"/>
            <a:ext cx="45138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/>
              <a:t>Biodegradačná dráha </a:t>
            </a:r>
            <a:r>
              <a:rPr lang="en-US"/>
              <a:t>polyaromatických uhľovodíkov (PAH) podporenej aktivitou extracelulárnych enzýmov </a:t>
            </a:r>
            <a:r>
              <a:rPr lang="en-US">
                <a:sym typeface="Wingdings" panose="05000000000000000000" pitchFamily="2" charset="2"/>
              </a:rPr>
              <a:t></a:t>
            </a:r>
            <a:endParaRPr lang="sk-SK"/>
          </a:p>
          <a:p>
            <a:endParaRPr lang="sk-SK"/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5066399C-D19C-D875-9B74-EF9039DC18B0}"/>
              </a:ext>
            </a:extLst>
          </p:cNvPr>
          <p:cNvSpPr txBox="1"/>
          <p:nvPr/>
        </p:nvSpPr>
        <p:spPr>
          <a:xfrm>
            <a:off x="136788" y="6459876"/>
            <a:ext cx="3192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40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https://doi.org/</a:t>
            </a:r>
            <a:r>
              <a:rPr lang="sk-SK" sz="1400">
                <a:solidFill>
                  <a:schemeClr val="bg1">
                    <a:lumMod val="50000"/>
                  </a:schemeClr>
                </a:solidFill>
              </a:rPr>
              <a:t>10.22207/JPAM.19.4.39</a:t>
            </a:r>
          </a:p>
        </p:txBody>
      </p:sp>
    </p:spTree>
    <p:extLst>
      <p:ext uri="{BB962C8B-B14F-4D97-AF65-F5344CB8AC3E}">
        <p14:creationId xmlns:p14="http://schemas.microsoft.com/office/powerpoint/2010/main" val="2181319667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Obvod</Template>
  <TotalTime>2757</TotalTime>
  <Words>2609</Words>
  <PresentationFormat>Širokouhlá</PresentationFormat>
  <Paragraphs>221</Paragraphs>
  <Slides>26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26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Wingdings</vt:lpstr>
      <vt:lpstr>Motív Office</vt:lpstr>
      <vt:lpstr>Chémia rizikových organických látok: toxicita a degradácia</vt:lpstr>
      <vt:lpstr>Chemické vlastnosti org. látok a ich toxicita</vt:lpstr>
      <vt:lpstr>Chemické vlastnosti org. látok a ich toxicita</vt:lpstr>
      <vt:lpstr>Chemické vlastnosti org. látok a ich toxicita</vt:lpstr>
      <vt:lpstr>Chemické vlastnosti org. látok a ich toxicita</vt:lpstr>
      <vt:lpstr>Chemické vlastnosti org. látok a ich toxicita</vt:lpstr>
      <vt:lpstr>Chemické vlastnosti org. látok a ich toxicita</vt:lpstr>
      <vt:lpstr>Chemické vlastnosti org. látok a ich toxicita</vt:lpstr>
      <vt:lpstr>Chemické vlastnosti org. látok a ich toxicita (snahy o kvantifikáciu / predikciu toxického pôsobenia)</vt:lpstr>
      <vt:lpstr>Štruktúra organických látok – izoméria</vt:lpstr>
      <vt:lpstr>Prezentácia programu PowerPoint</vt:lpstr>
      <vt:lpstr>Prezentácia programu PowerPoint</vt:lpstr>
      <vt:lpstr>Dôležité fyzikálno-chemické parametre (rizikových) organických látok :</vt:lpstr>
      <vt:lpstr>Forma výskytu (rizikových) organických látok v prostredí:</vt:lpstr>
      <vt:lpstr>Perzistentné organické polutanty, POPs (“dirty dozen”)</vt:lpstr>
      <vt:lpstr>Prezentácia programu PowerPoint</vt:lpstr>
      <vt:lpstr>Stabilita perzistentných organických polutantov:</vt:lpstr>
      <vt:lpstr>Osud rizikových látok v prostredí a ich biodegradácia</vt:lpstr>
      <vt:lpstr>Prezentácia programu PowerPoint</vt:lpstr>
      <vt:lpstr>Prezentácia programu PowerPoint</vt:lpstr>
      <vt:lpstr>Prezentácia programu PowerPoint</vt:lpstr>
      <vt:lpstr>Osud rizikových látok v prostredí a ich biodegradácia</vt:lpstr>
      <vt:lpstr>Prezentácia programu PowerPoint</vt:lpstr>
      <vt:lpstr>Stimulácia biodegradačného procesu (surfaktanty – povrchovo aktívne látky)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terms:created xsi:type="dcterms:W3CDTF">2026-05-04T20:56:57Z</dcterms:created>
  <dcterms:modified xsi:type="dcterms:W3CDTF">2026-06-02T15:53:08Z</dcterms:modified>
</cp:coreProperties>
</file>