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9" r:id="rId24"/>
    <p:sldId id="278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50A0B-40E1-261A-391D-BCB20D57A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48A68C9-528E-7247-835D-FDC12F240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53E3406-9210-9306-555E-001595EC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33DCDA1-0A2D-0509-4BAF-3C711877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1323D8D-0A30-3217-9D35-008C92FF4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5142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617A56-B261-AAA7-B0E3-46E23BA7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2F3C48-12BE-CE21-18AD-08542C2FB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04C8F7A-AEB0-7F21-F57B-5850860F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28818B4-39CB-43F5-AFA3-48ED3CEF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CB1E0A-93A2-6539-69D7-E171F3E4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78024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C1C761-6A2F-C45A-4277-BF9A2E04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3B450BF-28A2-CEC2-7631-BD584115F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E89064B-7F47-93AA-A435-CECDA4545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266CD56-233A-4261-1AE8-028D8786C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A09425E-8251-5770-1DF6-A47199D93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6998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1A87CC-8F8A-D8C6-E66C-8895BC8F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73A0D8C-57A5-1EAE-20FF-AAE730C01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F17C867-1B45-D599-FC58-D86F80A469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867B5AD-1670-1B7D-0E0C-8BB1D972F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A3E8CF6-8786-626F-5735-94D92C71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C6FAFD8-AA97-8B8F-C3CE-07FADCB48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12632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3F4136-A4EC-89EA-CC74-1EF7DBB85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C99D7C-0D79-C272-271A-1AA7E6348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B9F0482-7469-5823-6750-35A4464F0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7B29302-443B-D519-5615-1F1C9B272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5EC18AA6-B6BC-4A02-07F2-B4C73E15E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0EDB688D-BA32-3436-4ADC-DBBB4D46B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56491DF-4937-4B9D-3DB6-F583A14B4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93DE2C6B-BA61-12F6-1CEF-364D283A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140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0572DC-0F94-31CB-E736-7BA04830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41A8E96-04BE-466A-5B88-89A0267D6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2109857-7778-28E9-7F4F-D1572BFD7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5F3E8A5-F733-592D-6CEA-38BDBAAD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7527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130D27B-9D37-37A9-FAA9-AF1FD241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3DE8934-4E8F-8518-D802-44410059F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578A562-8A7B-8CE5-3890-58370B77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1219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CB1D87-E01D-F23C-533E-F95A0E335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344FD0C-063E-3874-51B0-28A786D9E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A6455FF-82B1-8F6D-3F30-92903CC2C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19486DB-B80D-DAC5-4AF4-FC51C118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62105D8-0BD7-7518-9301-70EF4E24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652172C-4127-2B79-BCDA-402A591D5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1565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3FEFD6-51ED-BB95-55DD-C664CB5A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92C9E913-6ED6-A720-7208-DF8063B34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44CD402-3D66-833D-ADF2-995631CC9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FF83C45-5BF6-5258-1B15-CDA72941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EEAF3E7-6042-C5D0-3109-F938CADF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4030315-BD44-2195-9B6E-02D4EE092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1449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7CC2E-3B69-3394-412E-E96F6A23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667F4D4D-62A1-41FD-F0E8-04686BC50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197F0EE-29AD-115E-A81C-8FCFC670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2A4E5F5-9E23-FFB1-5579-ABAE1557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8A503F2-EBFF-4D93-1F05-50DD7BCD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7728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A3CAEF73-2277-A48B-1C28-2EF3A9461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675CBEF-24F3-8221-F416-4F91BB0A9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BAC4E5C-C507-8D56-9FEB-B3E214B39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04423DD-F9AB-9721-FA6A-94DD417F6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D40DCB7-BC42-F131-9BD8-995BAD4B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3860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F15B3F14-9025-8B30-FAA7-286A46455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A784DC-A7A4-87A5-96CF-D10A72D0B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549F4E1-93E9-EE3E-9445-79F4748F32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415ED-52B3-47B8-BD32-DC80ED9C5AD9}" type="datetimeFigureOut">
              <a:rPr lang="sk-SK" smtClean="0"/>
              <a:t>2. 6. 2026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745D836-00B4-88AE-30F0-E3C31D787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7DB3427-AF35-5F5D-8DB2-0773275F6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0585F3-D8A1-4A49-875E-972E1CB41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5148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sk-SK" noProof="0" dirty="0"/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13E1CED-2301-765A-1852-1949EF5AF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sk-SK" sz="5200" noProof="0" dirty="0">
                <a:solidFill>
                  <a:schemeClr val="tx2"/>
                </a:solidFill>
              </a:rPr>
              <a:t>Štruktúra, vlastnosti a funkcie prírodných organických látok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C1CAE9B-7321-5104-C978-AEF335993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729" y="4165152"/>
            <a:ext cx="5760846" cy="682079"/>
          </a:xfrm>
        </p:spPr>
        <p:txBody>
          <a:bodyPr>
            <a:normAutofit/>
          </a:bodyPr>
          <a:lstStyle/>
          <a:p>
            <a:r>
              <a:rPr lang="sk-SK" sz="2000" noProof="0" dirty="0">
                <a:solidFill>
                  <a:schemeClr val="tx2"/>
                </a:solidFill>
              </a:rPr>
              <a:t>(prístup k štúdiu, použitie rôznych analytických metód a interpretácia získaných dát)</a:t>
            </a:r>
          </a:p>
        </p:txBody>
      </p:sp>
    </p:spTree>
    <p:extLst>
      <p:ext uri="{BB962C8B-B14F-4D97-AF65-F5344CB8AC3E}">
        <p14:creationId xmlns:p14="http://schemas.microsoft.com/office/powerpoint/2010/main" val="103759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3D996C-EB4A-EADE-3DAB-AFB071DB5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 dirty="0" err="1"/>
              <a:t>Natural</a:t>
            </a:r>
            <a:r>
              <a:rPr lang="sk-SK" sz="2200" noProof="0"/>
              <a:t> organic matter / Prírodná organická hmota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D05287A-2F2F-8A53-81D7-603BD6B7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r>
              <a:rPr lang="sk-SK" sz="2000" noProof="0"/>
              <a:t>komplexná, heterogénna zmes zlúčenín na báze uhlíka, ktoré vznikajú rozkladom a transformáciou látok biomasy rastlín, živočíchov a mikroorganizmov, nachádzajúcich sa v suchozemskom (pôda) a vodnom prostredí (dnové sediment)</a:t>
            </a:r>
          </a:p>
          <a:p>
            <a:r>
              <a:rPr lang="sk-SK" sz="2000" noProof="0"/>
              <a:t>heterogénna zmes organických molekúl, ktoré tvoria supramolekulárne koloidné agregáty alebo makromolekuly s vlastnosťami, ktoré umožňujú viacnásobné interakcie s minerálnymi povrchmi a rozpustenými kontaminantmi v rôznych geochemických podmienkach</a:t>
            </a:r>
          </a:p>
          <a:p>
            <a:r>
              <a:rPr lang="sk-SK" sz="2000" noProof="0"/>
              <a:t>biomasa a nekromasa rastlín, živočíchov, húb a mikroorganizmov</a:t>
            </a:r>
          </a:p>
        </p:txBody>
      </p:sp>
    </p:spTree>
    <p:extLst>
      <p:ext uri="{BB962C8B-B14F-4D97-AF65-F5344CB8AC3E}">
        <p14:creationId xmlns:p14="http://schemas.microsoft.com/office/powerpoint/2010/main" val="3334177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FA4C4BCF-9882-3196-64B4-CF4A9A6DF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936056"/>
              </p:ext>
            </p:extLst>
          </p:nvPr>
        </p:nvGraphicFramePr>
        <p:xfrm>
          <a:off x="838200" y="1658938"/>
          <a:ext cx="10515600" cy="3759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4995">
                  <a:extLst>
                    <a:ext uri="{9D8B030D-6E8A-4147-A177-3AD203B41FA5}">
                      <a16:colId xmlns:a16="http://schemas.microsoft.com/office/drawing/2014/main" val="3096829389"/>
                    </a:ext>
                  </a:extLst>
                </a:gridCol>
                <a:gridCol w="907973">
                  <a:extLst>
                    <a:ext uri="{9D8B030D-6E8A-4147-A177-3AD203B41FA5}">
                      <a16:colId xmlns:a16="http://schemas.microsoft.com/office/drawing/2014/main" val="2223742492"/>
                    </a:ext>
                  </a:extLst>
                </a:gridCol>
                <a:gridCol w="591239">
                  <a:extLst>
                    <a:ext uri="{9D8B030D-6E8A-4147-A177-3AD203B41FA5}">
                      <a16:colId xmlns:a16="http://schemas.microsoft.com/office/drawing/2014/main" val="2044015871"/>
                    </a:ext>
                  </a:extLst>
                </a:gridCol>
                <a:gridCol w="1478096">
                  <a:extLst>
                    <a:ext uri="{9D8B030D-6E8A-4147-A177-3AD203B41FA5}">
                      <a16:colId xmlns:a16="http://schemas.microsoft.com/office/drawing/2014/main" val="922945432"/>
                    </a:ext>
                  </a:extLst>
                </a:gridCol>
                <a:gridCol w="1319729">
                  <a:extLst>
                    <a:ext uri="{9D8B030D-6E8A-4147-A177-3AD203B41FA5}">
                      <a16:colId xmlns:a16="http://schemas.microsoft.com/office/drawing/2014/main" val="3456683292"/>
                    </a:ext>
                  </a:extLst>
                </a:gridCol>
                <a:gridCol w="1953199">
                  <a:extLst>
                    <a:ext uri="{9D8B030D-6E8A-4147-A177-3AD203B41FA5}">
                      <a16:colId xmlns:a16="http://schemas.microsoft.com/office/drawing/2014/main" val="1570603109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217840161"/>
                    </a:ext>
                  </a:extLst>
                </a:gridCol>
                <a:gridCol w="834069">
                  <a:extLst>
                    <a:ext uri="{9D8B030D-6E8A-4147-A177-3AD203B41FA5}">
                      <a16:colId xmlns:a16="http://schemas.microsoft.com/office/drawing/2014/main" val="3030235315"/>
                    </a:ext>
                  </a:extLst>
                </a:gridCol>
              </a:tblGrid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Biomasa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bielkoviny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lipidy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vodorozpustné sacharidy / cukry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štruktúrne polysacharidy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Lignín / látky štruktúrne blízke k fenolom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nukleové kyseliny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b="1" u="none" strike="noStrike" noProof="0">
                          <a:effectLst/>
                        </a:rPr>
                        <a:t>minerály / popol</a:t>
                      </a:r>
                      <a:endParaRPr lang="sk-SK" sz="15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780335"/>
                  </a:ext>
                </a:extLst>
              </a:tr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Nižšie rastliny (riasy, machorasty)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15–45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5–30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10–40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0–10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89191"/>
                  </a:ext>
                </a:extLst>
              </a:tr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Vyššie rastliny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1–8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35–70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10–30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&lt;1–3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extLst>
                  <a:ext uri="{0D108BD9-81ED-4DB2-BD59-A6C34878D82A}">
                    <a16:rowId xmlns:a16="http://schemas.microsoft.com/office/drawing/2014/main" val="4190226939"/>
                  </a:ext>
                </a:extLst>
              </a:tr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Prokaryotické mikroorganizmy (baktérie, archaea)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40–70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~0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8–20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extLst>
                  <a:ext uri="{0D108BD9-81ED-4DB2-BD59-A6C34878D82A}">
                    <a16:rowId xmlns:a16="http://schemas.microsoft.com/office/drawing/2014/main" val="2371929414"/>
                  </a:ext>
                </a:extLst>
              </a:tr>
              <a:tr h="6904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Eukaryotické mikroorganizmy (kvasinky, prvoky, mikroskopické riasy)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20–60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5–40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10–30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0–5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2–10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extLst>
                  <a:ext uri="{0D108BD9-81ED-4DB2-BD59-A6C34878D82A}">
                    <a16:rowId xmlns:a16="http://schemas.microsoft.com/office/drawing/2014/main" val="3498398038"/>
                  </a:ext>
                </a:extLst>
              </a:tr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Huby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15–45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5–20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30–60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0–15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2–8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extLst>
                  <a:ext uri="{0D108BD9-81ED-4DB2-BD59-A6C34878D82A}">
                    <a16:rowId xmlns:a16="http://schemas.microsoft.com/office/drawing/2014/main" val="151014807"/>
                  </a:ext>
                </a:extLst>
              </a:tr>
              <a:tr h="4751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Živočíchy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30–70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5–50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&lt;5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~0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1–5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500" u="none" strike="noStrike" noProof="0">
                          <a:effectLst/>
                        </a:rPr>
                        <a:t>2–15</a:t>
                      </a:r>
                      <a:endParaRPr lang="sk-SK" sz="15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35" marR="6335" marT="6335" marB="0" anchor="ctr"/>
                </a:tc>
                <a:extLst>
                  <a:ext uri="{0D108BD9-81ED-4DB2-BD59-A6C34878D82A}">
                    <a16:rowId xmlns:a16="http://schemas.microsoft.com/office/drawing/2014/main" val="1591488099"/>
                  </a:ext>
                </a:extLst>
              </a:tr>
            </a:tbl>
          </a:graphicData>
        </a:graphic>
      </p:graphicFrame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19051604-822D-F946-8330-D62660AA5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383"/>
            <a:ext cx="9300587" cy="919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Približné zastúpenie jednotlivých kategórií organických látok v biomase rôznych organizmov (hmotnostné % sušiny)</a:t>
            </a:r>
          </a:p>
        </p:txBody>
      </p:sp>
    </p:spTree>
    <p:extLst>
      <p:ext uri="{BB962C8B-B14F-4D97-AF65-F5344CB8AC3E}">
        <p14:creationId xmlns:p14="http://schemas.microsoft.com/office/powerpoint/2010/main" val="220418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FB5B0-1D15-5FA4-F452-B735EC4CA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9C0EB7-BD6A-4493-0D6C-5E073E308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Natural organic matter / Prírodná organická hmota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361B52-1EF3-C1C5-DEE0-BA7C0F742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jednotlivé látky sa (okrem iného) líšia v energetickej hodnote: lipidy ~38–40 kJ g⁻¹, bielkoviny ~17–24 kJ g⁻¹, sacharidy: ~17 kJ g⁻¹, lignín ~25–27 kJ g⁻¹</a:t>
            </a:r>
          </a:p>
          <a:p>
            <a:pPr marL="0" indent="0">
              <a:buNone/>
            </a:pPr>
            <a:r>
              <a:rPr lang="sk-SK" sz="2000" noProof="0"/>
              <a:t>Fotosyntetické organizmy musia riešiť najmä: využívať svetlo, zachytávať CO₂, udržiavať fyzickú štruktúru a vodnú bilanciu. Na tieto účely sú sacharidy mimoriadne vhodné.</a:t>
            </a:r>
          </a:p>
          <a:p>
            <a:pPr marL="0" indent="0">
              <a:buNone/>
            </a:pPr>
            <a:r>
              <a:rPr lang="sk-SK" sz="2000" noProof="0"/>
              <a:t>Fotosyntéza prirodzene najprv produkuje molekuly podobné sacharidom:</a:t>
            </a:r>
          </a:p>
          <a:p>
            <a:pPr marL="0" indent="0">
              <a:buNone/>
            </a:pPr>
            <a:r>
              <a:rPr lang="sk-SK" sz="2000" noProof="0"/>
              <a:t>6CO</a:t>
            </a:r>
            <a:r>
              <a:rPr lang="sk-SK" sz="2000" baseline="-25000" noProof="0"/>
              <a:t>2</a:t>
            </a:r>
            <a:r>
              <a:rPr lang="sk-SK" sz="2000" noProof="0"/>
              <a:t> + 6H</a:t>
            </a:r>
            <a:r>
              <a:rPr lang="sk-SK" sz="2000" baseline="-25000" noProof="0"/>
              <a:t>2</a:t>
            </a:r>
            <a:r>
              <a:rPr lang="sk-SK" sz="2000" noProof="0"/>
              <a:t>O + svetlo → C</a:t>
            </a:r>
            <a:r>
              <a:rPr lang="sk-SK" sz="2000" baseline="-25000" noProof="0"/>
              <a:t>6</a:t>
            </a:r>
            <a:r>
              <a:rPr lang="sk-SK" sz="2000" noProof="0"/>
              <a:t>H</a:t>
            </a:r>
            <a:r>
              <a:rPr lang="sk-SK" sz="2000" baseline="-25000" noProof="0"/>
              <a:t>12</a:t>
            </a:r>
            <a:r>
              <a:rPr lang="sk-SK" sz="2000" noProof="0"/>
              <a:t>O</a:t>
            </a:r>
            <a:r>
              <a:rPr lang="sk-SK" sz="2000" baseline="-25000" noProof="0"/>
              <a:t>6</a:t>
            </a:r>
            <a:r>
              <a:rPr lang="sk-SK" sz="2000" noProof="0"/>
              <a:t> + 6O</a:t>
            </a:r>
            <a:r>
              <a:rPr lang="sk-SK" sz="2000" baseline="-25000" noProof="0"/>
              <a:t>2</a:t>
            </a:r>
            <a:r>
              <a:rPr lang="sk-SK" sz="2000" noProof="0"/>
              <a:t> (cukry sú „štandardným výstupom“ fotosyntézy)</a:t>
            </a:r>
          </a:p>
          <a:p>
            <a:pPr marL="0" indent="0">
              <a:buNone/>
            </a:pPr>
            <a:r>
              <a:rPr lang="sk-SK" sz="2000" noProof="0"/>
              <a:t>Rastliny vyžadujú veľké množstvo celulózy, hemicelulózy a pektínu. Tieto zlúčeniny podporujú vertikálny rast, pomáhajú rastline vyrovnať sa s gravitáciou, transportujú vodu, chránia tkanivá</a:t>
            </a:r>
          </a:p>
          <a:p>
            <a:pPr marL="0" indent="0">
              <a:buNone/>
            </a:pPr>
            <a:r>
              <a:rPr lang="sk-SK" sz="2000" noProof="0"/>
              <a:t>Sacharidy sú hydrofilné, kompatibilné s bunkovými stenami, kompatibilné s osmotickou/turgorovou reguláciou.</a:t>
            </a:r>
          </a:p>
          <a:p>
            <a:pPr marL="0" indent="0">
              <a:buNone/>
            </a:pPr>
            <a:r>
              <a:rPr lang="sk-SK" sz="2000" noProof="0"/>
              <a:t>Živočíchy vynakladajú veľké množstvo E na pohyb, svalové kontrakcie, nervový systém, krvný obeh, termoreguláciu. Obzvlášť vtáky, cicavce a aktívne predátory.</a:t>
            </a:r>
          </a:p>
          <a:p>
            <a:pPr marL="0" indent="0">
              <a:buNone/>
            </a:pPr>
            <a:r>
              <a:rPr lang="sk-SK" sz="2000" noProof="0"/>
              <a:t>To vytvára silný evolučný tlak na kompaktné skladovanie vysokej energie. A lipidy sú ideálne, pretože majú ~2× vyššiu energetickú hustotu ako sacharidy, sú hydrofóbne, ukladajú sa bez pridruženej vody. Zároveň platí, že voda sa z lipidov uvoľňuje pri ich metabolizme (oxidácii)</a:t>
            </a:r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51439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ED02-5344-B192-C24D-23AE9EC44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BAE76C54-91D8-87F6-2EDB-6B08C2546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345" y="1401345"/>
            <a:ext cx="10194890" cy="919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200" noProof="0"/>
              <a:t>Miera oxidácie/redukcie látok prítomných v biomase a ich energetická hodnota </a:t>
            </a:r>
          </a:p>
        </p:txBody>
      </p:sp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618CEED7-54E5-17FB-F6FA-957DD804B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29962"/>
              </p:ext>
            </p:extLst>
          </p:nvPr>
        </p:nvGraphicFramePr>
        <p:xfrm>
          <a:off x="961850" y="1994947"/>
          <a:ext cx="8031424" cy="2621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9038">
                  <a:extLst>
                    <a:ext uri="{9D8B030D-6E8A-4147-A177-3AD203B41FA5}">
                      <a16:colId xmlns:a16="http://schemas.microsoft.com/office/drawing/2014/main" val="3050823077"/>
                    </a:ext>
                  </a:extLst>
                </a:gridCol>
                <a:gridCol w="2170444">
                  <a:extLst>
                    <a:ext uri="{9D8B030D-6E8A-4147-A177-3AD203B41FA5}">
                      <a16:colId xmlns:a16="http://schemas.microsoft.com/office/drawing/2014/main" val="990603298"/>
                    </a:ext>
                  </a:extLst>
                </a:gridCol>
                <a:gridCol w="2481942">
                  <a:extLst>
                    <a:ext uri="{9D8B030D-6E8A-4147-A177-3AD203B41FA5}">
                      <a16:colId xmlns:a16="http://schemas.microsoft.com/office/drawing/2014/main" val="1436055103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zlúčenina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miera redukcie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energetická hustota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44029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CO₂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úplná oxidácia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žiadna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38851459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organické kyseliny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nízka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nízka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143857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sacharidy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stredná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stredná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3643048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proteíny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stredná až 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stredná až 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9200016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lignín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3508704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lipidy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veľmi 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veľmi vysoká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1446778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uhľovodíky (alkány, alkény,...)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extrémna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maximálna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1250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78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849B-D6EC-C6B7-1BE3-0B84CB768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AAD3DE-2C88-7723-AC37-EB715812A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(životné) Funkcie organických látok</a:t>
            </a:r>
          </a:p>
        </p:txBody>
      </p:sp>
      <p:graphicFrame>
        <p:nvGraphicFramePr>
          <p:cNvPr id="7" name="Tabuľka 6">
            <a:extLst>
              <a:ext uri="{FF2B5EF4-FFF2-40B4-BE49-F238E27FC236}">
                <a16:creationId xmlns:a16="http://schemas.microsoft.com/office/drawing/2014/main" id="{A59ECF74-2374-A35C-28C8-A56AE0147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883420"/>
              </p:ext>
            </p:extLst>
          </p:nvPr>
        </p:nvGraphicFramePr>
        <p:xfrm>
          <a:off x="917192" y="1145512"/>
          <a:ext cx="8637752" cy="2293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1482">
                  <a:extLst>
                    <a:ext uri="{9D8B030D-6E8A-4147-A177-3AD203B41FA5}">
                      <a16:colId xmlns:a16="http://schemas.microsoft.com/office/drawing/2014/main" val="2952379245"/>
                    </a:ext>
                  </a:extLst>
                </a:gridCol>
                <a:gridCol w="5576270">
                  <a:extLst>
                    <a:ext uri="{9D8B030D-6E8A-4147-A177-3AD203B41FA5}">
                      <a16:colId xmlns:a16="http://schemas.microsoft.com/office/drawing/2014/main" val="2768159016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Biomolekula (kategória)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Hlavná fyziologická funkcia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54007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sacharidy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štruktúra + krátko- až strednodobé uskladnenie E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2644655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lipidy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membrány + bariéry + dlhodobé uskladnenie E 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6919060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proteíny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katalýza + biofyzikálne procesy + regulácia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5795406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nukleové kyseliny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uskladnenie a prepis informácií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2238228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lignín / fenolové látky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štruktúrne spevnenie a obrana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83191040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sekundárne metabolity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komunikácia + obrana + signály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42493377"/>
                  </a:ext>
                </a:extLst>
              </a:tr>
            </a:tbl>
          </a:graphicData>
        </a:graphic>
      </p:graphicFrame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9EE6E983-8691-466C-42BE-8077DA28D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274919"/>
              </p:ext>
            </p:extLst>
          </p:nvPr>
        </p:nvGraphicFramePr>
        <p:xfrm>
          <a:off x="917191" y="3736049"/>
          <a:ext cx="8637751" cy="2293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72005">
                  <a:extLst>
                    <a:ext uri="{9D8B030D-6E8A-4147-A177-3AD203B41FA5}">
                      <a16:colId xmlns:a16="http://schemas.microsoft.com/office/drawing/2014/main" val="2627667969"/>
                    </a:ext>
                  </a:extLst>
                </a:gridCol>
                <a:gridCol w="5565746">
                  <a:extLst>
                    <a:ext uri="{9D8B030D-6E8A-4147-A177-3AD203B41FA5}">
                      <a16:colId xmlns:a16="http://schemas.microsoft.com/office/drawing/2014/main" val="226447990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Biomolekula (kategória)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b="1" u="none" strike="noStrike" noProof="0">
                          <a:effectLst/>
                        </a:rPr>
                        <a:t>Funkcia – prirovnanie</a:t>
                      </a:r>
                      <a:endParaRPr lang="sk-SK" sz="20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63648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sacharidy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základný materiál a infraštruktúra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43875628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lipidy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batéria + izolácia + membrány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173403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proteíny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motor / náradie / robotika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59965167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nukleové kyseliny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softvér + pamäť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712702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lignín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mechanicky vystužený kompozit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799356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sekundárne metabolity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2000" u="none" strike="noStrike" noProof="0">
                          <a:effectLst/>
                        </a:rPr>
                        <a:t>chemické zbrane / signalizácia</a:t>
                      </a:r>
                      <a:endParaRPr lang="sk-SK" sz="20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2767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917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D73B9-190E-FE4F-57EA-BAE8254B7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762713-596E-625C-A365-858E02F2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Sacharidy a polysacharidy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44481E0-EC7A-72A2-E20E-1B8259EAC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Hlavné funkcie: štrukturálne materiály, uskladnenie energie, osmotická regulácia, transportné formy uhlíka</a:t>
            </a:r>
          </a:p>
          <a:p>
            <a:pPr marL="0" indent="0">
              <a:buNone/>
            </a:pPr>
            <a:r>
              <a:rPr lang="sk-SK" sz="2000" noProof="0"/>
              <a:t>Štrukturálna funkcia. Prevažujúca úloha v rastlinách a mnohých mikróboch. Príklady: celulóza v rastlinách, chitín v hubách, peptidoglykán v baktériách. Tieto zlúčeniny odolávajú mechanickému namáhaniu, udržiavajú tvar, odolávajú osmotickému tlaku. Sacharidy sú ideálne štrukturálne materiály, pretože: tvoria rozsiahle siete vodíkových väzieb, sú hydrofilné, môžu tvoriť vlákna a gély. </a:t>
            </a:r>
          </a:p>
          <a:p>
            <a:pPr marL="0" indent="0">
              <a:buNone/>
            </a:pPr>
            <a:r>
              <a:rPr lang="sk-SK" sz="2000" noProof="0"/>
              <a:t>Uskladnenie energie: škrob, glykogén. Sú kompaktné, osmoticky zvládnuteľné, rýchlo mobilizovateľné zásoby glukózy. Prečo nepoužiť voľnú glukózu? Pretože voľná glukóza by vytvorila obrovský osmotický tlak. Polymerizácia tento problém rieši.</a:t>
            </a:r>
          </a:p>
          <a:p>
            <a:pPr marL="0" indent="0">
              <a:buNone/>
            </a:pPr>
            <a:r>
              <a:rPr lang="sk-SK" sz="2000" noProof="0"/>
              <a:t>Transport uhlíka: sacharóza v rastlinách, trehalóza v hubách/hmyze. Rastliny transportujú fotosyntetický uhlík prevažne ako sacharózu cez floém.</a:t>
            </a:r>
          </a:p>
          <a:p>
            <a:pPr marL="0" indent="0">
              <a:buNone/>
            </a:pPr>
            <a:r>
              <a:rPr lang="sk-SK" sz="2000" noProof="0"/>
              <a:t>Ochrana a hydratácia. Polysacharidy často viažu vodu, tvoria gély, chránia bunky pred vysušením. Príklady: bakteriálne biofilmy, sliz, alginát, kyselina hyalurónová.</a:t>
            </a:r>
          </a:p>
        </p:txBody>
      </p:sp>
    </p:spTree>
    <p:extLst>
      <p:ext uri="{BB962C8B-B14F-4D97-AF65-F5344CB8AC3E}">
        <p14:creationId xmlns:p14="http://schemas.microsoft.com/office/powerpoint/2010/main" val="2589639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9B522-D6E6-E647-7598-A73A79095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3A7BD4-7A49-4C63-CF44-7F0D1B87C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Lipidy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3A0DE26-476A-9259-2B35-070F2024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Lipidy sú multifunkčné: súčasne riešia fyzikálne oddelenie nekompatibilných chemických procesov v bunke, uskladňovanie energie, hydroizoláciu, signalizáciu.</a:t>
            </a:r>
          </a:p>
          <a:p>
            <a:pPr marL="0" indent="0">
              <a:buNone/>
            </a:pPr>
            <a:r>
              <a:rPr lang="sk-SK" sz="2000" noProof="0"/>
              <a:t>Tvorba membrán. Jedna s najdôležitejších funkcií lipidov. Fosfolipidy spontánne tvoria dvojvrstvy, pretože sú amfifilné. Táto vlastnosť umožňuje bunkám, organelám fungovať, podieľa sa vzniku a udržiavaní elektrochemických gradientov, komplexné fungovanie. Bez lipidov by bunky pravdepodobne neexistovali. </a:t>
            </a:r>
          </a:p>
          <a:p>
            <a:pPr marL="0" indent="0">
              <a:buNone/>
            </a:pPr>
            <a:r>
              <a:rPr lang="sk-SK" sz="2000" noProof="0"/>
              <a:t>Dlhodobé ukladanie energie. Príklady: triacylglyceroly, oleje zo semien, tukové tkanivo. Výhody: energeticky bohaté, chemicky redukované, uskladnené bez vody. Vynikajúce pre migráciu, hibernáciu, klíčenie semien, odolnosť voči hladovaniu.</a:t>
            </a:r>
          </a:p>
          <a:p>
            <a:pPr marL="0" indent="0">
              <a:buNone/>
            </a:pPr>
            <a:r>
              <a:rPr lang="sk-SK" sz="2000" noProof="0"/>
              <a:t>Hydroizolácia a tvorba bariér. Príklady: vosky, kutín, suberín. Funkcie: znižujú odparovanie, chránia pred patogénmi, dodávajú chemickú odolnosť. Rastlinná kutikula je v podstate lipidovou bariérou.</a:t>
            </a:r>
          </a:p>
          <a:p>
            <a:pPr marL="0" indent="0">
              <a:buNone/>
            </a:pPr>
            <a:r>
              <a:rPr lang="sk-SK" sz="2000" noProof="0"/>
              <a:t>Signalizácia. Niektoré lipidy sú hormóny alebo signálne molekuly. Príklady: steroidy, prostaglandíny, jasmonáty. Regulujú zápal, vývoj, stresové reakcie, reprodukciu.</a:t>
            </a:r>
          </a:p>
          <a:p>
            <a:pPr marL="0" indent="0">
              <a:buNone/>
            </a:pPr>
            <a:r>
              <a:rPr lang="sk-SK" sz="2000" noProof="0"/>
              <a:t>Izolácia a vztlak. Živočíchy: tepelná izolácia (tukové tkanivo). Vodné organizmy: regulácia vztlaku pomocou olejov</a:t>
            </a:r>
          </a:p>
        </p:txBody>
      </p:sp>
    </p:spTree>
    <p:extLst>
      <p:ext uri="{BB962C8B-B14F-4D97-AF65-F5344CB8AC3E}">
        <p14:creationId xmlns:p14="http://schemas.microsoft.com/office/powerpoint/2010/main" val="3208654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687F-64C8-A885-56B6-FB7DC5419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575434-BD3B-3FC4-EDDF-70D093648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Bielkoviny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BC6C0D0-3339-6DEA-2866-06C95ECBA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000" noProof="0"/>
              <a:t>„Univerzálny molekulárny mechanizmus“ života. Sú jedinečné a všestranné zároveň. Aminokyseliny umožňujú obrovskú štrukturálnu rozmanitosť, chemickú katalýzu, konformačnú flexibilitu.</a:t>
            </a:r>
          </a:p>
          <a:p>
            <a:pPr marL="0" indent="0">
              <a:buNone/>
            </a:pPr>
            <a:r>
              <a:rPr lang="sk-SK" sz="2000" noProof="0"/>
              <a:t>Enzymatická katalýza. Pravdepodobne najdôležitejšia úloha. Bielkoviny veľmi efektívne urýchľujú reakcie. Bez enzýmov by bol metabolizmus pre život príliš pomalý.</a:t>
            </a:r>
          </a:p>
          <a:p>
            <a:pPr marL="0" indent="0">
              <a:buNone/>
            </a:pPr>
            <a:r>
              <a:rPr lang="sk-SK" sz="2000" noProof="0"/>
              <a:t>Štrukturna funkcia. Príklady: kolagén, keratín, aktín, tubulín. Živošíchy túto funkciu využívajú v oveľa väčšej miere ako rastliny.</a:t>
            </a:r>
          </a:p>
          <a:p>
            <a:pPr marL="0" indent="0">
              <a:buNone/>
            </a:pPr>
            <a:r>
              <a:rPr lang="sk-SK" sz="2000" noProof="0"/>
              <a:t>Transport. Príklady: hemoglobín, membránové transportéry, iónové kanály, príjem živín, dýchanie, elektrochemické gradienty.</a:t>
            </a:r>
          </a:p>
          <a:p>
            <a:pPr marL="0" indent="0">
              <a:buNone/>
            </a:pPr>
            <a:r>
              <a:rPr lang="sk-SK" sz="2000" noProof="0"/>
              <a:t>Pohyb. Príklady: myozín, kinezín, dyneín. Pohyb na rôznych úrovniach závisí od bielkovín: svaly, intracelulárny transport, bičíky.</a:t>
            </a:r>
          </a:p>
          <a:p>
            <a:pPr marL="0" indent="0">
              <a:buNone/>
            </a:pPr>
            <a:r>
              <a:rPr lang="sk-SK" sz="2000" noProof="0"/>
              <a:t>Signalizácia a regulácia. Príklady: receptory, transkripčné faktory, peptidové hormóny. Proteíny sú hlavnými regulačnými činidlami.</a:t>
            </a:r>
          </a:p>
          <a:p>
            <a:pPr marL="0" indent="0">
              <a:buNone/>
            </a:pPr>
            <a:r>
              <a:rPr lang="sk-SK" sz="2000" noProof="0"/>
              <a:t>Obrana. Príklady: protilátky, toxíny, antimikrobiálne peptidy</a:t>
            </a:r>
          </a:p>
          <a:p>
            <a:pPr marL="0" indent="0">
              <a:buNone/>
            </a:pPr>
            <a:r>
              <a:rPr lang="sk-SK" sz="2000" noProof="0"/>
              <a:t>Uskladnenie (v menšej miere). Príklady: zásobné proteíny semien, feritín. Avšak proteíny vo všeobecnosti nie sú ideálnymi zásobníkmi energie, pretože dusík je metabolicky drahý.</a:t>
            </a:r>
          </a:p>
        </p:txBody>
      </p:sp>
    </p:spTree>
    <p:extLst>
      <p:ext uri="{BB962C8B-B14F-4D97-AF65-F5344CB8AC3E}">
        <p14:creationId xmlns:p14="http://schemas.microsoft.com/office/powerpoint/2010/main" val="340724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3F573-DCC0-11D9-58F5-106AD9803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9C89DA-D7ED-35F7-F361-C0B4DF8A4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Nukleové kyseliny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438D47-B7B9-6552-2542-4B55C26E5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4982497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Ich ústrednou úlohou je manažment/riadenie informácií.</a:t>
            </a:r>
          </a:p>
          <a:p>
            <a:pPr marL="0" indent="0">
              <a:buNone/>
            </a:pPr>
            <a:r>
              <a:rPr lang="sk-SK" sz="2000" noProof="0"/>
              <a:t>Ukladanie informácií: DNA. Dlhodobé dedičné uloženie genetickej informácie.</a:t>
            </a:r>
          </a:p>
          <a:p>
            <a:pPr marL="0" indent="0">
              <a:buNone/>
            </a:pPr>
            <a:r>
              <a:rPr lang="sk-SK" sz="2000" noProof="0"/>
              <a:t>Prenos informácií: RNA. Transkripcia, translácia, regulácia.</a:t>
            </a:r>
          </a:p>
          <a:p>
            <a:pPr marL="0" indent="0">
              <a:buNone/>
            </a:pPr>
            <a:r>
              <a:rPr lang="sk-SK" sz="2000" noProof="0"/>
              <a:t>Katalýza. Niektoré molekuly RNA sú katalytické: ribozýmy, ribozomálna RNA. To podporuje myšlienku starovekého „sveta RNA“.</a:t>
            </a:r>
          </a:p>
          <a:p>
            <a:pPr marL="0" indent="0">
              <a:buNone/>
            </a:pPr>
            <a:r>
              <a:rPr lang="sk-SK" sz="2000" noProof="0"/>
              <a:t>Prenos energie. Nukleotidové deriváty: ATP, GTP, NADH, FADH₂. Slúžia ako biochemické energetické meny. ATP je obzvlášť dôležité: ATP + H</a:t>
            </a:r>
            <a:r>
              <a:rPr lang="sk-SK" sz="2000" baseline="-25000" noProof="0"/>
              <a:t>2</a:t>
            </a:r>
            <a:r>
              <a:rPr lang="sk-SK" sz="2000" noProof="0"/>
              <a:t>O → ADP + Pi + energia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3B0729E-6DCC-4FDA-DFE3-5C156F85F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780" y="0"/>
            <a:ext cx="6370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3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3A15F-EB31-6718-18E2-2516ECED7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83A7C2-0176-A989-20DF-3E16E7585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Lignín a fenolové polyméry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C12E6CE-795F-3BFC-D2D8-B458A47BB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Biochemicky nedocenená skupina</a:t>
            </a:r>
          </a:p>
          <a:p>
            <a:pPr marL="0" indent="0">
              <a:buNone/>
            </a:pPr>
            <a:r>
              <a:rPr lang="sk-SK" sz="2000" noProof="0"/>
              <a:t>Mechanická funkcia. Lignín: spevňuje bunkové steny, umožňuje tvorbu dreva, umožňuje vysoký rast. Bez lignínu by lesy a stromy neexistovali.</a:t>
            </a:r>
          </a:p>
          <a:p>
            <a:pPr marL="0" indent="0">
              <a:buNone/>
            </a:pPr>
            <a:r>
              <a:rPr lang="sk-SK" sz="2000" noProof="0"/>
              <a:t>Podpora transportu vody. Lignifikovaný xylém odoláva kolapsu pri negatívnom tlaku počas transpirácie. Významná evolučná inovácia.</a:t>
            </a:r>
          </a:p>
          <a:p>
            <a:pPr marL="0" indent="0">
              <a:buNone/>
            </a:pPr>
            <a:r>
              <a:rPr lang="sk-SK" sz="2000" noProof="0"/>
              <a:t>Obrana. Fenoly: antimikrobiálne, antioxidačné, mechanickú pevnosť možno vnímať ako ochranu pred patogénmi a čiastočne aj bylinožravcami.</a:t>
            </a:r>
          </a:p>
          <a:p>
            <a:pPr marL="0" indent="0">
              <a:buNone/>
            </a:pPr>
            <a:r>
              <a:rPr lang="sk-SK" sz="2000" noProof="0"/>
              <a:t>Odolnosť. Lignín zámerne znižuje odbúrateľnosť, čo chráni žijúce tkanivá.</a:t>
            </a:r>
          </a:p>
          <a:p>
            <a:pPr marL="0" indent="0">
              <a:buNone/>
            </a:pPr>
            <a:endParaRPr lang="sk-SK" sz="2000" noProof="0"/>
          </a:p>
          <a:p>
            <a:pPr marL="0" indent="0">
              <a:buNone/>
            </a:pPr>
            <a:r>
              <a:rPr lang="sk-SK" sz="2200" noProof="0"/>
              <a:t>Sekundárne metabolity</a:t>
            </a:r>
          </a:p>
          <a:p>
            <a:pPr marL="0" indent="0">
              <a:buNone/>
            </a:pPr>
            <a:r>
              <a:rPr lang="sk-SK" sz="2000" noProof="0"/>
              <a:t>Nie sú primárne určené pre základný metabolizmus, ale pre ekologické interakcie.</a:t>
            </a:r>
          </a:p>
          <a:p>
            <a:pPr marL="0" indent="0">
              <a:buNone/>
            </a:pPr>
            <a:r>
              <a:rPr lang="sk-SK" sz="2000" noProof="0"/>
              <a:t>Príklady: alkaloidy, terpény, flavonoidy, toxíny, pigmenty</a:t>
            </a:r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2443304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87E4A-E8E7-8DAE-6953-52CAB94C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668B90-3759-44B4-5A06-A4A87069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Humínové látky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533AFD-6B61-9673-C5BF-5AC6F3C0C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Najhojnejšie sa vyskytujúce komplexotvorné látky v prírode</a:t>
            </a:r>
          </a:p>
          <a:p>
            <a:pPr marL="0" indent="0">
              <a:buNone/>
            </a:pPr>
            <a:r>
              <a:rPr lang="sk-SK" sz="2000" noProof="0"/>
              <a:t>Tvoria väčšinu organického podielu pôd. Vo významných množstvách sú prítomné v uhlí, rôznych kaloch, prírodných vodách a sedimentoch</a:t>
            </a:r>
          </a:p>
          <a:p>
            <a:pPr marL="0" indent="0">
              <a:buNone/>
            </a:pPr>
            <a:r>
              <a:rPr lang="sk-SK" sz="2000" noProof="0"/>
              <a:t>Tmavo sfarbené - vďaka aromatickým fenolovým a chinónovým štruktúram</a:t>
            </a:r>
          </a:p>
          <a:p>
            <a:pPr marL="0" indent="0">
              <a:buNone/>
            </a:pPr>
            <a:r>
              <a:rPr lang="sk-SK" sz="2000" noProof="0"/>
              <a:t>Hlavným zdrojom organických látok pre tvorbu humusu v prírode je najmä rastlinná a mikrobiálna biomasa (v menej miere živočíšna)</a:t>
            </a:r>
          </a:p>
          <a:p>
            <a:pPr marL="0" indent="0">
              <a:buNone/>
            </a:pPr>
            <a:r>
              <a:rPr lang="sk-SK" sz="2000" noProof="0"/>
              <a:t>Množstvo organického uhlíka viazaného v pôde je 2,5 až 3 väčšie v porovnaní s C v atmosfére a 3 až 5 krát vačšie ako v biosfére</a:t>
            </a:r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3354655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C0C45-2BE2-BF8E-12E7-FFA3863F5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5BFCF8-31E9-6706-7C60-626EE8872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Humínové látky / Pôdna organická hmota (vývoj metodických prístupov)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DD717F-12E5-C4E5-6D39-2A996AF38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000" noProof="0"/>
              <a:t>Pri štúdiu chemických parametrov humínových látok hrá podstatnú úlohu fakt, že hodnotený material obsahuje spravidla anorganické komponenty, čo môže byť z pohľadu aplikovanej analytickej metódy nežiaduce </a:t>
            </a:r>
            <a:r>
              <a:rPr lang="sk-SK" sz="2000" noProof="0">
                <a:sym typeface="Wingdings" panose="05000000000000000000" pitchFamily="2" charset="2"/>
              </a:rPr>
              <a:t> prevažná väčšina prác zameraná na charakterizáciou chemických vlastností pôdnej organickej hmoty vychádzala zo separácie, najčastejšie použitím roztokov (ich </a:t>
            </a:r>
            <a:r>
              <a:rPr lang="sk-SK" sz="2000" b="1" noProof="0">
                <a:sym typeface="Wingdings" panose="05000000000000000000" pitchFamily="2" charset="2"/>
              </a:rPr>
              <a:t>chemická selektivita </a:t>
            </a:r>
            <a:r>
              <a:rPr lang="sk-SK" sz="2000" noProof="0">
                <a:sym typeface="Wingdings" panose="05000000000000000000" pitchFamily="2" charset="2"/>
              </a:rPr>
              <a:t>/ </a:t>
            </a:r>
            <a:r>
              <a:rPr lang="sk-SK" sz="2000" b="1" noProof="0">
                <a:sym typeface="Wingdings" panose="05000000000000000000" pitchFamily="2" charset="2"/>
              </a:rPr>
              <a:t>reaktivita</a:t>
            </a:r>
            <a:r>
              <a:rPr lang="sk-SK" sz="2000" noProof="0">
                <a:sym typeface="Wingdings" panose="05000000000000000000" pitchFamily="2" charset="2"/>
              </a:rPr>
              <a:t> sa líši  rôzna miera </a:t>
            </a:r>
            <a:r>
              <a:rPr lang="sk-SK" sz="2000" b="1" noProof="0">
                <a:sym typeface="Wingdings" panose="05000000000000000000" pitchFamily="2" charset="2"/>
              </a:rPr>
              <a:t>modifikácie</a:t>
            </a:r>
            <a:r>
              <a:rPr lang="sk-SK" sz="2000" noProof="0">
                <a:sym typeface="Wingdings" panose="05000000000000000000" pitchFamily="2" charset="2"/>
              </a:rPr>
              <a:t> vzorky)</a:t>
            </a:r>
            <a:endParaRPr lang="sk-SK" sz="2000" noProof="0"/>
          </a:p>
          <a:p>
            <a:pPr marL="0" indent="0">
              <a:buNone/>
            </a:pPr>
            <a:r>
              <a:rPr lang="sk-SK" sz="2000" noProof="0"/>
              <a:t>Notoricky známe sú schémy frakcionácie humínových látok, kedy sa dominantná časť organického podielu vzorky prevedie do kvapalného skupenstva vďaka prítomnosti NaOH a následne sa okyslí pridaním HCl, čo spôsobí vyzrážanie </a:t>
            </a:r>
            <a:r>
              <a:rPr lang="sk-SK" sz="2000" b="1" noProof="0"/>
              <a:t>humínových kyselín</a:t>
            </a:r>
            <a:r>
              <a:rPr lang="sk-SK" sz="2000" noProof="0"/>
              <a:t>. Frakcia </a:t>
            </a:r>
            <a:r>
              <a:rPr lang="sk-SK" sz="2000" b="1" noProof="0"/>
              <a:t>fulvokyselín</a:t>
            </a:r>
            <a:r>
              <a:rPr lang="sk-SK" sz="2000" noProof="0"/>
              <a:t> ostáva v kvapalnej fáze naprieč celou škálou pH a pevné organické rezíduum, ktorésa nerozpustí ani pri vysokom pH je </a:t>
            </a:r>
            <a:r>
              <a:rPr lang="sk-SK" sz="2000" b="1" noProof="0"/>
              <a:t>humín</a:t>
            </a:r>
            <a:r>
              <a:rPr lang="sk-SK" sz="2000" noProof="0"/>
              <a:t>. </a:t>
            </a:r>
          </a:p>
          <a:p>
            <a:pPr marL="0" indent="0">
              <a:buNone/>
            </a:pPr>
            <a:r>
              <a:rPr lang="sk-SK" sz="2000" noProof="0"/>
              <a:t>Za účelom extrakcie biologicky aktívnych a bio-prístupných foriem, či už anorganických alebo organických látok, sa zvyknú používať </a:t>
            </a:r>
            <a:r>
              <a:rPr lang="sk-SK" sz="2000" b="1" noProof="0"/>
              <a:t>soli</a:t>
            </a:r>
            <a:r>
              <a:rPr lang="sk-SK" sz="2000" noProof="0"/>
              <a:t>, ktoré zo vzorky uvoľnia slabo viazané polyméry (polysacharidy, bielkoviny), alebo </a:t>
            </a:r>
            <a:r>
              <a:rPr lang="sk-SK" sz="2000" b="1" noProof="0"/>
              <a:t>chelatačné </a:t>
            </a:r>
            <a:r>
              <a:rPr lang="sk-SK" sz="2000" noProof="0"/>
              <a:t>látky, ktoré narúšajú väzby pôdnych koloidov s kovmi</a:t>
            </a:r>
          </a:p>
          <a:p>
            <a:pPr marL="0" indent="0">
              <a:buNone/>
            </a:pPr>
            <a:r>
              <a:rPr lang="sk-SK" sz="2000" noProof="0"/>
              <a:t>Jednoduchý prístup reprezentuje extrakcia pôdy </a:t>
            </a:r>
            <a:r>
              <a:rPr lang="sk-SK" sz="2000" b="1" noProof="0"/>
              <a:t>vodou</a:t>
            </a:r>
            <a:r>
              <a:rPr lang="sk-SK" sz="2000" noProof="0"/>
              <a:t>, ktorá sa používa pri štúdiu najlabilnejšej frakcie. Často uplatňovaný prístup spočíva v pridávaní disperzných látok za účelom rozrušenia pôdnych agregátov vzorky. Pôdne častice možno vzájomne odseparovať, aj bez disperzných činidiel a detergentov, použitím </a:t>
            </a:r>
            <a:r>
              <a:rPr lang="sk-SK" sz="2000" b="1" noProof="0"/>
              <a:t>ultrazvuku</a:t>
            </a:r>
            <a:r>
              <a:rPr lang="sk-SK" sz="2000" noProof="0"/>
              <a:t>, čo prináša výhodu eliminácie chemickej modifikácie vzorky.</a:t>
            </a:r>
          </a:p>
        </p:txBody>
      </p:sp>
    </p:spTree>
    <p:extLst>
      <p:ext uri="{BB962C8B-B14F-4D97-AF65-F5344CB8AC3E}">
        <p14:creationId xmlns:p14="http://schemas.microsoft.com/office/powerpoint/2010/main" val="1097548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B39BF-A834-A6F3-AADA-C8E67C27F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A5606-4898-6E32-22E7-41F66305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Humínové látky / Pôdna organická hmota (funkcie – sorbent)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BDEFA0B-D557-0E55-9155-8CCCF69C1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4005105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Pre sorpčné procesy sú podstané vlastnosti </a:t>
            </a:r>
            <a:r>
              <a:rPr lang="sk-SK" sz="2000" b="1" noProof="0"/>
              <a:t>špecifického povrchu</a:t>
            </a:r>
            <a:r>
              <a:rPr lang="sk-SK" sz="2000" noProof="0"/>
              <a:t>; k základným patria jeho veľkosť a náboj.</a:t>
            </a:r>
          </a:p>
          <a:p>
            <a:pPr marL="0" indent="0">
              <a:buNone/>
            </a:pPr>
            <a:r>
              <a:rPr lang="sk-SK" sz="2000" noProof="0"/>
              <a:t>V prípade pôdnej organickej hmoty is o premenlivý parameter, pričom platí, že s narastajúcou mierou transformácie veľkosť špeecifického povrchu narastá.</a:t>
            </a:r>
          </a:p>
          <a:p>
            <a:pPr marL="0" indent="0">
              <a:buNone/>
            </a:pPr>
            <a:r>
              <a:rPr lang="sk-SK" sz="2000" noProof="0"/>
              <a:t>Najväčší špecifický povrch majú spravidla organo-ílové komplexy (napr. org. hmota – alofán, alebo org. hmota – smektit) </a:t>
            </a:r>
          </a:p>
          <a:p>
            <a:pPr marL="0" indent="0">
              <a:buNone/>
            </a:pPr>
            <a:endParaRPr lang="sk-SK" sz="2000" noProof="0"/>
          </a:p>
        </p:txBody>
      </p:sp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4415DD72-E686-08A3-4DD6-150F0AE26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248905"/>
              </p:ext>
            </p:extLst>
          </p:nvPr>
        </p:nvGraphicFramePr>
        <p:xfrm>
          <a:off x="5692625" y="1323225"/>
          <a:ext cx="5194620" cy="435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6016">
                  <a:extLst>
                    <a:ext uri="{9D8B030D-6E8A-4147-A177-3AD203B41FA5}">
                      <a16:colId xmlns:a16="http://schemas.microsoft.com/office/drawing/2014/main" val="3657328289"/>
                    </a:ext>
                  </a:extLst>
                </a:gridCol>
                <a:gridCol w="2518604">
                  <a:extLst>
                    <a:ext uri="{9D8B030D-6E8A-4147-A177-3AD203B41FA5}">
                      <a16:colId xmlns:a16="http://schemas.microsoft.com/office/drawing/2014/main" val="1352316510"/>
                    </a:ext>
                  </a:extLst>
                </a:gridCol>
              </a:tblGrid>
              <a:tr h="5801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1" u="none" strike="noStrike" noProof="0">
                          <a:effectLst/>
                        </a:rPr>
                        <a:t>materiál</a:t>
                      </a:r>
                      <a:endParaRPr lang="sk-SK" sz="18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b="1" u="none" strike="noStrike" noProof="0">
                          <a:effectLst/>
                        </a:rPr>
                        <a:t>veľkosť špecifického povrchu (m² g⁻¹)</a:t>
                      </a:r>
                      <a:endParaRPr lang="sk-SK" sz="1800" b="1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99132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piesok 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0.01–0.1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909711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prach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0.1–10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2869788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kaolinit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5–30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35745997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ilit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50–150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351009593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smektity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600–800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28526433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vermikulit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300–700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768828645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chlorit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10–70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407577528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alofán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300–1000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59437811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ferihydrit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200–800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91399081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humínové látky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100–900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83277514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čerstvá rastlinná biomasa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1–50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3673102885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drevné uhlie / biochar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100–1500+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19922342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aktívne uhlie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k-SK" sz="1800" u="none" strike="noStrike" noProof="0">
                          <a:effectLst/>
                        </a:rPr>
                        <a:t>500–2500</a:t>
                      </a:r>
                      <a:endParaRPr lang="sk-SK" sz="1800" b="0" i="0" u="none" strike="noStrike" noProof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6" marR="6746" marT="6746" marB="0" anchor="b"/>
                </a:tc>
                <a:extLst>
                  <a:ext uri="{0D108BD9-81ED-4DB2-BD59-A6C34878D82A}">
                    <a16:rowId xmlns:a16="http://schemas.microsoft.com/office/drawing/2014/main" val="399399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277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2587D-99B1-0305-7B98-C9FDA6249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094B99-F0FA-40F1-3168-8393A703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Humínové látky / Pôdna organická hmota (funkcie – zdroj živín)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CC51A35-8C08-9D36-4862-1007E69E0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Okrem toho, že pôdna organická hmota (za určitých okolností) viaže a uvoľňuje nasorbované ióny; poskytuje energetický substrát substrát pre heterotrofné organizmy.</a:t>
            </a:r>
          </a:p>
          <a:p>
            <a:pPr marL="0" indent="0">
              <a:buNone/>
            </a:pPr>
            <a:r>
              <a:rPr lang="sk-SK" sz="2000" noProof="0"/>
              <a:t>Viaceré esenciálne prvky, ktoré organizmy prijímajú v rozpustenej (často anorganickej forme) sa primárne dostáva do pôd v organických zvyškov biomasy (napr. N, S, P)</a:t>
            </a:r>
          </a:p>
          <a:p>
            <a:pPr marL="0" indent="0">
              <a:buNone/>
            </a:pPr>
            <a:r>
              <a:rPr lang="sk-SK" sz="2000" noProof="0"/>
              <a:t>sorpcia/desorpcia katiónov a aniónov sú v značnej miere ovplyvňované, nielen veľkosťou špecifického povrchu, ale aj hodnotami pH a Eh prostredia, keďže pH a Eh modifikujú náboj daných povrchov aj samotných iónov</a:t>
            </a:r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3390811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lignin.jpg">
            <a:extLst>
              <a:ext uri="{FF2B5EF4-FFF2-40B4-BE49-F238E27FC236}">
                <a16:creationId xmlns:a16="http://schemas.microsoft.com/office/drawing/2014/main" id="{59CF8083-A401-160C-1029-9D1CD81F1FF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4288" y="0"/>
            <a:ext cx="7083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9D77F915-B54C-C1BD-5B53-E7692D3D2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30337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noProof="0">
                <a:latin typeface="Gill Sans MT" pitchFamily="34" charset="-18"/>
              </a:rPr>
              <a:t>Lignín (odhadovaná štruktúra):</a:t>
            </a:r>
          </a:p>
        </p:txBody>
      </p:sp>
    </p:spTree>
    <p:extLst>
      <p:ext uri="{BB962C8B-B14F-4D97-AF65-F5344CB8AC3E}">
        <p14:creationId xmlns:p14="http://schemas.microsoft.com/office/powerpoint/2010/main" val="2733674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1" descr="FulvicAcid.gif">
            <a:extLst>
              <a:ext uri="{FF2B5EF4-FFF2-40B4-BE49-F238E27FC236}">
                <a16:creationId xmlns:a16="http://schemas.microsoft.com/office/drawing/2014/main" id="{55C1541B-DBB7-CA9A-A5CC-F57D42B670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029" y="324466"/>
            <a:ext cx="5529942" cy="3746090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BlokTextu 2">
            <a:extLst>
              <a:ext uri="{FF2B5EF4-FFF2-40B4-BE49-F238E27FC236}">
                <a16:creationId xmlns:a16="http://schemas.microsoft.com/office/drawing/2014/main" id="{C5D480FB-8F50-0A26-A651-817C82E40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371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noProof="0">
                <a:latin typeface="Gill Sans MT" pitchFamily="34" charset="-18"/>
              </a:rPr>
              <a:t>Fulvokyselina (odhadovaná štruktúra):</a:t>
            </a:r>
          </a:p>
        </p:txBody>
      </p:sp>
      <p:pic>
        <p:nvPicPr>
          <p:cNvPr id="6" name="Obrázok 3" descr="fulvic_acid_1.gif">
            <a:extLst>
              <a:ext uri="{FF2B5EF4-FFF2-40B4-BE49-F238E27FC236}">
                <a16:creationId xmlns:a16="http://schemas.microsoft.com/office/drawing/2014/main" id="{A3B88E62-EE30-BB11-755A-64CF05C8551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7071" y="4256088"/>
            <a:ext cx="4114800" cy="2162175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07721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1">
            <a:extLst>
              <a:ext uri="{FF2B5EF4-FFF2-40B4-BE49-F238E27FC236}">
                <a16:creationId xmlns:a16="http://schemas.microsoft.com/office/drawing/2014/main" id="{CC99390D-5C88-BFA8-2E3B-979364AC9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"/>
            <a:ext cx="5114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k-SK" noProof="0">
                <a:latin typeface="Gill Sans MT" pitchFamily="34" charset="-18"/>
              </a:rPr>
              <a:t>Humínová kyselina (odhadovaná štruktúra): 1. príklad</a:t>
            </a:r>
          </a:p>
        </p:txBody>
      </p:sp>
      <p:pic>
        <p:nvPicPr>
          <p:cNvPr id="5" name="Obrázok 3" descr="620px-Humic_acid.svg.png">
            <a:extLst>
              <a:ext uri="{FF2B5EF4-FFF2-40B4-BE49-F238E27FC236}">
                <a16:creationId xmlns:a16="http://schemas.microsoft.com/office/drawing/2014/main" id="{7B14B6AA-8A2E-D6C2-46E1-9E46AB2869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0425" y="1417186"/>
            <a:ext cx="6571151" cy="4059275"/>
          </a:xfrm>
          <a:prstGeom prst="rect">
            <a:avLst/>
          </a:prstGeom>
          <a:noFill/>
          <a:ln w="6350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7125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2" descr="http://urgent.nerc.ac.uk/Meetings/2000/2000Proc/Images/duin1.gif">
            <a:extLst>
              <a:ext uri="{FF2B5EF4-FFF2-40B4-BE49-F238E27FC236}">
                <a16:creationId xmlns:a16="http://schemas.microsoft.com/office/drawing/2014/main" id="{D26348E3-D259-CCC2-FDC3-0F1615EA15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4139" y="1258301"/>
            <a:ext cx="5923722" cy="5599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DEF1DBA0-A3B1-DAE9-DDAA-6F0139AF0980}"/>
              </a:ext>
            </a:extLst>
          </p:cNvPr>
          <p:cNvSpPr txBox="1"/>
          <p:nvPr/>
        </p:nvSpPr>
        <p:spPr>
          <a:xfrm>
            <a:off x="1490816" y="112644"/>
            <a:ext cx="9210368" cy="1200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noProof="0">
                <a:latin typeface="+mn-lt"/>
                <a:cs typeface="+mn-cs"/>
              </a:rPr>
              <a:t>Humínová kyselina (odhadovaná štruktúra): 2. príklad - molekula humínovej kyseliny vo vode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k-SK" noProof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noProof="0">
                <a:latin typeface="+mn-lt"/>
                <a:cs typeface="+mn-cs"/>
              </a:rPr>
              <a:t>atómy </a:t>
            </a:r>
            <a:r>
              <a:rPr lang="sk-SK" noProof="0">
                <a:solidFill>
                  <a:srgbClr val="FF0000"/>
                </a:solidFill>
                <a:latin typeface="+mn-lt"/>
                <a:cs typeface="+mn-cs"/>
              </a:rPr>
              <a:t>kyslíka</a:t>
            </a:r>
            <a:r>
              <a:rPr lang="sk-SK" noProof="0">
                <a:latin typeface="+mn-lt"/>
                <a:cs typeface="+mn-cs"/>
              </a:rPr>
              <a:t> sú zobrazené červenou, uhlíka čiernou,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noProof="0">
                <a:solidFill>
                  <a:srgbClr val="0070C0"/>
                </a:solidFill>
                <a:latin typeface="+mn-lt"/>
                <a:cs typeface="+mn-cs"/>
              </a:rPr>
              <a:t>dusíka</a:t>
            </a:r>
            <a:r>
              <a:rPr lang="sk-SK" noProof="0">
                <a:latin typeface="+mn-lt"/>
                <a:cs typeface="+mn-cs"/>
              </a:rPr>
              <a:t> modrou a </a:t>
            </a:r>
            <a:r>
              <a:rPr lang="sk-SK" noProof="0">
                <a:solidFill>
                  <a:schemeClr val="bg1"/>
                </a:solidFill>
                <a:latin typeface="+mn-lt"/>
                <a:cs typeface="+mn-cs"/>
              </a:rPr>
              <a:t>vodíka</a:t>
            </a:r>
            <a:r>
              <a:rPr lang="sk-SK" noProof="0">
                <a:latin typeface="+mn-lt"/>
                <a:cs typeface="+mn-cs"/>
              </a:rPr>
              <a:t> v bielou farbou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52A3C7F5-16CF-CFF5-CE80-356D0F186318}"/>
              </a:ext>
            </a:extLst>
          </p:cNvPr>
          <p:cNvSpPr txBox="1"/>
          <p:nvPr/>
        </p:nvSpPr>
        <p:spPr>
          <a:xfrm>
            <a:off x="145659" y="2730851"/>
            <a:ext cx="2525435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700" noProof="0"/>
              <a:t>podstatnú časť štruktúry </a:t>
            </a:r>
          </a:p>
          <a:p>
            <a:r>
              <a:rPr lang="sk-SK" sz="1700" noProof="0"/>
              <a:t>humínových látok</a:t>
            </a:r>
          </a:p>
          <a:p>
            <a:r>
              <a:rPr lang="sk-SK" sz="1700" noProof="0"/>
              <a:t>tvoria fenolové skupiny:  </a:t>
            </a:r>
          </a:p>
          <a:p>
            <a:endParaRPr lang="sk-SK" noProof="0"/>
          </a:p>
        </p:txBody>
      </p:sp>
      <p:pic>
        <p:nvPicPr>
          <p:cNvPr id="8" name="Picture 3" descr="phenol_group.png">
            <a:extLst>
              <a:ext uri="{FF2B5EF4-FFF2-40B4-BE49-F238E27FC236}">
                <a16:creationId xmlns:a16="http://schemas.microsoft.com/office/drawing/2014/main" id="{ADD70F1D-D4C7-54C6-BF5A-9F1BDF2225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856" y="3912529"/>
            <a:ext cx="1016052" cy="7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02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1DF643AB-FDEC-5D4F-E1CA-FE54D04D1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81751" cy="5134707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15D8BBA5-8165-47B6-83FE-03F8101C8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584" y="1954404"/>
            <a:ext cx="5829415" cy="4903596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9DB467ED-BAC6-9CDE-2A42-AF1F7CA20970}"/>
              </a:ext>
            </a:extLst>
          </p:cNvPr>
          <p:cNvSpPr txBox="1"/>
          <p:nvPr/>
        </p:nvSpPr>
        <p:spPr>
          <a:xfrm>
            <a:off x="6589336" y="548229"/>
            <a:ext cx="5514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/>
              <a:t>Chemické zloženie prírodných makromolekúl vychádza zo zastúpenia funkčných skupín (podobne ako pri jednoduchších organických látkach)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56DF8380-0977-BD7D-9AAE-4AC2DB994D1C}"/>
              </a:ext>
            </a:extLst>
          </p:cNvPr>
          <p:cNvSpPr txBox="1"/>
          <p:nvPr/>
        </p:nvSpPr>
        <p:spPr>
          <a:xfrm>
            <a:off x="574861" y="5422057"/>
            <a:ext cx="4882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/>
              <a:t>Výstupom z laboratórneho merania je však často “iba” informácia o relatívnej početnosti funkčných skupín </a:t>
            </a:r>
            <a:r>
              <a:rPr lang="sk-SK" noProof="0">
                <a:sym typeface="Wingdings" panose="05000000000000000000" pitchFamily="2" charset="2"/>
              </a:rPr>
              <a:t> chýba komplexnejšia informácia o štruktúre</a:t>
            </a:r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162643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3F7F-33BA-D881-1463-5D5CD0C58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EBB71-9423-14AF-C169-54A7B6CA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Metódy laboratórnej analýzy chemickej štruktúry prírodných makromolekúl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0E3F60F-BFD8-FF52-CB5C-3701367D7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/>
              <a:t>Keďže viacero vlastností organických látok závisí od ich štruktúry, ponúka sa otázka, ako chemickú štruktúru biomakromolekúl analyzujeme?</a:t>
            </a:r>
          </a:p>
          <a:p>
            <a:r>
              <a:rPr lang="sk-SK" sz="2000" noProof="0"/>
              <a:t>Hmotnostná spektrometria</a:t>
            </a:r>
          </a:p>
          <a:p>
            <a:r>
              <a:rPr lang="sk-SK" sz="2000" noProof="0"/>
              <a:t>Nukleárna magnetická rezonancia</a:t>
            </a:r>
          </a:p>
          <a:p>
            <a:r>
              <a:rPr lang="sk-SK" sz="2000" noProof="0"/>
              <a:t>Infračervená spektroskopia</a:t>
            </a:r>
          </a:p>
          <a:p>
            <a:r>
              <a:rPr lang="sk-SK" sz="2000" noProof="0"/>
              <a:t>...</a:t>
            </a:r>
          </a:p>
          <a:p>
            <a:r>
              <a:rPr lang="sk-SK" sz="2000" noProof="0"/>
              <a:t>existujú rôzne modifikácie a kombinácie jednotlivých metód</a:t>
            </a:r>
          </a:p>
          <a:p>
            <a:endParaRPr lang="sk-SK" sz="2000" noProof="0"/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1606495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87933-857C-8680-8487-BFCAE4B00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612269-256F-F619-C297-1D54DF49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Metódy laboratórnej analýzy chemickej štruktúry prírodných makromolekúl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A3AA41-74DA-3785-D932-0C2B92E2C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3177"/>
            <a:ext cx="10515600" cy="52885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noProof="0"/>
              <a:t>Hmotnostná spektrometria</a:t>
            </a:r>
          </a:p>
          <a:p>
            <a:r>
              <a:rPr lang="sk-SK" sz="2000" noProof="0"/>
              <a:t>umožňuje určiť: molekulovú hmotnosť, elementárne zloženie, štruktúrne parametre</a:t>
            </a:r>
          </a:p>
          <a:p>
            <a:r>
              <a:rPr lang="sk-SK" sz="2000" noProof="0"/>
              <a:t>pri MS meraní dochádza v typickom prípade k:</a:t>
            </a:r>
          </a:p>
          <a:p>
            <a:pPr marL="227013" indent="0">
              <a:buNone/>
            </a:pPr>
            <a:r>
              <a:rPr lang="sk-SK" sz="2000" noProof="0"/>
              <a:t>1. transformácii molekúl na ióny</a:t>
            </a:r>
          </a:p>
          <a:p>
            <a:pPr marL="227013" indent="0">
              <a:buNone/>
            </a:pPr>
            <a:r>
              <a:rPr lang="sk-SK" sz="2000" noProof="0"/>
              <a:t>2. separácii iónov na základe pomeru hmotnosti a náboja</a:t>
            </a:r>
          </a:p>
          <a:p>
            <a:pPr marL="227013" indent="0">
              <a:buNone/>
            </a:pPr>
            <a:r>
              <a:rPr lang="sk-SK" sz="2000" noProof="0"/>
              <a:t>3. detekcii</a:t>
            </a:r>
          </a:p>
          <a:p>
            <a:r>
              <a:rPr lang="sk-SK" sz="2000" noProof="0"/>
              <a:t>ionizácia nastáva v dôsledku  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endParaRPr lang="sk-SK" sz="2000" noProof="0"/>
          </a:p>
          <a:p>
            <a:endParaRPr lang="sk-SK" sz="2000" noProof="0"/>
          </a:p>
          <a:p>
            <a:endParaRPr lang="sk-SK" sz="2000" noProof="0"/>
          </a:p>
          <a:p>
            <a:pPr marL="0" indent="0">
              <a:buNone/>
            </a:pPr>
            <a:endParaRPr lang="sk-SK" sz="2000" noProof="0"/>
          </a:p>
        </p:txBody>
      </p:sp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1D333392-724D-7A7A-DA5D-28AF84988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13449"/>
              </p:ext>
            </p:extLst>
          </p:nvPr>
        </p:nvGraphicFramePr>
        <p:xfrm>
          <a:off x="4817427" y="3429000"/>
          <a:ext cx="5188974" cy="1497650"/>
        </p:xfrm>
        <a:graphic>
          <a:graphicData uri="http://schemas.openxmlformats.org/drawingml/2006/table">
            <a:tbl>
              <a:tblPr firstRow="1" firstCol="1" bandRow="1"/>
              <a:tblGrid>
                <a:gridCol w="2594487">
                  <a:extLst>
                    <a:ext uri="{9D8B030D-6E8A-4147-A177-3AD203B41FA5}">
                      <a16:colId xmlns:a16="http://schemas.microsoft.com/office/drawing/2014/main" val="4261327549"/>
                    </a:ext>
                  </a:extLst>
                </a:gridCol>
                <a:gridCol w="2594487">
                  <a:extLst>
                    <a:ext uri="{9D8B030D-6E8A-4147-A177-3AD203B41FA5}">
                      <a16:colId xmlns:a16="http://schemas.microsoft.com/office/drawing/2014/main" val="19869311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metóda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použitie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70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elektrónová alebo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prchavé organické látky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019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elektrosprejová ionizácia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biomolekuly, polárne látky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062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MALDI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proteíny, polyméry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3176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APCI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k-SK" sz="1800" kern="1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menej polárne látky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671645"/>
                  </a:ext>
                </a:extLst>
              </a:tr>
            </a:tbl>
          </a:graphicData>
        </a:graphic>
      </p:graphicFrame>
      <p:sp>
        <p:nvSpPr>
          <p:cNvPr id="9" name="BlokTextu 8">
            <a:extLst>
              <a:ext uri="{FF2B5EF4-FFF2-40B4-BE49-F238E27FC236}">
                <a16:creationId xmlns:a16="http://schemas.microsoft.com/office/drawing/2014/main" id="{FFB14A62-02CD-04AF-E7B2-767AA4952B8A}"/>
              </a:ext>
            </a:extLst>
          </p:cNvPr>
          <p:cNvSpPr txBox="1"/>
          <p:nvPr/>
        </p:nvSpPr>
        <p:spPr>
          <a:xfrm>
            <a:off x="838201" y="4124819"/>
            <a:ext cx="38186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sk-SK" sz="1900" noProof="0"/>
              <a:t>ióny sa separujú na základe parametra m/z (m = hmotnosť, z = náboj). Väčšina organických iónov má z = 1, takže m/z zodpovedá približne molekulovej hmotnosti.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6B65676-4A7C-C85C-73BB-2CF1E2DBA473}"/>
              </a:ext>
            </a:extLst>
          </p:cNvPr>
          <p:cNvSpPr txBox="1"/>
          <p:nvPr/>
        </p:nvSpPr>
        <p:spPr>
          <a:xfrm>
            <a:off x="838199" y="5923078"/>
            <a:ext cx="11265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sk-SK" sz="2000" noProof="0"/>
              <a:t>detekcia množstva iónov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r>
              <a:rPr lang="sk-SK" sz="2000" noProof="0"/>
              <a:t> spektrum. grafické znázornenie: os x → m/z, os y → relatívna abundancia</a:t>
            </a:r>
          </a:p>
        </p:txBody>
      </p:sp>
    </p:spTree>
    <p:extLst>
      <p:ext uri="{BB962C8B-B14F-4D97-AF65-F5344CB8AC3E}">
        <p14:creationId xmlns:p14="http://schemas.microsoft.com/office/powerpoint/2010/main" val="2338729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7F805415-A825-D412-63BD-8793A2DA8D5F}"/>
              </a:ext>
            </a:extLst>
          </p:cNvPr>
          <p:cNvSpPr txBox="1"/>
          <p:nvPr/>
        </p:nvSpPr>
        <p:spPr>
          <a:xfrm>
            <a:off x="206898" y="-19050"/>
            <a:ext cx="117782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700" b="1" noProof="0"/>
              <a:t>príklad</a:t>
            </a:r>
            <a:r>
              <a:rPr lang="sk-SK" sz="1700" noProof="0"/>
              <a:t>: analýza vzoriek povrchového horizontu pomocou pyrolýzy kombinovanej s plynovou chromatografiou a hmotnostnou spektrometriou (Py-GC/MS); pôdy z oblasti Vysokých Tatier a Záhoria; cieľ </a:t>
            </a:r>
            <a:r>
              <a:rPr lang="sk-SK" sz="1700" noProof="0">
                <a:sym typeface="Wingdings" panose="05000000000000000000" pitchFamily="2" charset="2"/>
              </a:rPr>
              <a:t> </a:t>
            </a:r>
            <a:r>
              <a:rPr lang="sk-SK" sz="1700" noProof="0"/>
              <a:t>identifikácia hydrofóbnych látok </a:t>
            </a:r>
          </a:p>
          <a:p>
            <a:endParaRPr lang="sk-SK" noProof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889E3C24-9965-BA6B-6AA1-193FB2124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602146"/>
            <a:ext cx="7726545" cy="6167365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B8062BDB-A32F-6665-F923-1F88272BF4C2}"/>
              </a:ext>
            </a:extLst>
          </p:cNvPr>
          <p:cNvSpPr txBox="1"/>
          <p:nvPr/>
        </p:nvSpPr>
        <p:spPr>
          <a:xfrm>
            <a:off x="206898" y="674506"/>
            <a:ext cx="26795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/>
              <a:t>Pri pyrolýze v dôsledku aplikácie prudkého ohrevu (600°C) malého množstva vzorky (zhomogenizovaný prášok) v inertnej atmosfére dôjde k rozrušeniu makromolekúl na štruktúrne fragmenty, ktoré sú následne identifikované princípom plynovej chromatografie a hmotnostnej spektrometrie.</a:t>
            </a:r>
          </a:p>
        </p:txBody>
      </p:sp>
    </p:spTree>
    <p:extLst>
      <p:ext uri="{BB962C8B-B14F-4D97-AF65-F5344CB8AC3E}">
        <p14:creationId xmlns:p14="http://schemas.microsoft.com/office/powerpoint/2010/main" val="1746380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B107-C40E-E51F-5E16-13269DF23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4AC1A-FBE9-AF8A-2EA0-73C78833D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387"/>
          </a:xfrm>
        </p:spPr>
        <p:txBody>
          <a:bodyPr>
            <a:normAutofit/>
          </a:bodyPr>
          <a:lstStyle/>
          <a:p>
            <a:r>
              <a:rPr lang="sk-SK" sz="2200" noProof="0"/>
              <a:t>Metódy laboratórnej analýzy chemickej štruktúry prírodných makromolekúl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1FE4FE3-0434-BE16-2F57-4C9A96937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5468"/>
            <a:ext cx="11086708" cy="55448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000" b="1" noProof="0"/>
              <a:t>Nukleárna magnetická rezonancia (NMR)</a:t>
            </a:r>
          </a:p>
          <a:p>
            <a:r>
              <a:rPr lang="sk-SK" sz="2000" noProof="0"/>
              <a:t>NMR je metóda používaná na určenie štruktúry organických molekúl na základe správania atómových jadier v magnetickom poli.</a:t>
            </a:r>
          </a:p>
          <a:p>
            <a:r>
              <a:rPr lang="sk-SK" sz="2000" noProof="0"/>
              <a:t>Najdôležitejšie jadrá v organickej chémii sú:</a:t>
            </a:r>
          </a:p>
          <a:p>
            <a:pPr marL="227013" indent="0">
              <a:buNone/>
            </a:pPr>
            <a:r>
              <a:rPr lang="sk-SK" sz="2000" baseline="30000" noProof="0"/>
              <a:t>1</a:t>
            </a:r>
            <a:r>
              <a:rPr lang="sk-SK" sz="2000" noProof="0"/>
              <a:t>H NMR → študuje atómy vodíka</a:t>
            </a:r>
          </a:p>
          <a:p>
            <a:pPr marL="227013" indent="0">
              <a:buNone/>
            </a:pPr>
            <a:r>
              <a:rPr lang="sk-SK" sz="2000" noProof="0"/>
              <a:t>¹³C NMR → študuje atómy uhlíka</a:t>
            </a:r>
          </a:p>
          <a:p>
            <a:r>
              <a:rPr lang="sk-SK" sz="2000" noProof="0"/>
              <a:t>obe techniky poskytujú informácie o chemickom prostredí atómov v molekule.</a:t>
            </a:r>
          </a:p>
          <a:p>
            <a:r>
              <a:rPr lang="sk-SK" sz="2000" noProof="0"/>
              <a:t>Princíp NMR: Jadrá (¹H a ¹³C) sa správajú ako malé magnety, pretože majú jadrový spin.</a:t>
            </a:r>
          </a:p>
          <a:p>
            <a:r>
              <a:rPr lang="sk-SK" sz="2000" noProof="0"/>
              <a:t>Keď je vzorka umiestnená v silnom magnetickom poli:</a:t>
            </a:r>
          </a:p>
          <a:p>
            <a:pPr marL="227013" indent="0">
              <a:buNone/>
            </a:pPr>
            <a:r>
              <a:rPr lang="sk-SK" sz="2000" noProof="0"/>
              <a:t>1. Orientácia jadier je buď v súlade so smerom pôsobenia magnetického poľa alebo proti nemu.</a:t>
            </a:r>
          </a:p>
          <a:p>
            <a:pPr marL="227013" indent="0">
              <a:buNone/>
            </a:pPr>
            <a:r>
              <a:rPr lang="sk-SK" sz="2000" noProof="0"/>
              <a:t>2. Aplikuje sa rádiofrekvenčné žiarenie.</a:t>
            </a:r>
          </a:p>
          <a:p>
            <a:pPr marL="227013" indent="0">
              <a:buNone/>
            </a:pPr>
            <a:r>
              <a:rPr lang="sk-SK" sz="2000" noProof="0"/>
              <a:t>3. Jadrá absorbujú energiu so špecifickou frekvenciou.</a:t>
            </a:r>
          </a:p>
          <a:p>
            <a:pPr marL="227013" indent="0">
              <a:buNone/>
            </a:pPr>
            <a:r>
              <a:rPr lang="sk-SK" sz="2000" noProof="0"/>
              <a:t>4. Absorbované frekvencie závisia od okolitých elektrónov a susedných atómov.</a:t>
            </a:r>
          </a:p>
          <a:p>
            <a:r>
              <a:rPr lang="sk-SK" sz="2000" noProof="0"/>
              <a:t>podobne ako pri iných spektroskopických meraniach, výstup z analýzy označujeme “spektrum” </a:t>
            </a:r>
            <a:r>
              <a:rPr lang="sk-SK" sz="2000" noProof="0">
                <a:sym typeface="Wingdings" panose="05000000000000000000" pitchFamily="2" charset="2"/>
              </a:rPr>
              <a:t> pozície detegovaných píkov a ich intenzita vypovedajú o chemickej štruktúre analyzovanej látky</a:t>
            </a:r>
            <a:endParaRPr lang="sk-SK" sz="2000" noProof="0"/>
          </a:p>
          <a:p>
            <a:endParaRPr lang="sk-SK" sz="2000" noProof="0"/>
          </a:p>
          <a:p>
            <a:endParaRPr lang="sk-SK" sz="2000" noProof="0"/>
          </a:p>
          <a:p>
            <a:endParaRPr lang="sk-SK" sz="2000" noProof="0"/>
          </a:p>
          <a:p>
            <a:pPr marL="0" indent="0">
              <a:buNone/>
            </a:pPr>
            <a:endParaRPr lang="sk-SK" sz="2000" noProof="0"/>
          </a:p>
        </p:txBody>
      </p:sp>
    </p:spTree>
    <p:extLst>
      <p:ext uri="{BB962C8B-B14F-4D97-AF65-F5344CB8AC3E}">
        <p14:creationId xmlns:p14="http://schemas.microsoft.com/office/powerpoint/2010/main" val="359127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E5DD910-8767-944F-1032-08C66177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0484"/>
          </a:xfrm>
        </p:spPr>
        <p:txBody>
          <a:bodyPr>
            <a:normAutofit/>
          </a:bodyPr>
          <a:lstStyle/>
          <a:p>
            <a:r>
              <a:rPr lang="sk-SK" sz="2000" noProof="0"/>
              <a:t>NMR: dve často používané modifikácie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BA031B31-C0D6-1796-C72F-2BB8E07E3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0905"/>
            <a:ext cx="5181600" cy="5126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noProof="0"/>
              <a:t>¹H NMR poskytuje informácie o:</a:t>
            </a:r>
          </a:p>
          <a:p>
            <a:r>
              <a:rPr lang="sk-SK" sz="1800" noProof="0"/>
              <a:t>počte rôznych typov vodíkov</a:t>
            </a:r>
          </a:p>
          <a:p>
            <a:r>
              <a:rPr lang="sk-SK" sz="1800" noProof="0"/>
              <a:t>počte určitého typu vodíkov (spoločnej množiny)</a:t>
            </a:r>
          </a:p>
          <a:p>
            <a:r>
              <a:rPr lang="sk-SK" sz="1800" noProof="0"/>
              <a:t>ktoré susedné atómy sú v blízkosti</a:t>
            </a:r>
          </a:p>
          <a:p>
            <a:r>
              <a:rPr lang="sk-SK" sz="1800" noProof="0"/>
              <a:t>ako sú vodíky prepojené</a:t>
            </a:r>
          </a:p>
          <a:p>
            <a:pPr marL="0" indent="0">
              <a:buNone/>
            </a:pPr>
            <a:endParaRPr lang="sk-SK" sz="1800" noProof="0"/>
          </a:p>
          <a:p>
            <a:pPr marL="0" indent="0">
              <a:buNone/>
            </a:pPr>
            <a:r>
              <a:rPr lang="sk-SK" sz="1800" noProof="0"/>
              <a:t>¹H NMR </a:t>
            </a:r>
            <a:r>
              <a:rPr lang="sk-SK" sz="1800" noProof="0">
                <a:sym typeface="Wingdings" panose="05000000000000000000" pitchFamily="2" charset="2"/>
              </a:rPr>
              <a:t> prostredie a konektivita v okolí H</a:t>
            </a:r>
            <a:endParaRPr lang="sk-SK" sz="1800" noProof="0"/>
          </a:p>
          <a:p>
            <a:endParaRPr lang="sk-SK" sz="1800" noProof="0"/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0782117B-8CE2-85C7-3245-2D0938366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121168"/>
            <a:ext cx="6019801" cy="5126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800" noProof="0"/>
              <a:t>¹³C izotop uhlíka (~1,1 %) je NMR-aktívny.</a:t>
            </a:r>
          </a:p>
          <a:p>
            <a:pPr marL="0" indent="0">
              <a:buNone/>
            </a:pPr>
            <a:r>
              <a:rPr lang="sk-SK" sz="1800" noProof="0"/>
              <a:t>¹³C NMR poskytuje informácie o:</a:t>
            </a:r>
          </a:p>
          <a:p>
            <a:r>
              <a:rPr lang="sk-SK" sz="1800" noProof="0"/>
              <a:t>počte chemicky odlišných uhlíkov</a:t>
            </a:r>
          </a:p>
          <a:p>
            <a:r>
              <a:rPr lang="sk-SK" sz="1800" noProof="0"/>
              <a:t>funkčných skupinách</a:t>
            </a:r>
          </a:p>
          <a:p>
            <a:r>
              <a:rPr lang="sk-SK" sz="1800" noProof="0"/>
              <a:t>molekulovej symetrii</a:t>
            </a:r>
          </a:p>
          <a:p>
            <a:pPr marL="0" indent="0">
              <a:buNone/>
            </a:pPr>
            <a:endParaRPr lang="sk-SK" sz="1800" noProof="0"/>
          </a:p>
          <a:p>
            <a:pPr marL="0" indent="0">
              <a:buNone/>
            </a:pPr>
            <a:r>
              <a:rPr lang="sk-SK" sz="1800" noProof="0"/>
              <a:t>¹³C NMR </a:t>
            </a:r>
            <a:r>
              <a:rPr lang="sk-SK" sz="1800" noProof="0">
                <a:sym typeface="Wingdings" panose="05000000000000000000" pitchFamily="2" charset="2"/>
              </a:rPr>
              <a:t> C kostra (skeleton) molekuly a funkčné skupiny</a:t>
            </a:r>
            <a:endParaRPr lang="sk-SK" sz="1800" noProof="0"/>
          </a:p>
          <a:p>
            <a:endParaRPr lang="sk-SK" sz="1800" noProof="0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F3F40005-0046-08DB-E723-65486CAA9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76" y="3927895"/>
            <a:ext cx="5181600" cy="2816358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0C2652F0-66A4-5C20-CC1D-23A6057FB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24" y="3817856"/>
            <a:ext cx="5121130" cy="2988661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01CE41AB-FD7D-D897-1887-8B80F9850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351" y="51483"/>
            <a:ext cx="3147649" cy="2988661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8C7741F9-B9D4-EC0E-72E4-E8F856421683}"/>
              </a:ext>
            </a:extLst>
          </p:cNvPr>
          <p:cNvSpPr txBox="1"/>
          <p:nvPr/>
        </p:nvSpPr>
        <p:spPr>
          <a:xfrm>
            <a:off x="5617984" y="189254"/>
            <a:ext cx="3564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noProof="0"/>
              <a:t>Tetrametylsilán (TMS) sa používa ako základný referenčný štandard pri NMR </a:t>
            </a:r>
            <a:r>
              <a:rPr lang="sk-SK" sz="1400" noProof="0">
                <a:sym typeface="Wingdings" panose="05000000000000000000" pitchFamily="2" charset="2"/>
              </a:rPr>
              <a:t></a:t>
            </a:r>
            <a:endParaRPr lang="sk-SK" sz="1400" noProof="0"/>
          </a:p>
        </p:txBody>
      </p:sp>
    </p:spTree>
    <p:extLst>
      <p:ext uri="{BB962C8B-B14F-4D97-AF65-F5344CB8AC3E}">
        <p14:creationId xmlns:p14="http://schemas.microsoft.com/office/powerpoint/2010/main" val="3650708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B278EF69-1744-7A1B-53F1-BBF45D9CD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697" y="0"/>
            <a:ext cx="10280303" cy="6858000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83D53BCF-F950-860D-0A60-E27B38DF8CFF}"/>
              </a:ext>
            </a:extLst>
          </p:cNvPr>
          <p:cNvSpPr txBox="1"/>
          <p:nvPr/>
        </p:nvSpPr>
        <p:spPr>
          <a:xfrm>
            <a:off x="82898" y="117693"/>
            <a:ext cx="182879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noProof="0"/>
              <a:t>Ako už bolo naznačené, skutočne silným nástrojom pri odhaľovaní chemickej štruktúry organických látok je použitie viacerých metód. Každá je selektívna vo vzťahu k inej stránke štruktúry molekúl. K naviac preskúmaným látkam patria proteíny, keďže sú životne dôležité. Obrázok ilustruje aké rôzne metódy chemickej analýzy boli použité pri štúdiu štruktúry hemoglobínu.</a:t>
            </a:r>
          </a:p>
        </p:txBody>
      </p:sp>
    </p:spTree>
    <p:extLst>
      <p:ext uri="{BB962C8B-B14F-4D97-AF65-F5344CB8AC3E}">
        <p14:creationId xmlns:p14="http://schemas.microsoft.com/office/powerpoint/2010/main" val="2954208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CC365696-7C8B-B558-05BA-32EC90AF0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89" y="0"/>
            <a:ext cx="11018711" cy="6858000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0095E145-EF9C-0749-605E-EEE0B0E6D12C}"/>
              </a:ext>
            </a:extLst>
          </p:cNvPr>
          <p:cNvSpPr txBox="1"/>
          <p:nvPr/>
        </p:nvSpPr>
        <p:spPr>
          <a:xfrm>
            <a:off x="0" y="0"/>
            <a:ext cx="126836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00" noProof="0"/>
              <a:t>Kombinácia hmotnostnej spektrometrie, IČ a NMR spektroskopie ako efektívny nástroj pri odhaľovaní chemickej štruktúry organických látok.</a:t>
            </a:r>
          </a:p>
        </p:txBody>
      </p:sp>
    </p:spTree>
    <p:extLst>
      <p:ext uri="{BB962C8B-B14F-4D97-AF65-F5344CB8AC3E}">
        <p14:creationId xmlns:p14="http://schemas.microsoft.com/office/powerpoint/2010/main" val="4997219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47B37294-E825-514A-1080-8A567ACAE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223" y="0"/>
            <a:ext cx="7943777" cy="5810667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7CACD737-3724-0178-C81F-652C5A4E060E}"/>
              </a:ext>
            </a:extLst>
          </p:cNvPr>
          <p:cNvSpPr txBox="1"/>
          <p:nvPr/>
        </p:nvSpPr>
        <p:spPr>
          <a:xfrm>
            <a:off x="107922" y="335845"/>
            <a:ext cx="414030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noProof="0" dirty="0"/>
              <a:t>K moderným analytickým metódam umožňujúcim efektívne štúdium štruktúry látok patrí aj </a:t>
            </a:r>
            <a:r>
              <a:rPr lang="sk-SK" sz="1600" b="1" noProof="0" dirty="0"/>
              <a:t>spektroskopia XANES</a:t>
            </a:r>
            <a:r>
              <a:rPr lang="sk-SK" sz="1600" noProof="0" dirty="0"/>
              <a:t> (X-ray absorption near edge structure), nazývaná aj </a:t>
            </a:r>
            <a:r>
              <a:rPr lang="sk-SK" sz="1600" b="1" noProof="0" dirty="0"/>
              <a:t>NEXAFS</a:t>
            </a:r>
            <a:r>
              <a:rPr lang="sk-SK" sz="1600" noProof="0" dirty="0"/>
              <a:t> (near edge X-ray absorption fine structure).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600" noProof="0" dirty="0"/>
              <a:t>Nie je v tomto kontexte dôležité vysvetľovať jej princíp, ale skôr upriamiť pozornosť na zákonitosť ktorá nachádza časté uplatnenie v analytickej chémii, a síce, že parametre píkov detegovaných v spektre (napr. plocha, intenzita) vypovedajú o relatívnom zastúpení štruktúrnych jednotiek (funkčných skupín) viazaných v analyzovanom materiáli vzorky.</a:t>
            </a:r>
          </a:p>
        </p:txBody>
      </p:sp>
    </p:spTree>
    <p:extLst>
      <p:ext uri="{BB962C8B-B14F-4D97-AF65-F5344CB8AC3E}">
        <p14:creationId xmlns:p14="http://schemas.microsoft.com/office/powerpoint/2010/main" val="219680415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2617</Words>
  <PresentationFormat>Širokouhlá</PresentationFormat>
  <Paragraphs>289</Paragraphs>
  <Slides>28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Gill Sans MT</vt:lpstr>
      <vt:lpstr>Wingdings</vt:lpstr>
      <vt:lpstr>Motív Office</vt:lpstr>
      <vt:lpstr>Štruktúra, vlastnosti a funkcie prírodných organických látok</vt:lpstr>
      <vt:lpstr>Natural organic matter / Prírodná organická hmota</vt:lpstr>
      <vt:lpstr>Prezentácia programu PowerPoint</vt:lpstr>
      <vt:lpstr>Natural organic matter / Prírodná organická hmota</vt:lpstr>
      <vt:lpstr>Prezentácia programu PowerPoint</vt:lpstr>
      <vt:lpstr>(životné) Funkcie organických látok</vt:lpstr>
      <vt:lpstr>Sacharidy a polysacharidy</vt:lpstr>
      <vt:lpstr>Lipidy</vt:lpstr>
      <vt:lpstr>Bielkoviny</vt:lpstr>
      <vt:lpstr>Nukleové kyseliny</vt:lpstr>
      <vt:lpstr>Lignín a fenolové polyméry</vt:lpstr>
      <vt:lpstr>Humínové látky</vt:lpstr>
      <vt:lpstr>Humínové látky / Pôdna organická hmota (vývoj metodických prístupov)</vt:lpstr>
      <vt:lpstr>Humínové látky / Pôdna organická hmota (funkcie – sorbent)</vt:lpstr>
      <vt:lpstr>Humínové látky / Pôdna organická hmota (funkcie – zdroj živín)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Metódy laboratórnej analýzy chemickej štruktúry prírodných makromolekúl</vt:lpstr>
      <vt:lpstr>Metódy laboratórnej analýzy chemickej štruktúry prírodných makromolekúl</vt:lpstr>
      <vt:lpstr>Prezentácia programu PowerPoint</vt:lpstr>
      <vt:lpstr>Metódy laboratórnej analýzy chemickej štruktúry prírodných makromolekúl</vt:lpstr>
      <vt:lpstr>NMR: dve často používané modifikácie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2026-05-12T19:32:30Z</dcterms:created>
  <dcterms:modified xsi:type="dcterms:W3CDTF">2026-06-02T18:34:43Z</dcterms:modified>
</cp:coreProperties>
</file>