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60"/>
  </p:notesMasterIdLst>
  <p:sldIdLst>
    <p:sldId id="256" r:id="rId2"/>
    <p:sldId id="257" r:id="rId3"/>
    <p:sldId id="276" r:id="rId4"/>
    <p:sldId id="258" r:id="rId5"/>
    <p:sldId id="259" r:id="rId6"/>
    <p:sldId id="260" r:id="rId7"/>
    <p:sldId id="267"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309" r:id="rId38"/>
    <p:sldId id="310" r:id="rId39"/>
    <p:sldId id="311" r:id="rId40"/>
    <p:sldId id="312" r:id="rId41"/>
    <p:sldId id="313" r:id="rId42"/>
    <p:sldId id="314" r:id="rId43"/>
    <p:sldId id="294" r:id="rId44"/>
    <p:sldId id="293" r:id="rId45"/>
    <p:sldId id="295" r:id="rId46"/>
    <p:sldId id="296" r:id="rId47"/>
    <p:sldId id="297" r:id="rId48"/>
    <p:sldId id="298" r:id="rId49"/>
    <p:sldId id="299" r:id="rId50"/>
    <p:sldId id="300" r:id="rId51"/>
    <p:sldId id="301" r:id="rId52"/>
    <p:sldId id="303" r:id="rId53"/>
    <p:sldId id="302" r:id="rId54"/>
    <p:sldId id="304" r:id="rId55"/>
    <p:sldId id="305" r:id="rId56"/>
    <p:sldId id="306" r:id="rId57"/>
    <p:sldId id="307" r:id="rId58"/>
    <p:sldId id="308" r:id="rId59"/>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79124" autoAdjust="0"/>
  </p:normalViewPr>
  <p:slideViewPr>
    <p:cSldViewPr snapToGrid="0">
      <p:cViewPr varScale="1">
        <p:scale>
          <a:sx n="62" d="100"/>
          <a:sy n="62" d="100"/>
        </p:scale>
        <p:origin x="33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dirty="0"/>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7D89D0-9EFC-4ADF-A771-69788C754326}" type="datetimeFigureOut">
              <a:rPr lang="sk-SK" smtClean="0"/>
              <a:t>20. 10. 2026</a:t>
            </a:fld>
            <a:endParaRPr lang="sk-SK" dirty="0"/>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dirty="0"/>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dirty="0"/>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45EC9-7795-4F95-934F-F943D9FD93B7}" type="slidenum">
              <a:rPr lang="sk-SK" smtClean="0"/>
              <a:t>‹#›</a:t>
            </a:fld>
            <a:endParaRPr lang="sk-SK" dirty="0"/>
          </a:p>
        </p:txBody>
      </p:sp>
    </p:spTree>
    <p:extLst>
      <p:ext uri="{BB962C8B-B14F-4D97-AF65-F5344CB8AC3E}">
        <p14:creationId xmlns:p14="http://schemas.microsoft.com/office/powerpoint/2010/main" val="4014646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E3145EC9-7795-4F95-934F-F943D9FD93B7}" type="slidenum">
              <a:rPr lang="sk-SK" smtClean="0"/>
              <a:t>6</a:t>
            </a:fld>
            <a:endParaRPr lang="sk-SK" dirty="0"/>
          </a:p>
        </p:txBody>
      </p:sp>
    </p:spTree>
    <p:extLst>
      <p:ext uri="{BB962C8B-B14F-4D97-AF65-F5344CB8AC3E}">
        <p14:creationId xmlns:p14="http://schemas.microsoft.com/office/powerpoint/2010/main" val="1033467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kern="1200" dirty="0">
                    <a:solidFill>
                      <a:schemeClr val="tx1"/>
                    </a:solidFill>
                    <a:effectLst/>
                    <a:latin typeface="+mn-lt"/>
                    <a:ea typeface="+mn-ea"/>
                    <a:cs typeface="+mn-cs"/>
                  </a:rPr>
                  <a:t>Symbol </a:t>
                </a:r>
                <a14:m>
                  <m:oMath xmlns:m="http://schemas.openxmlformats.org/officeDocument/2006/math">
                    <m:r>
                      <a:rPr lang="sk-SK" sz="1200" i="1" kern="1200">
                        <a:solidFill>
                          <a:schemeClr val="tx1"/>
                        </a:solidFill>
                        <a:effectLst/>
                        <a:latin typeface="Cambria Math" panose="02040503050406030204" pitchFamily="18" charset="0"/>
                        <a:ea typeface="+mn-ea"/>
                        <a:cs typeface="+mn-cs"/>
                      </a:rPr>
                      <m:t>∝</m:t>
                    </m:r>
                  </m:oMath>
                </a14:m>
                <a:r>
                  <a:rPr lang="sk-SK" sz="1200" kern="1200" dirty="0">
                    <a:solidFill>
                      <a:schemeClr val="tx1"/>
                    </a:solidFill>
                    <a:effectLst/>
                    <a:latin typeface="+mn-lt"/>
                    <a:ea typeface="+mn-ea"/>
                    <a:cs typeface="+mn-cs"/>
                  </a:rPr>
                  <a:t> vyjadruje „je úmerný“ (proporcionálny). Úmernosť sa zmení na rovnosť zavedením konštanty úmernosti, k.</a:t>
                </a:r>
                <a:r>
                  <a:rPr lang="en-US" sz="1200" kern="1200" dirty="0">
                    <a:solidFill>
                      <a:schemeClr val="tx1"/>
                    </a:solidFill>
                    <a:effectLst/>
                    <a:latin typeface="+mn-lt"/>
                    <a:ea typeface="+mn-ea"/>
                    <a:cs typeface="+mn-cs"/>
                  </a:rPr>
                  <a:t> </a:t>
                </a:r>
                <a:r>
                  <a:rPr lang="sk-SK" sz="1200" kern="1200" dirty="0">
                    <a:solidFill>
                      <a:schemeClr val="tx1"/>
                    </a:solidFill>
                    <a:effectLst/>
                    <a:latin typeface="+mn-lt"/>
                    <a:ea typeface="+mn-ea"/>
                    <a:cs typeface="+mn-cs"/>
                  </a:rPr>
                  <a:t>Pri </a:t>
                </a:r>
                <a:r>
                  <a:rPr lang="en-US" sz="1200" kern="1200" dirty="0">
                    <a:solidFill>
                      <a:schemeClr val="tx1"/>
                    </a:solidFill>
                    <a:effectLst/>
                    <a:latin typeface="+mn-lt"/>
                    <a:ea typeface="+mn-ea"/>
                    <a:cs typeface="+mn-cs"/>
                  </a:rPr>
                  <a:t>“bežných”</a:t>
                </a:r>
                <a:r>
                  <a:rPr lang="sk-SK" sz="1200" kern="1200" dirty="0">
                    <a:solidFill>
                      <a:schemeClr val="tx1"/>
                    </a:solidFill>
                    <a:effectLst/>
                    <a:latin typeface="+mn-lt"/>
                    <a:ea typeface="+mn-ea"/>
                    <a:cs typeface="+mn-cs"/>
                  </a:rPr>
                  <a:t> teplotách a tlakoch sa väčšina plynov správa v súlade s Boyleovým zákonom. Toto správanie nazývame ideálne.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k-SK" sz="1200" kern="1200" dirty="0">
                  <a:solidFill>
                    <a:schemeClr val="tx1"/>
                  </a:solidFill>
                  <a:effectLst/>
                  <a:latin typeface="+mn-lt"/>
                  <a:ea typeface="+mn-ea"/>
                  <a:cs typeface="+mn-cs"/>
                </a:endParaRPr>
              </a:p>
            </p:txBody>
          </p:sp>
        </mc:Choice>
        <mc:Fallback xmlns="">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kern="1200">
                    <a:solidFill>
                      <a:schemeClr val="tx1"/>
                    </a:solidFill>
                    <a:effectLst/>
                    <a:latin typeface="+mn-lt"/>
                    <a:ea typeface="+mn-ea"/>
                    <a:cs typeface="+mn-cs"/>
                  </a:rPr>
                  <a:t>Symbol </a:t>
                </a:r>
                <a:r>
                  <a:rPr lang="sk-SK" sz="1200" i="0" kern="1200">
                    <a:solidFill>
                      <a:schemeClr val="tx1"/>
                    </a:solidFill>
                    <a:effectLst/>
                    <a:latin typeface="+mn-lt"/>
                    <a:ea typeface="+mn-ea"/>
                    <a:cs typeface="+mn-cs"/>
                  </a:rPr>
                  <a:t>∝</a:t>
                </a:r>
                <a:r>
                  <a:rPr lang="sk-SK" sz="1200" kern="1200">
                    <a:solidFill>
                      <a:schemeClr val="tx1"/>
                    </a:solidFill>
                    <a:effectLst/>
                    <a:latin typeface="+mn-lt"/>
                    <a:ea typeface="+mn-ea"/>
                    <a:cs typeface="+mn-cs"/>
                  </a:rPr>
                  <a:t> vyjadruje „je úmerný“ (proporcionálny). Úmernosť sa zmení na rovnosť zavedením konštanty úmernosti, k.</a:t>
                </a:r>
                <a:r>
                  <a:rPr lang="en-US" sz="1200" kern="1200">
                    <a:solidFill>
                      <a:schemeClr val="tx1"/>
                    </a:solidFill>
                    <a:effectLst/>
                    <a:latin typeface="+mn-lt"/>
                    <a:ea typeface="+mn-ea"/>
                    <a:cs typeface="+mn-cs"/>
                  </a:rPr>
                  <a:t> </a:t>
                </a:r>
                <a:r>
                  <a:rPr lang="sk-SK" sz="1200" kern="1200">
                    <a:solidFill>
                      <a:schemeClr val="tx1"/>
                    </a:solidFill>
                    <a:effectLst/>
                    <a:latin typeface="+mn-lt"/>
                    <a:ea typeface="+mn-ea"/>
                    <a:cs typeface="+mn-cs"/>
                  </a:rPr>
                  <a:t>Pri normálnych teplotách a tlakoch sa väčšina plynov správa v súlade s Boyleovým zákonom. Toto správanie nazývame ideálne.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k-SK" sz="1200" kern="1200">
                  <a:solidFill>
                    <a:schemeClr val="tx1"/>
                  </a:solidFill>
                  <a:effectLst/>
                  <a:latin typeface="+mn-lt"/>
                  <a:ea typeface="+mn-ea"/>
                  <a:cs typeface="+mn-cs"/>
                </a:endParaRPr>
              </a:p>
            </p:txBody>
          </p:sp>
        </mc:Fallback>
      </mc:AlternateContent>
      <p:sp>
        <p:nvSpPr>
          <p:cNvPr id="4" name="Zástupný objekt pre číslo snímky 3"/>
          <p:cNvSpPr>
            <a:spLocks noGrp="1"/>
          </p:cNvSpPr>
          <p:nvPr>
            <p:ph type="sldNum" sz="quarter" idx="5"/>
          </p:nvPr>
        </p:nvSpPr>
        <p:spPr/>
        <p:txBody>
          <a:bodyPr/>
          <a:lstStyle/>
          <a:p>
            <a:fld id="{E3145EC9-7795-4F95-934F-F943D9FD93B7}" type="slidenum">
              <a:rPr lang="sk-SK" smtClean="0"/>
              <a:t>8</a:t>
            </a:fld>
            <a:endParaRPr lang="sk-SK" dirty="0"/>
          </a:p>
        </p:txBody>
      </p:sp>
    </p:spTree>
    <p:extLst>
      <p:ext uri="{BB962C8B-B14F-4D97-AF65-F5344CB8AC3E}">
        <p14:creationId xmlns:p14="http://schemas.microsoft.com/office/powerpoint/2010/main" val="38558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sz="1200" kern="1200" noProof="0" dirty="0">
                <a:solidFill>
                  <a:schemeClr val="tx1"/>
                </a:solidFill>
                <a:effectLst/>
                <a:latin typeface="+mn-lt"/>
                <a:ea typeface="+mn-ea"/>
                <a:cs typeface="+mn-cs"/>
              </a:rPr>
              <a:t>Každý z </a:t>
            </a:r>
            <a:r>
              <a:rPr lang="sk-SK" sz="1200" kern="1200" noProof="0">
                <a:solidFill>
                  <a:schemeClr val="tx1"/>
                </a:solidFill>
                <a:effectLst/>
                <a:latin typeface="+mn-lt"/>
                <a:ea typeface="+mn-ea"/>
                <a:cs typeface="+mn-cs"/>
              </a:rPr>
              <a:t>jednotlivých zákonov </a:t>
            </a:r>
            <a:r>
              <a:rPr lang="sk-SK" sz="1200" kern="1200" noProof="0" dirty="0">
                <a:solidFill>
                  <a:schemeClr val="tx1"/>
                </a:solidFill>
                <a:effectLst/>
                <a:latin typeface="+mn-lt"/>
                <a:ea typeface="+mn-ea"/>
                <a:cs typeface="+mn-cs"/>
              </a:rPr>
              <a:t>možno odvodiť z rovnice ideálneho plynu. Keď výpočet zahŕňa zmenu objemu, teploty, tlaku alebo množstva plynu, je pohodlnejšie použiť jeden zo zákonov. Keď výpočet nezahŕňa zmenu žiadnej z týchto veličín, zvyčajne je užitočnejšia rovnica pre ideálny plyn. Rovnicu pre ideálny plyn možno použiť aj za účelom výpočtu hustoty plynov.</a:t>
            </a:r>
            <a:endParaRPr lang="sk-SK" noProof="0" dirty="0"/>
          </a:p>
        </p:txBody>
      </p:sp>
      <p:sp>
        <p:nvSpPr>
          <p:cNvPr id="4" name="Zástupný objekt pre číslo snímky 3"/>
          <p:cNvSpPr>
            <a:spLocks noGrp="1"/>
          </p:cNvSpPr>
          <p:nvPr>
            <p:ph type="sldNum" sz="quarter" idx="5"/>
          </p:nvPr>
        </p:nvSpPr>
        <p:spPr/>
        <p:txBody>
          <a:bodyPr/>
          <a:lstStyle/>
          <a:p>
            <a:fld id="{E3145EC9-7795-4F95-934F-F943D9FD93B7}" type="slidenum">
              <a:rPr lang="sk-SK" smtClean="0"/>
              <a:t>12</a:t>
            </a:fld>
            <a:endParaRPr lang="sk-SK" dirty="0"/>
          </a:p>
        </p:txBody>
      </p:sp>
    </p:spTree>
    <p:extLst>
      <p:ext uri="{BB962C8B-B14F-4D97-AF65-F5344CB8AC3E}">
        <p14:creationId xmlns:p14="http://schemas.microsoft.com/office/powerpoint/2010/main" val="199471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kern="1200" dirty="0">
                <a:solidFill>
                  <a:schemeClr val="tx1"/>
                </a:solidFill>
                <a:effectLst/>
                <a:latin typeface="+mn-lt"/>
                <a:ea typeface="+mn-ea"/>
                <a:cs typeface="+mn-cs"/>
              </a:rPr>
              <a:t>n</a:t>
            </a:r>
            <a:r>
              <a:rPr lang="sk-SK" sz="1200" kern="1200" baseline="-25000" dirty="0">
                <a:solidFill>
                  <a:schemeClr val="tx1"/>
                </a:solidFill>
                <a:effectLst/>
                <a:latin typeface="+mn-lt"/>
                <a:ea typeface="+mn-ea"/>
                <a:cs typeface="+mn-cs"/>
              </a:rPr>
              <a:t>A</a:t>
            </a:r>
            <a:r>
              <a:rPr lang="sk-SK" sz="1200" kern="1200" dirty="0">
                <a:solidFill>
                  <a:schemeClr val="tx1"/>
                </a:solidFill>
                <a:effectLst/>
                <a:latin typeface="+mn-lt"/>
                <a:ea typeface="+mn-ea"/>
                <a:cs typeface="+mn-cs"/>
              </a:rPr>
              <a:t>RT/V zodpovedá parciálnemu tlaku P</a:t>
            </a:r>
            <a:r>
              <a:rPr lang="sk-SK" sz="1200" kern="1200" baseline="-25000" dirty="0">
                <a:solidFill>
                  <a:schemeClr val="tx1"/>
                </a:solidFill>
                <a:effectLst/>
                <a:latin typeface="+mn-lt"/>
                <a:ea typeface="+mn-ea"/>
                <a:cs typeface="+mn-cs"/>
              </a:rPr>
              <a:t>A</a:t>
            </a:r>
            <a:r>
              <a:rPr lang="sk-SK" sz="1200" kern="1200" dirty="0">
                <a:solidFill>
                  <a:schemeClr val="tx1"/>
                </a:solidFill>
                <a:effectLst/>
                <a:latin typeface="+mn-lt"/>
                <a:ea typeface="+mn-ea"/>
                <a:cs typeface="+mn-cs"/>
              </a:rPr>
              <a:t>, ktorým n</a:t>
            </a:r>
            <a:r>
              <a:rPr lang="sk-SK" sz="1200" kern="1200" baseline="-25000" dirty="0">
                <a:solidFill>
                  <a:schemeClr val="tx1"/>
                </a:solidFill>
                <a:effectLst/>
                <a:latin typeface="+mn-lt"/>
                <a:ea typeface="+mn-ea"/>
                <a:cs typeface="+mn-cs"/>
              </a:rPr>
              <a:t>A</a:t>
            </a:r>
            <a:r>
              <a:rPr lang="sk-SK" sz="1200" kern="1200" dirty="0">
                <a:solidFill>
                  <a:schemeClr val="tx1"/>
                </a:solidFill>
                <a:effectLst/>
                <a:latin typeface="+mn-lt"/>
                <a:ea typeface="+mn-ea"/>
                <a:cs typeface="+mn-cs"/>
              </a:rPr>
              <a:t> m</a:t>
            </a:r>
            <a:r>
              <a:rPr lang="en-US" sz="1200" kern="1200" dirty="0">
                <a:solidFill>
                  <a:schemeClr val="tx1"/>
                </a:solidFill>
                <a:effectLst/>
                <a:latin typeface="+mn-lt"/>
                <a:ea typeface="+mn-ea"/>
                <a:cs typeface="+mn-cs"/>
              </a:rPr>
              <a:t>o</a:t>
            </a:r>
            <a:r>
              <a:rPr lang="sk-SK" sz="1200" kern="1200" dirty="0">
                <a:solidFill>
                  <a:schemeClr val="tx1"/>
                </a:solidFill>
                <a:effectLst/>
                <a:latin typeface="+mn-lt"/>
                <a:ea typeface="+mn-ea"/>
                <a:cs typeface="+mn-cs"/>
              </a:rPr>
              <a:t>lov plynu A pôsobí v nádobe pri teplote T; podobne n</a:t>
            </a:r>
            <a:r>
              <a:rPr lang="sk-SK" sz="1200" kern="1200" baseline="-25000" dirty="0">
                <a:solidFill>
                  <a:schemeClr val="tx1"/>
                </a:solidFill>
                <a:effectLst/>
                <a:latin typeface="+mn-lt"/>
                <a:ea typeface="+mn-ea"/>
                <a:cs typeface="+mn-cs"/>
              </a:rPr>
              <a:t>B</a:t>
            </a:r>
            <a:r>
              <a:rPr lang="sk-SK" sz="1200" kern="1200" dirty="0">
                <a:solidFill>
                  <a:schemeClr val="tx1"/>
                </a:solidFill>
                <a:effectLst/>
                <a:latin typeface="+mn-lt"/>
                <a:ea typeface="+mn-ea"/>
                <a:cs typeface="+mn-cs"/>
              </a:rPr>
              <a:t>RT/V P</a:t>
            </a:r>
            <a:r>
              <a:rPr lang="sk-SK" sz="1200" kern="1200" baseline="-25000" dirty="0">
                <a:solidFill>
                  <a:schemeClr val="tx1"/>
                </a:solidFill>
                <a:effectLst/>
                <a:latin typeface="+mn-lt"/>
                <a:ea typeface="+mn-ea"/>
                <a:cs typeface="+mn-cs"/>
              </a:rPr>
              <a:t>B</a:t>
            </a:r>
            <a:r>
              <a:rPr lang="sk-SK" sz="1200" kern="1200" dirty="0">
                <a:solidFill>
                  <a:schemeClr val="tx1"/>
                </a:solidFill>
                <a:effectLst/>
                <a:latin typeface="+mn-lt"/>
                <a:ea typeface="+mn-ea"/>
                <a:cs typeface="+mn-cs"/>
              </a:rPr>
              <a:t> atď. Dosadením týchto hodnôt do rovnice pre P</a:t>
            </a:r>
            <a:r>
              <a:rPr lang="sk-SK" sz="1200" kern="1200" baseline="-25000" dirty="0">
                <a:solidFill>
                  <a:schemeClr val="tx1"/>
                </a:solidFill>
                <a:effectLst/>
                <a:latin typeface="+mn-lt"/>
                <a:ea typeface="+mn-ea"/>
                <a:cs typeface="+mn-cs"/>
              </a:rPr>
              <a:t>total</a:t>
            </a:r>
            <a:r>
              <a:rPr lang="sk-SK" sz="1200" kern="1200" dirty="0">
                <a:solidFill>
                  <a:schemeClr val="tx1"/>
                </a:solidFill>
                <a:effectLst/>
                <a:latin typeface="+mn-lt"/>
                <a:ea typeface="+mn-ea"/>
                <a:cs typeface="+mn-cs"/>
              </a:rPr>
              <a:t> dostaneme Daltonov zákon parciálnych tlakov.</a:t>
            </a:r>
            <a:r>
              <a:rPr lang="en-US" sz="1200" kern="1200" dirty="0">
                <a:solidFill>
                  <a:schemeClr val="tx1"/>
                </a:solidFill>
                <a:effectLst/>
                <a:latin typeface="+mn-lt"/>
                <a:ea typeface="+mn-ea"/>
                <a:cs typeface="+mn-cs"/>
              </a:rPr>
              <a:t> </a:t>
            </a:r>
            <a:r>
              <a:rPr lang="sk-SK" sz="1200" kern="1200" dirty="0">
                <a:solidFill>
                  <a:schemeClr val="tx1"/>
                </a:solidFill>
                <a:effectLst/>
                <a:latin typeface="+mn-lt"/>
                <a:ea typeface="+mn-ea"/>
                <a:cs typeface="+mn-cs"/>
              </a:rPr>
              <a:t>Daltonov zákon je užitočný pri opise reálnych plynných zmesí pri bežných tlakoch, pretože dáva do vzťahu celkové namerané tlaky a zloženie zmesí.</a:t>
            </a:r>
            <a:endParaRPr lang="sk-SK" dirty="0"/>
          </a:p>
        </p:txBody>
      </p:sp>
      <p:sp>
        <p:nvSpPr>
          <p:cNvPr id="4" name="Zástupný objekt pre číslo snímky 3"/>
          <p:cNvSpPr>
            <a:spLocks noGrp="1"/>
          </p:cNvSpPr>
          <p:nvPr>
            <p:ph type="sldNum" sz="quarter" idx="5"/>
          </p:nvPr>
        </p:nvSpPr>
        <p:spPr/>
        <p:txBody>
          <a:bodyPr/>
          <a:lstStyle/>
          <a:p>
            <a:fld id="{E3145EC9-7795-4F95-934F-F943D9FD93B7}" type="slidenum">
              <a:rPr lang="sk-SK" smtClean="0"/>
              <a:t>13</a:t>
            </a:fld>
            <a:endParaRPr lang="sk-SK" dirty="0"/>
          </a:p>
        </p:txBody>
      </p:sp>
    </p:spTree>
    <p:extLst>
      <p:ext uri="{BB962C8B-B14F-4D97-AF65-F5344CB8AC3E}">
        <p14:creationId xmlns:p14="http://schemas.microsoft.com/office/powerpoint/2010/main" val="337168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kern="1200" dirty="0">
                <a:solidFill>
                  <a:schemeClr val="tx1"/>
                </a:solidFill>
                <a:effectLst/>
                <a:latin typeface="+mn-lt"/>
                <a:ea typeface="+mn-ea"/>
                <a:cs typeface="+mn-cs"/>
              </a:rPr>
              <a:t>Zo stechiometrie vyplýva, že látky reagujú v určitých molových a hmotnostných pomeroch. Na základe diskutovaných zákonov o plynoch môžeme ukázať, že aj plyny reagujú v jednoduchých, určitých objemových pomeroch. Napríklad jeden objem vodíka sa vždy zlúči (reaguje) s jedným objemom chlóru za vzniku dvoch objemov chlorovodíka, ak sa všetky objemy merajú pri rovnakej teplote a tlaku. Objemy možno vyjadriť v ľubovoľných jednotkách, pokiaľ sa pre všetky použije rovnaké vyjadrenie.</a:t>
            </a:r>
          </a:p>
        </p:txBody>
      </p:sp>
      <p:sp>
        <p:nvSpPr>
          <p:cNvPr id="4" name="Zástupný objekt pre číslo snímky 3"/>
          <p:cNvSpPr>
            <a:spLocks noGrp="1"/>
          </p:cNvSpPr>
          <p:nvPr>
            <p:ph type="sldNum" sz="quarter" idx="5"/>
          </p:nvPr>
        </p:nvSpPr>
        <p:spPr/>
        <p:txBody>
          <a:bodyPr/>
          <a:lstStyle/>
          <a:p>
            <a:fld id="{E3145EC9-7795-4F95-934F-F943D9FD93B7}" type="slidenum">
              <a:rPr lang="sk-SK" smtClean="0"/>
              <a:t>15</a:t>
            </a:fld>
            <a:endParaRPr lang="sk-SK" dirty="0"/>
          </a:p>
        </p:txBody>
      </p:sp>
    </p:spTree>
    <p:extLst>
      <p:ext uri="{BB962C8B-B14F-4D97-AF65-F5344CB8AC3E}">
        <p14:creationId xmlns:p14="http://schemas.microsoft.com/office/powerpoint/2010/main" val="4260548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0FC4-A4F6-E071-F885-D1959C46FBC4}"/>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640AE305-8959-39C1-4208-7ADD940DBF54}"/>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76FCEFB4-A95D-F365-8182-C969DD4DD5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k-SK" sz="1200" kern="1200" dirty="0">
              <a:solidFill>
                <a:schemeClr val="tx1"/>
              </a:solidFill>
              <a:effectLst/>
              <a:latin typeface="+mn-lt"/>
              <a:ea typeface="+mn-ea"/>
              <a:cs typeface="+mn-cs"/>
            </a:endParaRPr>
          </a:p>
        </p:txBody>
      </p:sp>
      <p:sp>
        <p:nvSpPr>
          <p:cNvPr id="4" name="Zástupný objekt pre číslo snímky 3">
            <a:extLst>
              <a:ext uri="{FF2B5EF4-FFF2-40B4-BE49-F238E27FC236}">
                <a16:creationId xmlns:a16="http://schemas.microsoft.com/office/drawing/2014/main" id="{6CE6EF3D-B7CB-15BA-1B59-141B8D60A57C}"/>
              </a:ext>
            </a:extLst>
          </p:cNvPr>
          <p:cNvSpPr>
            <a:spLocks noGrp="1"/>
          </p:cNvSpPr>
          <p:nvPr>
            <p:ph type="sldNum" sz="quarter" idx="5"/>
          </p:nvPr>
        </p:nvSpPr>
        <p:spPr/>
        <p:txBody>
          <a:bodyPr/>
          <a:lstStyle/>
          <a:p>
            <a:fld id="{E3145EC9-7795-4F95-934F-F943D9FD93B7}" type="slidenum">
              <a:rPr lang="sk-SK" smtClean="0"/>
              <a:t>16</a:t>
            </a:fld>
            <a:endParaRPr lang="sk-SK" dirty="0"/>
          </a:p>
        </p:txBody>
      </p:sp>
    </p:spTree>
    <p:extLst>
      <p:ext uri="{BB962C8B-B14F-4D97-AF65-F5344CB8AC3E}">
        <p14:creationId xmlns:p14="http://schemas.microsoft.com/office/powerpoint/2010/main" val="861104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0ABE-E90F-B1B0-0520-3EDCD401CD3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70B206A8-8971-0997-F24A-01D01985B0D9}"/>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172F627D-F821-5E58-BE20-2B8B7CC8C5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k-SK" sz="1200" kern="1200" dirty="0">
              <a:solidFill>
                <a:schemeClr val="tx1"/>
              </a:solidFill>
              <a:effectLst/>
              <a:latin typeface="+mn-lt"/>
              <a:ea typeface="+mn-ea"/>
              <a:cs typeface="+mn-cs"/>
            </a:endParaRPr>
          </a:p>
        </p:txBody>
      </p:sp>
      <p:sp>
        <p:nvSpPr>
          <p:cNvPr id="4" name="Zástupný objekt pre číslo snímky 3">
            <a:extLst>
              <a:ext uri="{FF2B5EF4-FFF2-40B4-BE49-F238E27FC236}">
                <a16:creationId xmlns:a16="http://schemas.microsoft.com/office/drawing/2014/main" id="{DFC67774-DB5F-9277-8A71-D5678E30161A}"/>
              </a:ext>
            </a:extLst>
          </p:cNvPr>
          <p:cNvSpPr>
            <a:spLocks noGrp="1"/>
          </p:cNvSpPr>
          <p:nvPr>
            <p:ph type="sldNum" sz="quarter" idx="5"/>
          </p:nvPr>
        </p:nvSpPr>
        <p:spPr/>
        <p:txBody>
          <a:bodyPr/>
          <a:lstStyle/>
          <a:p>
            <a:fld id="{E3145EC9-7795-4F95-934F-F943D9FD93B7}" type="slidenum">
              <a:rPr lang="sk-SK" smtClean="0"/>
              <a:t>17</a:t>
            </a:fld>
            <a:endParaRPr lang="sk-SK" dirty="0"/>
          </a:p>
        </p:txBody>
      </p:sp>
    </p:spTree>
    <p:extLst>
      <p:ext uri="{BB962C8B-B14F-4D97-AF65-F5344CB8AC3E}">
        <p14:creationId xmlns:p14="http://schemas.microsoft.com/office/powerpoint/2010/main" val="1120935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noProof="0" dirty="0"/>
              <a:t>hodnoty a sú malé napr. v prípade vzácnych plynov alebo nepolárnych molekúl; hodnoty b sú nižšie u veľkostne malých molekúl</a:t>
            </a:r>
          </a:p>
        </p:txBody>
      </p:sp>
      <p:sp>
        <p:nvSpPr>
          <p:cNvPr id="4" name="Zástupný objekt pre číslo snímky 3"/>
          <p:cNvSpPr>
            <a:spLocks noGrp="1"/>
          </p:cNvSpPr>
          <p:nvPr>
            <p:ph type="sldNum" sz="quarter" idx="5"/>
          </p:nvPr>
        </p:nvSpPr>
        <p:spPr/>
        <p:txBody>
          <a:bodyPr/>
          <a:lstStyle/>
          <a:p>
            <a:fld id="{E3145EC9-7795-4F95-934F-F943D9FD93B7}" type="slidenum">
              <a:rPr lang="sk-SK" smtClean="0"/>
              <a:t>20</a:t>
            </a:fld>
            <a:endParaRPr lang="sk-SK" dirty="0"/>
          </a:p>
        </p:txBody>
      </p:sp>
    </p:spTree>
    <p:extLst>
      <p:ext uri="{BB962C8B-B14F-4D97-AF65-F5344CB8AC3E}">
        <p14:creationId xmlns:p14="http://schemas.microsoft.com/office/powerpoint/2010/main" val="3075707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noProof="0" dirty="0"/>
              <a:t>zatiaľ čo pri rozklade H</a:t>
            </a:r>
            <a:r>
              <a:rPr lang="sk-SK" baseline="-25000" noProof="0" dirty="0"/>
              <a:t>2</a:t>
            </a:r>
            <a:r>
              <a:rPr lang="sk-SK" noProof="0" dirty="0"/>
              <a:t>O na dielčie atómy je potrebné rozbiť kovalentnú väzbu,; pri zväčšení vzdialenosti je potrebné prekonať najmä vodíkové väzby</a:t>
            </a:r>
          </a:p>
        </p:txBody>
      </p:sp>
      <p:sp>
        <p:nvSpPr>
          <p:cNvPr id="4" name="Zástupný objekt pre číslo snímky 3"/>
          <p:cNvSpPr>
            <a:spLocks noGrp="1"/>
          </p:cNvSpPr>
          <p:nvPr>
            <p:ph type="sldNum" sz="quarter" idx="5"/>
          </p:nvPr>
        </p:nvSpPr>
        <p:spPr/>
        <p:txBody>
          <a:bodyPr/>
          <a:lstStyle/>
          <a:p>
            <a:fld id="{E3145EC9-7795-4F95-934F-F943D9FD93B7}" type="slidenum">
              <a:rPr lang="sk-SK" smtClean="0"/>
              <a:t>21</a:t>
            </a:fld>
            <a:endParaRPr lang="sk-SK" dirty="0"/>
          </a:p>
        </p:txBody>
      </p:sp>
    </p:spTree>
    <p:extLst>
      <p:ext uri="{BB962C8B-B14F-4D97-AF65-F5344CB8AC3E}">
        <p14:creationId xmlns:p14="http://schemas.microsoft.com/office/powerpoint/2010/main" val="334932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97315-358A-AE9C-C16E-5ADCBE84CC8B}"/>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BBC86FCF-BC0D-1C19-67CD-D25922BA330E}"/>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DAE70EB8-10D9-2D53-3141-167CBDCFD3DE}"/>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59E4F88F-B461-AA85-E6E6-D8E665E2966C}"/>
              </a:ext>
            </a:extLst>
          </p:cNvPr>
          <p:cNvSpPr>
            <a:spLocks noGrp="1"/>
          </p:cNvSpPr>
          <p:nvPr>
            <p:ph type="sldNum" sz="quarter" idx="5"/>
          </p:nvPr>
        </p:nvSpPr>
        <p:spPr/>
        <p:txBody>
          <a:bodyPr/>
          <a:lstStyle/>
          <a:p>
            <a:fld id="{E3145EC9-7795-4F95-934F-F943D9FD93B7}" type="slidenum">
              <a:rPr lang="sk-SK" smtClean="0"/>
              <a:t>22</a:t>
            </a:fld>
            <a:endParaRPr lang="sk-SK" dirty="0"/>
          </a:p>
        </p:txBody>
      </p:sp>
    </p:spTree>
    <p:extLst>
      <p:ext uri="{BB962C8B-B14F-4D97-AF65-F5344CB8AC3E}">
        <p14:creationId xmlns:p14="http://schemas.microsoft.com/office/powerpoint/2010/main" val="2281645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E22D-FB40-AC15-E24E-ACF6B85CB7AD}"/>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F742748E-70EF-0CCD-8364-F1EADD4B44CE}"/>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9F12FBA6-09D6-7D26-B2B5-C840C34A318A}"/>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7280CA83-3D71-7F7B-3656-948F15DD28A9}"/>
              </a:ext>
            </a:extLst>
          </p:cNvPr>
          <p:cNvSpPr>
            <a:spLocks noGrp="1"/>
          </p:cNvSpPr>
          <p:nvPr>
            <p:ph type="sldNum" sz="quarter" idx="5"/>
          </p:nvPr>
        </p:nvSpPr>
        <p:spPr/>
        <p:txBody>
          <a:bodyPr/>
          <a:lstStyle/>
          <a:p>
            <a:fld id="{E3145EC9-7795-4F95-934F-F943D9FD93B7}" type="slidenum">
              <a:rPr lang="sk-SK" smtClean="0"/>
              <a:t>23</a:t>
            </a:fld>
            <a:endParaRPr lang="sk-SK" dirty="0"/>
          </a:p>
        </p:txBody>
      </p:sp>
    </p:spTree>
    <p:extLst>
      <p:ext uri="{BB962C8B-B14F-4D97-AF65-F5344CB8AC3E}">
        <p14:creationId xmlns:p14="http://schemas.microsoft.com/office/powerpoint/2010/main" val="2314477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5B12A-7275-B8C5-0FF3-9338C33325A7}"/>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DCAD2711-864F-3C4F-3560-D54BC0E6B05B}"/>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D046B940-826C-DAD9-092C-2C6C65D29CD8}"/>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8EB48D3C-551D-74A8-5DEF-52A3CF3A6CE5}"/>
              </a:ext>
            </a:extLst>
          </p:cNvPr>
          <p:cNvSpPr>
            <a:spLocks noGrp="1"/>
          </p:cNvSpPr>
          <p:nvPr>
            <p:ph type="sldNum" sz="quarter" idx="5"/>
          </p:nvPr>
        </p:nvSpPr>
        <p:spPr/>
        <p:txBody>
          <a:bodyPr/>
          <a:lstStyle/>
          <a:p>
            <a:fld id="{E3145EC9-7795-4F95-934F-F943D9FD93B7}" type="slidenum">
              <a:rPr lang="sk-SK" smtClean="0"/>
              <a:t>24</a:t>
            </a:fld>
            <a:endParaRPr lang="sk-SK" dirty="0"/>
          </a:p>
        </p:txBody>
      </p:sp>
    </p:spTree>
    <p:extLst>
      <p:ext uri="{BB962C8B-B14F-4D97-AF65-F5344CB8AC3E}">
        <p14:creationId xmlns:p14="http://schemas.microsoft.com/office/powerpoint/2010/main" val="3855458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C204-00EC-C794-4BD3-51CA756CD598}"/>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BF648BD2-A169-AF68-9707-160D3B80A6E4}"/>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725911E4-D0EC-7CFA-8539-ED0488895E3D}"/>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0CD6F695-624B-2D26-716B-84308CA6343D}"/>
              </a:ext>
            </a:extLst>
          </p:cNvPr>
          <p:cNvSpPr>
            <a:spLocks noGrp="1"/>
          </p:cNvSpPr>
          <p:nvPr>
            <p:ph type="sldNum" sz="quarter" idx="5"/>
          </p:nvPr>
        </p:nvSpPr>
        <p:spPr/>
        <p:txBody>
          <a:bodyPr/>
          <a:lstStyle/>
          <a:p>
            <a:fld id="{E3145EC9-7795-4F95-934F-F943D9FD93B7}" type="slidenum">
              <a:rPr lang="sk-SK" smtClean="0"/>
              <a:t>25</a:t>
            </a:fld>
            <a:endParaRPr lang="sk-SK" dirty="0"/>
          </a:p>
        </p:txBody>
      </p:sp>
    </p:spTree>
    <p:extLst>
      <p:ext uri="{BB962C8B-B14F-4D97-AF65-F5344CB8AC3E}">
        <p14:creationId xmlns:p14="http://schemas.microsoft.com/office/powerpoint/2010/main" val="2857235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05D4A-68B0-8737-23F8-8CBFF595793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05E2DD51-7FCB-5302-2B4E-F94DEDA91428}"/>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B55E9236-5AA5-374A-89BC-3ED04BAEA487}"/>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4B2E96FC-5C8D-29A9-529F-1E28DD3776B1}"/>
              </a:ext>
            </a:extLst>
          </p:cNvPr>
          <p:cNvSpPr>
            <a:spLocks noGrp="1"/>
          </p:cNvSpPr>
          <p:nvPr>
            <p:ph type="sldNum" sz="quarter" idx="5"/>
          </p:nvPr>
        </p:nvSpPr>
        <p:spPr/>
        <p:txBody>
          <a:bodyPr/>
          <a:lstStyle/>
          <a:p>
            <a:fld id="{E3145EC9-7795-4F95-934F-F943D9FD93B7}" type="slidenum">
              <a:rPr lang="sk-SK" smtClean="0"/>
              <a:t>26</a:t>
            </a:fld>
            <a:endParaRPr lang="sk-SK" dirty="0"/>
          </a:p>
        </p:txBody>
      </p:sp>
    </p:spTree>
    <p:extLst>
      <p:ext uri="{BB962C8B-B14F-4D97-AF65-F5344CB8AC3E}">
        <p14:creationId xmlns:p14="http://schemas.microsoft.com/office/powerpoint/2010/main" val="871919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5370-DDD8-A551-A77E-AED368CBF447}"/>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96A574CB-C16D-1761-8EF2-92D62873148F}"/>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221446E0-6BE5-6A99-77B4-5E07ED26AC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kern="1200" noProof="0" dirty="0">
                <a:solidFill>
                  <a:schemeClr val="tx1"/>
                </a:solidFill>
                <a:effectLst/>
                <a:latin typeface="+mn-lt"/>
                <a:ea typeface="+mn-ea"/>
                <a:cs typeface="+mn-cs"/>
              </a:rPr>
              <a:t>Termín van der Waalsove sily (väzby) sa zvykne používať v súvislosti so všetkými medzimolekulárnymi silami a často aj ako synonymum disperzných síl, prípadne Londonových síl a dipólových síl.</a:t>
            </a:r>
          </a:p>
        </p:txBody>
      </p:sp>
      <p:sp>
        <p:nvSpPr>
          <p:cNvPr id="4" name="Zástupný objekt pre číslo snímky 3">
            <a:extLst>
              <a:ext uri="{FF2B5EF4-FFF2-40B4-BE49-F238E27FC236}">
                <a16:creationId xmlns:a16="http://schemas.microsoft.com/office/drawing/2014/main" id="{BA40014C-AC11-C447-E5B4-539F07FAE4A5}"/>
              </a:ext>
            </a:extLst>
          </p:cNvPr>
          <p:cNvSpPr>
            <a:spLocks noGrp="1"/>
          </p:cNvSpPr>
          <p:nvPr>
            <p:ph type="sldNum" sz="quarter" idx="5"/>
          </p:nvPr>
        </p:nvSpPr>
        <p:spPr/>
        <p:txBody>
          <a:bodyPr/>
          <a:lstStyle/>
          <a:p>
            <a:fld id="{E3145EC9-7795-4F95-934F-F943D9FD93B7}" type="slidenum">
              <a:rPr lang="sk-SK" smtClean="0"/>
              <a:t>28</a:t>
            </a:fld>
            <a:endParaRPr lang="sk-SK" dirty="0"/>
          </a:p>
        </p:txBody>
      </p:sp>
    </p:spTree>
    <p:extLst>
      <p:ext uri="{BB962C8B-B14F-4D97-AF65-F5344CB8AC3E}">
        <p14:creationId xmlns:p14="http://schemas.microsoft.com/office/powerpoint/2010/main" val="1177595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3C11E-B589-050C-6E30-D92B8F9AFA87}"/>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291BEBCD-E7A9-09EC-F9B9-5A3A6FD06455}"/>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CFBD0980-6DFB-3681-9166-DAECD797B187}"/>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61CB87D7-712A-60E0-F01A-338D81FB4DE5}"/>
              </a:ext>
            </a:extLst>
          </p:cNvPr>
          <p:cNvSpPr>
            <a:spLocks noGrp="1"/>
          </p:cNvSpPr>
          <p:nvPr>
            <p:ph type="sldNum" sz="quarter" idx="5"/>
          </p:nvPr>
        </p:nvSpPr>
        <p:spPr/>
        <p:txBody>
          <a:bodyPr/>
          <a:lstStyle/>
          <a:p>
            <a:fld id="{E3145EC9-7795-4F95-934F-F943D9FD93B7}" type="slidenum">
              <a:rPr lang="sk-SK" smtClean="0"/>
              <a:t>30</a:t>
            </a:fld>
            <a:endParaRPr lang="sk-SK" dirty="0"/>
          </a:p>
        </p:txBody>
      </p:sp>
    </p:spTree>
    <p:extLst>
      <p:ext uri="{BB962C8B-B14F-4D97-AF65-F5344CB8AC3E}">
        <p14:creationId xmlns:p14="http://schemas.microsoft.com/office/powerpoint/2010/main" val="2301463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3E59B-D47D-DD63-1529-0DF758C3B7E7}"/>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F1ACCAA9-D830-C070-724C-8E57B245A52E}"/>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3DAACAB9-B1F5-DA91-A379-85FDCE1BACCC}"/>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465CEB2A-1D93-6425-59DC-92B51E964C1B}"/>
              </a:ext>
            </a:extLst>
          </p:cNvPr>
          <p:cNvSpPr>
            <a:spLocks noGrp="1"/>
          </p:cNvSpPr>
          <p:nvPr>
            <p:ph type="sldNum" sz="quarter" idx="5"/>
          </p:nvPr>
        </p:nvSpPr>
        <p:spPr/>
        <p:txBody>
          <a:bodyPr/>
          <a:lstStyle/>
          <a:p>
            <a:fld id="{E3145EC9-7795-4F95-934F-F943D9FD93B7}" type="slidenum">
              <a:rPr lang="sk-SK" smtClean="0"/>
              <a:t>31</a:t>
            </a:fld>
            <a:endParaRPr lang="sk-SK" dirty="0"/>
          </a:p>
        </p:txBody>
      </p:sp>
    </p:spTree>
    <p:extLst>
      <p:ext uri="{BB962C8B-B14F-4D97-AF65-F5344CB8AC3E}">
        <p14:creationId xmlns:p14="http://schemas.microsoft.com/office/powerpoint/2010/main" val="1256676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0118A-7D01-2DAE-928A-C0A6DDAB9E19}"/>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E27EE23A-1EE1-61FC-4632-4BEAE5C2C62A}"/>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3B7C440E-503D-B7A3-1E02-D4414276ADEE}"/>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A4BD81D9-258B-5789-E590-67B0EB154BC6}"/>
              </a:ext>
            </a:extLst>
          </p:cNvPr>
          <p:cNvSpPr>
            <a:spLocks noGrp="1"/>
          </p:cNvSpPr>
          <p:nvPr>
            <p:ph type="sldNum" sz="quarter" idx="5"/>
          </p:nvPr>
        </p:nvSpPr>
        <p:spPr/>
        <p:txBody>
          <a:bodyPr/>
          <a:lstStyle/>
          <a:p>
            <a:fld id="{E3145EC9-7795-4F95-934F-F943D9FD93B7}" type="slidenum">
              <a:rPr lang="sk-SK" smtClean="0"/>
              <a:t>32</a:t>
            </a:fld>
            <a:endParaRPr lang="sk-SK" dirty="0"/>
          </a:p>
        </p:txBody>
      </p:sp>
    </p:spTree>
    <p:extLst>
      <p:ext uri="{BB962C8B-B14F-4D97-AF65-F5344CB8AC3E}">
        <p14:creationId xmlns:p14="http://schemas.microsoft.com/office/powerpoint/2010/main" val="2869362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D336A-8B65-3E4A-A635-ADEA6F0C1F57}"/>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BFCDFF18-95C4-602A-86FE-63985993ED3A}"/>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6422E834-BAE6-A78A-BB67-260179907EA8}"/>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B7BB49C2-4704-18DA-50D4-21275AEF07CF}"/>
              </a:ext>
            </a:extLst>
          </p:cNvPr>
          <p:cNvSpPr>
            <a:spLocks noGrp="1"/>
          </p:cNvSpPr>
          <p:nvPr>
            <p:ph type="sldNum" sz="quarter" idx="5"/>
          </p:nvPr>
        </p:nvSpPr>
        <p:spPr/>
        <p:txBody>
          <a:bodyPr/>
          <a:lstStyle/>
          <a:p>
            <a:fld id="{E3145EC9-7795-4F95-934F-F943D9FD93B7}" type="slidenum">
              <a:rPr lang="sk-SK" smtClean="0"/>
              <a:t>33</a:t>
            </a:fld>
            <a:endParaRPr lang="sk-SK" dirty="0"/>
          </a:p>
        </p:txBody>
      </p:sp>
    </p:spTree>
    <p:extLst>
      <p:ext uri="{BB962C8B-B14F-4D97-AF65-F5344CB8AC3E}">
        <p14:creationId xmlns:p14="http://schemas.microsoft.com/office/powerpoint/2010/main" val="200606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1D81D-0354-6277-8FD1-634CF2AC6A36}"/>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4A0C2F5D-C2D8-2914-4CE9-8CA1B98FCADE}"/>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942DBEF9-EBB6-FF47-9C47-293E32F05A7A}"/>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E235EEE7-9643-7EB2-D4FA-B30730B7F4F7}"/>
              </a:ext>
            </a:extLst>
          </p:cNvPr>
          <p:cNvSpPr>
            <a:spLocks noGrp="1"/>
          </p:cNvSpPr>
          <p:nvPr>
            <p:ph type="sldNum" sz="quarter" idx="5"/>
          </p:nvPr>
        </p:nvSpPr>
        <p:spPr/>
        <p:txBody>
          <a:bodyPr/>
          <a:lstStyle/>
          <a:p>
            <a:fld id="{E3145EC9-7795-4F95-934F-F943D9FD93B7}" type="slidenum">
              <a:rPr lang="sk-SK" smtClean="0"/>
              <a:t>34</a:t>
            </a:fld>
            <a:endParaRPr lang="sk-SK" dirty="0"/>
          </a:p>
        </p:txBody>
      </p:sp>
    </p:spTree>
    <p:extLst>
      <p:ext uri="{BB962C8B-B14F-4D97-AF65-F5344CB8AC3E}">
        <p14:creationId xmlns:p14="http://schemas.microsoft.com/office/powerpoint/2010/main" val="83075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7094D-0FBA-DE1A-67DD-6761B501C8FE}"/>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0FF82E91-1950-1980-43E1-240785E22040}"/>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C710DC90-0624-C3D2-B5F6-3B1FBC92CE46}"/>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6DB13E37-2DEA-F291-1DF0-2DA9FBA44D33}"/>
              </a:ext>
            </a:extLst>
          </p:cNvPr>
          <p:cNvSpPr>
            <a:spLocks noGrp="1"/>
          </p:cNvSpPr>
          <p:nvPr>
            <p:ph type="sldNum" sz="quarter" idx="5"/>
          </p:nvPr>
        </p:nvSpPr>
        <p:spPr/>
        <p:txBody>
          <a:bodyPr/>
          <a:lstStyle/>
          <a:p>
            <a:fld id="{E3145EC9-7795-4F95-934F-F943D9FD93B7}" type="slidenum">
              <a:rPr lang="sk-SK" smtClean="0"/>
              <a:t>35</a:t>
            </a:fld>
            <a:endParaRPr lang="sk-SK" dirty="0"/>
          </a:p>
        </p:txBody>
      </p:sp>
    </p:spTree>
    <p:extLst>
      <p:ext uri="{BB962C8B-B14F-4D97-AF65-F5344CB8AC3E}">
        <p14:creationId xmlns:p14="http://schemas.microsoft.com/office/powerpoint/2010/main" val="1130070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0415E-B939-5C6D-125D-3BEA6C92DAFB}"/>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9CC0B8BF-3C13-47AD-E059-CC853A60C0A1}"/>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F9305CDC-A146-4212-2632-36FDE222D531}"/>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6FA89794-A1F2-09ED-AB78-84A75D4B0163}"/>
              </a:ext>
            </a:extLst>
          </p:cNvPr>
          <p:cNvSpPr>
            <a:spLocks noGrp="1"/>
          </p:cNvSpPr>
          <p:nvPr>
            <p:ph type="sldNum" sz="quarter" idx="5"/>
          </p:nvPr>
        </p:nvSpPr>
        <p:spPr/>
        <p:txBody>
          <a:bodyPr/>
          <a:lstStyle/>
          <a:p>
            <a:fld id="{E3145EC9-7795-4F95-934F-F943D9FD93B7}" type="slidenum">
              <a:rPr lang="sk-SK" smtClean="0"/>
              <a:t>36</a:t>
            </a:fld>
            <a:endParaRPr lang="sk-SK" dirty="0"/>
          </a:p>
        </p:txBody>
      </p:sp>
    </p:spTree>
    <p:extLst>
      <p:ext uri="{BB962C8B-B14F-4D97-AF65-F5344CB8AC3E}">
        <p14:creationId xmlns:p14="http://schemas.microsoft.com/office/powerpoint/2010/main" val="3876572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42452-B9F0-60BF-166C-103154150703}"/>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224E67FA-0329-02EB-DD04-A4D61AF2AE9E}"/>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8D0232A5-B578-B79F-E5B0-43192582627D}"/>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7F05E9BB-AA9E-4707-DF27-FA0161EA6329}"/>
              </a:ext>
            </a:extLst>
          </p:cNvPr>
          <p:cNvSpPr>
            <a:spLocks noGrp="1"/>
          </p:cNvSpPr>
          <p:nvPr>
            <p:ph type="sldNum" sz="quarter" idx="5"/>
          </p:nvPr>
        </p:nvSpPr>
        <p:spPr/>
        <p:txBody>
          <a:bodyPr/>
          <a:lstStyle/>
          <a:p>
            <a:fld id="{E3145EC9-7795-4F95-934F-F943D9FD93B7}" type="slidenum">
              <a:rPr lang="sk-SK" smtClean="0"/>
              <a:t>37</a:t>
            </a:fld>
            <a:endParaRPr lang="sk-SK" dirty="0"/>
          </a:p>
        </p:txBody>
      </p:sp>
    </p:spTree>
    <p:extLst>
      <p:ext uri="{BB962C8B-B14F-4D97-AF65-F5344CB8AC3E}">
        <p14:creationId xmlns:p14="http://schemas.microsoft.com/office/powerpoint/2010/main" val="2365330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7ED22-ECD6-1ED8-816B-3DE4F9ED30E2}"/>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83AC1550-E77C-2A4F-3857-DC5DBEF8438D}"/>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E5959F04-F5BD-927D-81E2-009CC92A8350}"/>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68FA1372-824B-4AFC-EDAD-12D05E4066C7}"/>
              </a:ext>
            </a:extLst>
          </p:cNvPr>
          <p:cNvSpPr>
            <a:spLocks noGrp="1"/>
          </p:cNvSpPr>
          <p:nvPr>
            <p:ph type="sldNum" sz="quarter" idx="5"/>
          </p:nvPr>
        </p:nvSpPr>
        <p:spPr/>
        <p:txBody>
          <a:bodyPr/>
          <a:lstStyle/>
          <a:p>
            <a:fld id="{E3145EC9-7795-4F95-934F-F943D9FD93B7}" type="slidenum">
              <a:rPr lang="sk-SK" smtClean="0"/>
              <a:t>38</a:t>
            </a:fld>
            <a:endParaRPr lang="sk-SK" dirty="0"/>
          </a:p>
        </p:txBody>
      </p:sp>
    </p:spTree>
    <p:extLst>
      <p:ext uri="{BB962C8B-B14F-4D97-AF65-F5344CB8AC3E}">
        <p14:creationId xmlns:p14="http://schemas.microsoft.com/office/powerpoint/2010/main" val="1928539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B61A0-1691-C84A-4476-AE3C284A745E}"/>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120BA567-B42B-DE60-8B33-FCF01C29C1B1}"/>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F6B0D36E-8A6F-0E72-6F06-2E3F676D7B51}"/>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3D88774C-725C-1556-CD38-BB9E658EDEEB}"/>
              </a:ext>
            </a:extLst>
          </p:cNvPr>
          <p:cNvSpPr>
            <a:spLocks noGrp="1"/>
          </p:cNvSpPr>
          <p:nvPr>
            <p:ph type="sldNum" sz="quarter" idx="5"/>
          </p:nvPr>
        </p:nvSpPr>
        <p:spPr/>
        <p:txBody>
          <a:bodyPr/>
          <a:lstStyle/>
          <a:p>
            <a:fld id="{E3145EC9-7795-4F95-934F-F943D9FD93B7}" type="slidenum">
              <a:rPr lang="sk-SK" smtClean="0"/>
              <a:t>39</a:t>
            </a:fld>
            <a:endParaRPr lang="sk-SK" dirty="0"/>
          </a:p>
        </p:txBody>
      </p:sp>
    </p:spTree>
    <p:extLst>
      <p:ext uri="{BB962C8B-B14F-4D97-AF65-F5344CB8AC3E}">
        <p14:creationId xmlns:p14="http://schemas.microsoft.com/office/powerpoint/2010/main" val="1926169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D2DD0-A788-7DE6-5B80-0F06719CF58C}"/>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1C3D1BB3-ABE1-1A69-D43C-7B35FC32AE39}"/>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9A1BCF18-4B64-6621-3249-3C4385F32E14}"/>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652A2126-2CA9-CE6E-E701-6A4ED3EFC14A}"/>
              </a:ext>
            </a:extLst>
          </p:cNvPr>
          <p:cNvSpPr>
            <a:spLocks noGrp="1"/>
          </p:cNvSpPr>
          <p:nvPr>
            <p:ph type="sldNum" sz="quarter" idx="5"/>
          </p:nvPr>
        </p:nvSpPr>
        <p:spPr/>
        <p:txBody>
          <a:bodyPr/>
          <a:lstStyle/>
          <a:p>
            <a:fld id="{E3145EC9-7795-4F95-934F-F943D9FD93B7}" type="slidenum">
              <a:rPr lang="sk-SK" smtClean="0"/>
              <a:t>40</a:t>
            </a:fld>
            <a:endParaRPr lang="sk-SK" dirty="0"/>
          </a:p>
        </p:txBody>
      </p:sp>
    </p:spTree>
    <p:extLst>
      <p:ext uri="{BB962C8B-B14F-4D97-AF65-F5344CB8AC3E}">
        <p14:creationId xmlns:p14="http://schemas.microsoft.com/office/powerpoint/2010/main" val="279659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58B9E-2BD7-3E73-1C9A-58F26EBC8F20}"/>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CC8885C2-71A8-453E-E08D-125B722792D1}"/>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31ECF8EC-8C26-E189-87F3-1E59D3654025}"/>
              </a:ext>
            </a:extLst>
          </p:cNvPr>
          <p:cNvSpPr>
            <a:spLocks noGrp="1"/>
          </p:cNvSpPr>
          <p:nvPr>
            <p:ph type="body" idx="1"/>
          </p:nvPr>
        </p:nvSpPr>
        <p:spPr/>
        <p:txBody>
          <a:bodyPr/>
          <a:lstStyle/>
          <a:p>
            <a:r>
              <a:rPr lang="sk-SK" sz="1200" kern="1200" dirty="0">
                <a:solidFill>
                  <a:schemeClr val="tx1"/>
                </a:solidFill>
                <a:effectLst/>
                <a:latin typeface="+mn-lt"/>
                <a:ea typeface="+mn-ea"/>
                <a:cs typeface="+mn-cs"/>
              </a:rPr>
              <a:t>Niektoré kvapalné zmesi nemajú vlastnosti ideálneho roztoku, čo sa prejaví aj na grafickom znázornení rovnováhy medzi kvapalnou a plynnou fázou. Napríklad tlaky pár v roztokoch acetónu a chloroformu sú nižšie, ako by sme predpokladali pre ideálne roztoky, a teploty varu sú zodpovedajúcim spôsobom vyššie. V roztokoch acetónu a sírouhlíka sú naopak tlaky pár vyššie, ako sa predpokladalo, a teploty varu sú zodpovedajúcim spôsobom nižšie. V zmesi acetónu a chloroformu sú príťažlivé sily medzi rôznymi molekulami sú väčšie ako sily medzi molekulami tej istej látky. Nie je teda prekvapivé, že zložky takýchto roztokov budú vykazovať zníženú tendenciu prechodu do plynného stavu. Pri roztokoch acetónu a sírouhlíka je situácia opačná: príťažlivé sily medzi rôznymi molekulami sú slabšie ako medzi molekulami tej istej látky. To vedie k väčšej miere odparovania a vyššiemu tlaku pár, ako predpovedá Raoultov zákon.</a:t>
            </a:r>
            <a:endParaRPr lang="sk-SK" dirty="0"/>
          </a:p>
        </p:txBody>
      </p:sp>
      <p:sp>
        <p:nvSpPr>
          <p:cNvPr id="4" name="Zástupný objekt pre číslo snímky 3">
            <a:extLst>
              <a:ext uri="{FF2B5EF4-FFF2-40B4-BE49-F238E27FC236}">
                <a16:creationId xmlns:a16="http://schemas.microsoft.com/office/drawing/2014/main" id="{A844C5AC-8C85-46D9-A31A-37FB91CE558F}"/>
              </a:ext>
            </a:extLst>
          </p:cNvPr>
          <p:cNvSpPr>
            <a:spLocks noGrp="1"/>
          </p:cNvSpPr>
          <p:nvPr>
            <p:ph type="sldNum" sz="quarter" idx="5"/>
          </p:nvPr>
        </p:nvSpPr>
        <p:spPr/>
        <p:txBody>
          <a:bodyPr/>
          <a:lstStyle/>
          <a:p>
            <a:fld id="{E3145EC9-7795-4F95-934F-F943D9FD93B7}" type="slidenum">
              <a:rPr lang="sk-SK" smtClean="0"/>
              <a:t>41</a:t>
            </a:fld>
            <a:endParaRPr lang="sk-SK" dirty="0"/>
          </a:p>
        </p:txBody>
      </p:sp>
    </p:spTree>
    <p:extLst>
      <p:ext uri="{BB962C8B-B14F-4D97-AF65-F5344CB8AC3E}">
        <p14:creationId xmlns:p14="http://schemas.microsoft.com/office/powerpoint/2010/main" val="3751357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EAA3C-00DE-DB75-1A3F-0697220DD57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8BB7A9DD-CD49-4EE6-4F81-0F6CEF7FD149}"/>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2D513683-8CAB-FE46-FC94-486903DC61A2}"/>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CBCE80B2-6496-8FBB-2F23-B8709649E55C}"/>
              </a:ext>
            </a:extLst>
          </p:cNvPr>
          <p:cNvSpPr>
            <a:spLocks noGrp="1"/>
          </p:cNvSpPr>
          <p:nvPr>
            <p:ph type="sldNum" sz="quarter" idx="5"/>
          </p:nvPr>
        </p:nvSpPr>
        <p:spPr/>
        <p:txBody>
          <a:bodyPr/>
          <a:lstStyle/>
          <a:p>
            <a:fld id="{E3145EC9-7795-4F95-934F-F943D9FD93B7}" type="slidenum">
              <a:rPr lang="sk-SK" smtClean="0"/>
              <a:t>42</a:t>
            </a:fld>
            <a:endParaRPr lang="sk-SK" dirty="0"/>
          </a:p>
        </p:txBody>
      </p:sp>
    </p:spTree>
    <p:extLst>
      <p:ext uri="{BB962C8B-B14F-4D97-AF65-F5344CB8AC3E}">
        <p14:creationId xmlns:p14="http://schemas.microsoft.com/office/powerpoint/2010/main" val="4134862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84123-9AC4-5DE3-4857-2334A825076F}"/>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DA8C468E-CF99-2BB0-3A39-286D961C17B5}"/>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69D94267-B6AA-5C16-0966-2238DF3F87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sz="1200" kern="1200" noProof="0" dirty="0">
                <a:solidFill>
                  <a:schemeClr val="tx1"/>
                </a:solidFill>
                <a:effectLst/>
                <a:latin typeface="+mn-lt"/>
                <a:ea typeface="+mn-ea"/>
                <a:cs typeface="+mn-cs"/>
              </a:rPr>
              <a:t>Teplo topenia závisí od medzimolekulových príťažlivých síl pôsobiacich v tuhom stave. Tieto sily „držia molekuly pevnej látky pohromade“. Teploty topenia sú pre látky s vyššími bodmi topenia zvyčajne vyššie. Niektoré látky ako jód alebo CO</a:t>
            </a:r>
            <a:r>
              <a:rPr lang="sk-SK" sz="1200" kern="1200" baseline="-25000" noProof="0" dirty="0">
                <a:solidFill>
                  <a:schemeClr val="tx1"/>
                </a:solidFill>
                <a:effectLst/>
                <a:latin typeface="+mn-lt"/>
                <a:ea typeface="+mn-ea"/>
                <a:cs typeface="+mn-cs"/>
              </a:rPr>
              <a:t>2</a:t>
            </a:r>
            <a:r>
              <a:rPr lang="sk-SK" sz="1200" kern="1200" noProof="0" dirty="0">
                <a:solidFill>
                  <a:schemeClr val="tx1"/>
                </a:solidFill>
                <a:effectLst/>
                <a:latin typeface="+mn-lt"/>
                <a:ea typeface="+mn-ea"/>
                <a:cs typeface="+mn-cs"/>
              </a:rPr>
              <a:t> prechádzajú z plynného skup. do pevného a naopak priamo bez toho, že by sformovali kvapalinu.</a:t>
            </a:r>
          </a:p>
          <a:p>
            <a:endParaRPr lang="sk-SK" noProof="0" dirty="0"/>
          </a:p>
        </p:txBody>
      </p:sp>
      <p:sp>
        <p:nvSpPr>
          <p:cNvPr id="4" name="Zástupný objekt pre číslo snímky 3">
            <a:extLst>
              <a:ext uri="{FF2B5EF4-FFF2-40B4-BE49-F238E27FC236}">
                <a16:creationId xmlns:a16="http://schemas.microsoft.com/office/drawing/2014/main" id="{FE6E2F33-96CD-0092-44D8-8016C6AFC37A}"/>
              </a:ext>
            </a:extLst>
          </p:cNvPr>
          <p:cNvSpPr>
            <a:spLocks noGrp="1"/>
          </p:cNvSpPr>
          <p:nvPr>
            <p:ph type="sldNum" sz="quarter" idx="5"/>
          </p:nvPr>
        </p:nvSpPr>
        <p:spPr/>
        <p:txBody>
          <a:bodyPr/>
          <a:lstStyle/>
          <a:p>
            <a:fld id="{E3145EC9-7795-4F95-934F-F943D9FD93B7}" type="slidenum">
              <a:rPr lang="sk-SK" smtClean="0"/>
              <a:t>43</a:t>
            </a:fld>
            <a:endParaRPr lang="sk-SK" dirty="0"/>
          </a:p>
        </p:txBody>
      </p:sp>
    </p:spTree>
    <p:extLst>
      <p:ext uri="{BB962C8B-B14F-4D97-AF65-F5344CB8AC3E}">
        <p14:creationId xmlns:p14="http://schemas.microsoft.com/office/powerpoint/2010/main" val="639315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AE956-58DF-0A5E-8E66-9C2AA40D7EA8}"/>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6A8C0164-A56B-5AC5-54D3-A8A9BBF161A4}"/>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261EABE4-E4CC-2A6F-C7F1-5B3D0AB43E98}"/>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7AC0C039-262D-F33B-B3BC-AF2007005FDC}"/>
              </a:ext>
            </a:extLst>
          </p:cNvPr>
          <p:cNvSpPr>
            <a:spLocks noGrp="1"/>
          </p:cNvSpPr>
          <p:nvPr>
            <p:ph type="sldNum" sz="quarter" idx="5"/>
          </p:nvPr>
        </p:nvSpPr>
        <p:spPr/>
        <p:txBody>
          <a:bodyPr/>
          <a:lstStyle/>
          <a:p>
            <a:fld id="{E3145EC9-7795-4F95-934F-F943D9FD93B7}" type="slidenum">
              <a:rPr lang="sk-SK" smtClean="0"/>
              <a:t>44</a:t>
            </a:fld>
            <a:endParaRPr lang="sk-SK" dirty="0"/>
          </a:p>
        </p:txBody>
      </p:sp>
    </p:spTree>
    <p:extLst>
      <p:ext uri="{BB962C8B-B14F-4D97-AF65-F5344CB8AC3E}">
        <p14:creationId xmlns:p14="http://schemas.microsoft.com/office/powerpoint/2010/main" val="28085103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6BF62-FD65-F1AD-F9B8-3FBBD688F57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CDB26688-645B-34CB-B55D-17D4A20CA29F}"/>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55A8D1B1-08FA-E272-091A-7A9050A34101}"/>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E4D6AB02-D5C6-2633-3E69-A329B390B66A}"/>
              </a:ext>
            </a:extLst>
          </p:cNvPr>
          <p:cNvSpPr>
            <a:spLocks noGrp="1"/>
          </p:cNvSpPr>
          <p:nvPr>
            <p:ph type="sldNum" sz="quarter" idx="5"/>
          </p:nvPr>
        </p:nvSpPr>
        <p:spPr/>
        <p:txBody>
          <a:bodyPr/>
          <a:lstStyle/>
          <a:p>
            <a:fld id="{E3145EC9-7795-4F95-934F-F943D9FD93B7}" type="slidenum">
              <a:rPr lang="sk-SK" smtClean="0"/>
              <a:t>45</a:t>
            </a:fld>
            <a:endParaRPr lang="sk-SK" dirty="0"/>
          </a:p>
        </p:txBody>
      </p:sp>
    </p:spTree>
    <p:extLst>
      <p:ext uri="{BB962C8B-B14F-4D97-AF65-F5344CB8AC3E}">
        <p14:creationId xmlns:p14="http://schemas.microsoft.com/office/powerpoint/2010/main" val="825311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986A5-578A-460C-C0B9-98399B6EF750}"/>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3B40144F-CD67-6018-ACFA-6BC5F9923E60}"/>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F8C8B918-49D5-F18B-C33A-CB0769E6E68F}"/>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D1947D32-81E0-EE01-9A86-A52C786D5DDD}"/>
              </a:ext>
            </a:extLst>
          </p:cNvPr>
          <p:cNvSpPr>
            <a:spLocks noGrp="1"/>
          </p:cNvSpPr>
          <p:nvPr>
            <p:ph type="sldNum" sz="quarter" idx="5"/>
          </p:nvPr>
        </p:nvSpPr>
        <p:spPr/>
        <p:txBody>
          <a:bodyPr/>
          <a:lstStyle/>
          <a:p>
            <a:fld id="{E3145EC9-7795-4F95-934F-F943D9FD93B7}" type="slidenum">
              <a:rPr lang="sk-SK" smtClean="0"/>
              <a:t>46</a:t>
            </a:fld>
            <a:endParaRPr lang="sk-SK" dirty="0"/>
          </a:p>
        </p:txBody>
      </p:sp>
    </p:spTree>
    <p:extLst>
      <p:ext uri="{BB962C8B-B14F-4D97-AF65-F5344CB8AC3E}">
        <p14:creationId xmlns:p14="http://schemas.microsoft.com/office/powerpoint/2010/main" val="31131707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5C6C-DC15-41D8-3DC3-C9079848AA6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95A2FD02-EC22-F3FC-028C-BC22013B74F1}"/>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7665E22C-8AFF-91EC-711C-F13B2BB52C97}"/>
              </a:ext>
            </a:extLst>
          </p:cNvPr>
          <p:cNvSpPr>
            <a:spLocks noGrp="1"/>
          </p:cNvSpPr>
          <p:nvPr>
            <p:ph type="body" idx="1"/>
          </p:nvPr>
        </p:nvSpPr>
        <p:spPr/>
        <p:txBody>
          <a:bodyPr/>
          <a:lstStyle/>
          <a:p>
            <a:r>
              <a:rPr lang="sk-SK" noProof="0" dirty="0"/>
              <a:t>Dôležitá aplikácia opísaného javu je lyofilizácia potravín. Pri tomto procese sa potravina obsahujúca vodu ochladí pod bod mrazu vody za vzniku ľadu, ktorý sa potom odstráni ako para znížením tlaku.</a:t>
            </a:r>
          </a:p>
        </p:txBody>
      </p:sp>
      <p:sp>
        <p:nvSpPr>
          <p:cNvPr id="4" name="Zástupný objekt pre číslo snímky 3">
            <a:extLst>
              <a:ext uri="{FF2B5EF4-FFF2-40B4-BE49-F238E27FC236}">
                <a16:creationId xmlns:a16="http://schemas.microsoft.com/office/drawing/2014/main" id="{08A13107-1554-5A42-37D7-0B9D3A2EE77B}"/>
              </a:ext>
            </a:extLst>
          </p:cNvPr>
          <p:cNvSpPr>
            <a:spLocks noGrp="1"/>
          </p:cNvSpPr>
          <p:nvPr>
            <p:ph type="sldNum" sz="quarter" idx="5"/>
          </p:nvPr>
        </p:nvSpPr>
        <p:spPr/>
        <p:txBody>
          <a:bodyPr/>
          <a:lstStyle/>
          <a:p>
            <a:fld id="{E3145EC9-7795-4F95-934F-F943D9FD93B7}" type="slidenum">
              <a:rPr lang="sk-SK" smtClean="0"/>
              <a:t>47</a:t>
            </a:fld>
            <a:endParaRPr lang="sk-SK" dirty="0"/>
          </a:p>
        </p:txBody>
      </p:sp>
    </p:spTree>
    <p:extLst>
      <p:ext uri="{BB962C8B-B14F-4D97-AF65-F5344CB8AC3E}">
        <p14:creationId xmlns:p14="http://schemas.microsoft.com/office/powerpoint/2010/main" val="16434961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59163-AE67-A73A-3326-5AEE00BD149D}"/>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41BC6B30-96B5-938E-FC7C-6A68B4569A4C}"/>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B63FD07C-711B-6D50-AB46-B1FCAFDC99C4}"/>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BB52D711-2866-B39F-C5CA-F1935BFB3F54}"/>
              </a:ext>
            </a:extLst>
          </p:cNvPr>
          <p:cNvSpPr>
            <a:spLocks noGrp="1"/>
          </p:cNvSpPr>
          <p:nvPr>
            <p:ph type="sldNum" sz="quarter" idx="5"/>
          </p:nvPr>
        </p:nvSpPr>
        <p:spPr/>
        <p:txBody>
          <a:bodyPr/>
          <a:lstStyle/>
          <a:p>
            <a:fld id="{E3145EC9-7795-4F95-934F-F943D9FD93B7}" type="slidenum">
              <a:rPr lang="sk-SK" smtClean="0"/>
              <a:t>48</a:t>
            </a:fld>
            <a:endParaRPr lang="sk-SK" dirty="0"/>
          </a:p>
        </p:txBody>
      </p:sp>
    </p:spTree>
    <p:extLst>
      <p:ext uri="{BB962C8B-B14F-4D97-AF65-F5344CB8AC3E}">
        <p14:creationId xmlns:p14="http://schemas.microsoft.com/office/powerpoint/2010/main" val="17171150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2B94-F3A2-5B69-E084-873755EBC0F3}"/>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6E7BED14-21A9-AF4C-4CE4-39F8D88633B5}"/>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84714576-C9EC-1CA6-7CD9-9AAF75CD9FAE}"/>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5859CCB3-6F79-7B88-3498-40D07A1E4EA6}"/>
              </a:ext>
            </a:extLst>
          </p:cNvPr>
          <p:cNvSpPr>
            <a:spLocks noGrp="1"/>
          </p:cNvSpPr>
          <p:nvPr>
            <p:ph type="sldNum" sz="quarter" idx="5"/>
          </p:nvPr>
        </p:nvSpPr>
        <p:spPr/>
        <p:txBody>
          <a:bodyPr/>
          <a:lstStyle/>
          <a:p>
            <a:fld id="{E3145EC9-7795-4F95-934F-F943D9FD93B7}" type="slidenum">
              <a:rPr lang="sk-SK" smtClean="0"/>
              <a:t>49</a:t>
            </a:fld>
            <a:endParaRPr lang="sk-SK" dirty="0"/>
          </a:p>
        </p:txBody>
      </p:sp>
    </p:spTree>
    <p:extLst>
      <p:ext uri="{BB962C8B-B14F-4D97-AF65-F5344CB8AC3E}">
        <p14:creationId xmlns:p14="http://schemas.microsoft.com/office/powerpoint/2010/main" val="28976542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6234E-5362-5771-F398-F832AC5E72D2}"/>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31E432BE-6A9D-E0A7-9BB6-B40BA9B3576B}"/>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E3B5D1D9-ECE5-74E4-285C-347AC21CD1A5}"/>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E0AE7E8B-DD21-D434-C8BF-CC80A10051F7}"/>
              </a:ext>
            </a:extLst>
          </p:cNvPr>
          <p:cNvSpPr>
            <a:spLocks noGrp="1"/>
          </p:cNvSpPr>
          <p:nvPr>
            <p:ph type="sldNum" sz="quarter" idx="5"/>
          </p:nvPr>
        </p:nvSpPr>
        <p:spPr/>
        <p:txBody>
          <a:bodyPr/>
          <a:lstStyle/>
          <a:p>
            <a:fld id="{E3145EC9-7795-4F95-934F-F943D9FD93B7}" type="slidenum">
              <a:rPr lang="sk-SK" smtClean="0"/>
              <a:t>50</a:t>
            </a:fld>
            <a:endParaRPr lang="sk-SK" dirty="0"/>
          </a:p>
        </p:txBody>
      </p:sp>
    </p:spTree>
    <p:extLst>
      <p:ext uri="{BB962C8B-B14F-4D97-AF65-F5344CB8AC3E}">
        <p14:creationId xmlns:p14="http://schemas.microsoft.com/office/powerpoint/2010/main" val="2269480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F927-8A9C-4FCA-2399-2FFD2FFEA38B}"/>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EBA39BDC-DC4C-A695-E941-34F2BE8B6C41}"/>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31D0FF7C-80F5-C95C-88BF-A847D97F3EED}"/>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0D10C7CF-9EA3-A5CB-894E-5778F0FC06A6}"/>
              </a:ext>
            </a:extLst>
          </p:cNvPr>
          <p:cNvSpPr>
            <a:spLocks noGrp="1"/>
          </p:cNvSpPr>
          <p:nvPr>
            <p:ph type="sldNum" sz="quarter" idx="5"/>
          </p:nvPr>
        </p:nvSpPr>
        <p:spPr/>
        <p:txBody>
          <a:bodyPr/>
          <a:lstStyle/>
          <a:p>
            <a:fld id="{E3145EC9-7795-4F95-934F-F943D9FD93B7}" type="slidenum">
              <a:rPr lang="sk-SK" smtClean="0"/>
              <a:t>51</a:t>
            </a:fld>
            <a:endParaRPr lang="sk-SK" dirty="0"/>
          </a:p>
        </p:txBody>
      </p:sp>
    </p:spTree>
    <p:extLst>
      <p:ext uri="{BB962C8B-B14F-4D97-AF65-F5344CB8AC3E}">
        <p14:creationId xmlns:p14="http://schemas.microsoft.com/office/powerpoint/2010/main" val="40918995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BB097-7800-7A16-1AA1-834CA1EB153B}"/>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5089B531-FBDE-BCA1-47A7-39A35338CD22}"/>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07104D84-61A4-AB36-076C-5A158109270F}"/>
              </a:ext>
            </a:extLst>
          </p:cNvPr>
          <p:cNvSpPr>
            <a:spLocks noGrp="1"/>
          </p:cNvSpPr>
          <p:nvPr>
            <p:ph type="body" idx="1"/>
          </p:nvPr>
        </p:nvSpPr>
        <p:spPr/>
        <p:txBody>
          <a:bodyPr/>
          <a:lstStyle/>
          <a:p>
            <a:r>
              <a:rPr lang="sk-SK" sz="1200" kern="1200" dirty="0">
                <a:solidFill>
                  <a:schemeClr val="tx1"/>
                </a:solidFill>
                <a:effectLst/>
                <a:latin typeface="+mn-lt"/>
                <a:ea typeface="+mn-ea"/>
                <a:cs typeface="+mn-cs"/>
              </a:rPr>
              <a:t>Keďže ide o opakujúci sa motív, identifikácia základnej bunky umožní získať dvoj alebo trojrozmernú štruktúru . V tejto súvislosti musíme špecifikovať dve veci: 1) veľkosť a tvar opakujúcej sa jednotky a 2) obsah tejto jednotky. Vo vzore tapety na obrázku sú načrtnuté dve rôzne možnosti opakujúcej sa jednotky. Opakujúca sa jednotka A obsahuje jednu kompletnú mačku; jednotka B s rovnakou plochou obsahuje časti štyroch rôznych mačiek, ale tie stále tvoria jednu kompletnú mačku. Z ktorejkoľvek jednotky, ktorú si vyberieme, môžeme získať celý vzor opakovaným vyskladaním obsahu tejto jednotky v dvoch rozmeroch.</a:t>
            </a:r>
            <a:endParaRPr lang="sk-SK" dirty="0"/>
          </a:p>
        </p:txBody>
      </p:sp>
      <p:sp>
        <p:nvSpPr>
          <p:cNvPr id="4" name="Zástupný objekt pre číslo snímky 3">
            <a:extLst>
              <a:ext uri="{FF2B5EF4-FFF2-40B4-BE49-F238E27FC236}">
                <a16:creationId xmlns:a16="http://schemas.microsoft.com/office/drawing/2014/main" id="{D235276D-52C2-84F1-ED98-A57CAB082254}"/>
              </a:ext>
            </a:extLst>
          </p:cNvPr>
          <p:cNvSpPr>
            <a:spLocks noGrp="1"/>
          </p:cNvSpPr>
          <p:nvPr>
            <p:ph type="sldNum" sz="quarter" idx="5"/>
          </p:nvPr>
        </p:nvSpPr>
        <p:spPr/>
        <p:txBody>
          <a:bodyPr/>
          <a:lstStyle/>
          <a:p>
            <a:fld id="{E3145EC9-7795-4F95-934F-F943D9FD93B7}" type="slidenum">
              <a:rPr lang="sk-SK" smtClean="0"/>
              <a:t>52</a:t>
            </a:fld>
            <a:endParaRPr lang="sk-SK" dirty="0"/>
          </a:p>
        </p:txBody>
      </p:sp>
    </p:spTree>
    <p:extLst>
      <p:ext uri="{BB962C8B-B14F-4D97-AF65-F5344CB8AC3E}">
        <p14:creationId xmlns:p14="http://schemas.microsoft.com/office/powerpoint/2010/main" val="14255692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FC57A-8852-E27A-636E-3473875C9C59}"/>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3FE6C23F-1610-8DD0-E445-30979D6A4CB6}"/>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02D51A50-35C6-F551-2F2D-069DC5055EE0}"/>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AF1BA4A0-11F7-D6C5-F5D3-818B2585AF8D}"/>
              </a:ext>
            </a:extLst>
          </p:cNvPr>
          <p:cNvSpPr>
            <a:spLocks noGrp="1"/>
          </p:cNvSpPr>
          <p:nvPr>
            <p:ph type="sldNum" sz="quarter" idx="5"/>
          </p:nvPr>
        </p:nvSpPr>
        <p:spPr/>
        <p:txBody>
          <a:bodyPr/>
          <a:lstStyle/>
          <a:p>
            <a:fld id="{E3145EC9-7795-4F95-934F-F943D9FD93B7}" type="slidenum">
              <a:rPr lang="sk-SK" smtClean="0"/>
              <a:t>53</a:t>
            </a:fld>
            <a:endParaRPr lang="sk-SK" dirty="0"/>
          </a:p>
        </p:txBody>
      </p:sp>
    </p:spTree>
    <p:extLst>
      <p:ext uri="{BB962C8B-B14F-4D97-AF65-F5344CB8AC3E}">
        <p14:creationId xmlns:p14="http://schemas.microsoft.com/office/powerpoint/2010/main" val="34348814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2870-7761-B649-8127-969F1FDE0886}"/>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F92250A4-20A0-7169-D7C5-ADEBB5665898}"/>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77A60E4D-7D2E-AADA-7A05-4D53ECDC999E}"/>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B0E74CF5-5FD0-5991-6B27-396456AAB267}"/>
              </a:ext>
            </a:extLst>
          </p:cNvPr>
          <p:cNvSpPr>
            <a:spLocks noGrp="1"/>
          </p:cNvSpPr>
          <p:nvPr>
            <p:ph type="sldNum" sz="quarter" idx="5"/>
          </p:nvPr>
        </p:nvSpPr>
        <p:spPr/>
        <p:txBody>
          <a:bodyPr/>
          <a:lstStyle/>
          <a:p>
            <a:fld id="{E3145EC9-7795-4F95-934F-F943D9FD93B7}" type="slidenum">
              <a:rPr lang="sk-SK" smtClean="0"/>
              <a:t>54</a:t>
            </a:fld>
            <a:endParaRPr lang="sk-SK" dirty="0"/>
          </a:p>
        </p:txBody>
      </p:sp>
    </p:spTree>
    <p:extLst>
      <p:ext uri="{BB962C8B-B14F-4D97-AF65-F5344CB8AC3E}">
        <p14:creationId xmlns:p14="http://schemas.microsoft.com/office/powerpoint/2010/main" val="37357491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8509C-15CA-FE72-F2CB-ACD96B9599BE}"/>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9736E567-5D51-D4BD-697E-3F800A8400F4}"/>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210F3EA1-D13C-3F52-2612-86893F6C3817}"/>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1E7A8B05-3684-BEC2-446E-845A082CDC33}"/>
              </a:ext>
            </a:extLst>
          </p:cNvPr>
          <p:cNvSpPr>
            <a:spLocks noGrp="1"/>
          </p:cNvSpPr>
          <p:nvPr>
            <p:ph type="sldNum" sz="quarter" idx="5"/>
          </p:nvPr>
        </p:nvSpPr>
        <p:spPr/>
        <p:txBody>
          <a:bodyPr/>
          <a:lstStyle/>
          <a:p>
            <a:fld id="{E3145EC9-7795-4F95-934F-F943D9FD93B7}" type="slidenum">
              <a:rPr lang="sk-SK" smtClean="0"/>
              <a:t>55</a:t>
            </a:fld>
            <a:endParaRPr lang="sk-SK" dirty="0"/>
          </a:p>
        </p:txBody>
      </p:sp>
    </p:spTree>
    <p:extLst>
      <p:ext uri="{BB962C8B-B14F-4D97-AF65-F5344CB8AC3E}">
        <p14:creationId xmlns:p14="http://schemas.microsoft.com/office/powerpoint/2010/main" val="12485258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EFC89-08C2-996C-F264-41F648418BA3}"/>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305EF5EE-26D6-AEF7-7F1F-A3C1A95482E3}"/>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8CCE7F33-3B97-6BC8-C3F3-3AF03716FF2A}"/>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9EB5364E-DAE5-D1FD-AFF3-B1B73F5A13E1}"/>
              </a:ext>
            </a:extLst>
          </p:cNvPr>
          <p:cNvSpPr>
            <a:spLocks noGrp="1"/>
          </p:cNvSpPr>
          <p:nvPr>
            <p:ph type="sldNum" sz="quarter" idx="5"/>
          </p:nvPr>
        </p:nvSpPr>
        <p:spPr/>
        <p:txBody>
          <a:bodyPr/>
          <a:lstStyle/>
          <a:p>
            <a:fld id="{E3145EC9-7795-4F95-934F-F943D9FD93B7}" type="slidenum">
              <a:rPr lang="sk-SK" smtClean="0"/>
              <a:t>56</a:t>
            </a:fld>
            <a:endParaRPr lang="sk-SK" dirty="0"/>
          </a:p>
        </p:txBody>
      </p:sp>
    </p:spTree>
    <p:extLst>
      <p:ext uri="{BB962C8B-B14F-4D97-AF65-F5344CB8AC3E}">
        <p14:creationId xmlns:p14="http://schemas.microsoft.com/office/powerpoint/2010/main" val="9944523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9A956-FE15-4B06-621C-CF0275EB460A}"/>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8930B14A-7A3A-515A-DE86-FC16E483E882}"/>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E9016DD8-B948-CAA1-87E4-D8EE3EAF6F52}"/>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78BEE77F-D0ED-7692-959E-CE0D9E54A607}"/>
              </a:ext>
            </a:extLst>
          </p:cNvPr>
          <p:cNvSpPr>
            <a:spLocks noGrp="1"/>
          </p:cNvSpPr>
          <p:nvPr>
            <p:ph type="sldNum" sz="quarter" idx="5"/>
          </p:nvPr>
        </p:nvSpPr>
        <p:spPr/>
        <p:txBody>
          <a:bodyPr/>
          <a:lstStyle/>
          <a:p>
            <a:fld id="{E3145EC9-7795-4F95-934F-F943D9FD93B7}" type="slidenum">
              <a:rPr lang="sk-SK" smtClean="0"/>
              <a:t>57</a:t>
            </a:fld>
            <a:endParaRPr lang="sk-SK" dirty="0"/>
          </a:p>
        </p:txBody>
      </p:sp>
    </p:spTree>
    <p:extLst>
      <p:ext uri="{BB962C8B-B14F-4D97-AF65-F5344CB8AC3E}">
        <p14:creationId xmlns:p14="http://schemas.microsoft.com/office/powerpoint/2010/main" val="42347369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583E3-9B90-F771-E685-BF339AE333A8}"/>
            </a:ext>
          </a:extLst>
        </p:cNvPr>
        <p:cNvGrpSpPr/>
        <p:nvPr/>
      </p:nvGrpSpPr>
      <p:grpSpPr>
        <a:xfrm>
          <a:off x="0" y="0"/>
          <a:ext cx="0" cy="0"/>
          <a:chOff x="0" y="0"/>
          <a:chExt cx="0" cy="0"/>
        </a:xfrm>
      </p:grpSpPr>
      <p:sp>
        <p:nvSpPr>
          <p:cNvPr id="2" name="Zástupný objekt pre obrázok snímky 1">
            <a:extLst>
              <a:ext uri="{FF2B5EF4-FFF2-40B4-BE49-F238E27FC236}">
                <a16:creationId xmlns:a16="http://schemas.microsoft.com/office/drawing/2014/main" id="{575DFC2B-BBF2-2A9A-BE13-4F9832172697}"/>
              </a:ext>
            </a:extLst>
          </p:cNvPr>
          <p:cNvSpPr>
            <a:spLocks noGrp="1" noRot="1" noChangeAspect="1"/>
          </p:cNvSpPr>
          <p:nvPr>
            <p:ph type="sldImg"/>
          </p:nvPr>
        </p:nvSpPr>
        <p:spPr/>
      </p:sp>
      <p:sp>
        <p:nvSpPr>
          <p:cNvPr id="3" name="Zástupný objekt pre poznámky 2">
            <a:extLst>
              <a:ext uri="{FF2B5EF4-FFF2-40B4-BE49-F238E27FC236}">
                <a16:creationId xmlns:a16="http://schemas.microsoft.com/office/drawing/2014/main" id="{5170E552-D34C-66E5-0C0C-4B7A70A09A40}"/>
              </a:ext>
            </a:extLst>
          </p:cNvPr>
          <p:cNvSpPr>
            <a:spLocks noGrp="1"/>
          </p:cNvSpPr>
          <p:nvPr>
            <p:ph type="body" idx="1"/>
          </p:nvPr>
        </p:nvSpPr>
        <p:spPr/>
        <p:txBody>
          <a:bodyPr/>
          <a:lstStyle/>
          <a:p>
            <a:endParaRPr lang="sk-SK" dirty="0"/>
          </a:p>
        </p:txBody>
      </p:sp>
      <p:sp>
        <p:nvSpPr>
          <p:cNvPr id="4" name="Zástupný objekt pre číslo snímky 3">
            <a:extLst>
              <a:ext uri="{FF2B5EF4-FFF2-40B4-BE49-F238E27FC236}">
                <a16:creationId xmlns:a16="http://schemas.microsoft.com/office/drawing/2014/main" id="{69B37454-BF42-0C6B-C516-5E2AC9650CDE}"/>
              </a:ext>
            </a:extLst>
          </p:cNvPr>
          <p:cNvSpPr>
            <a:spLocks noGrp="1"/>
          </p:cNvSpPr>
          <p:nvPr>
            <p:ph type="sldNum" sz="quarter" idx="5"/>
          </p:nvPr>
        </p:nvSpPr>
        <p:spPr/>
        <p:txBody>
          <a:bodyPr/>
          <a:lstStyle/>
          <a:p>
            <a:fld id="{E3145EC9-7795-4F95-934F-F943D9FD93B7}" type="slidenum">
              <a:rPr lang="sk-SK" smtClean="0"/>
              <a:t>58</a:t>
            </a:fld>
            <a:endParaRPr lang="sk-SK" dirty="0"/>
          </a:p>
        </p:txBody>
      </p:sp>
    </p:spTree>
    <p:extLst>
      <p:ext uri="{BB962C8B-B14F-4D97-AF65-F5344CB8AC3E}">
        <p14:creationId xmlns:p14="http://schemas.microsoft.com/office/powerpoint/2010/main" val="1827284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C43946B-3F5A-C916-B62B-8D5938EA8285}"/>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5" name="Footer Placeholder 4">
            <a:extLst>
              <a:ext uri="{FF2B5EF4-FFF2-40B4-BE49-F238E27FC236}">
                <a16:creationId xmlns:a16="http://schemas.microsoft.com/office/drawing/2014/main" id="{5986539F-2DB8-FCDA-C884-9C3CD29B8C4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71225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AE15260-1C0B-A965-3114-D7C40D18BDF4}"/>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5" name="Footer Placeholder 4">
            <a:extLst>
              <a:ext uri="{FF2B5EF4-FFF2-40B4-BE49-F238E27FC236}">
                <a16:creationId xmlns:a16="http://schemas.microsoft.com/office/drawing/2014/main" id="{19AAF4D1-0334-3F24-69B4-06C7BD7426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8BA76D-3B8B-429D-9B32-54D6A6297C0A}"/>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2176178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8D9C414-4A2F-78AF-ED60-6130D4C563B3}"/>
              </a:ext>
            </a:extLst>
          </p:cNvPr>
          <p:cNvSpPr/>
          <p:nvPr/>
        </p:nvSpPr>
        <p:spPr>
          <a:xfrm>
            <a:off x="6284115" y="3378954"/>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23000">
                <a:schemeClr val="bg2"/>
              </a:gs>
              <a:gs pos="100000">
                <a:schemeClr val="accent1">
                  <a:lumMod val="60000"/>
                  <a:lumOff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F3052-6EE8-979F-04FB-1B8DF81F29B9}"/>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5" name="Footer Placeholder 4">
            <a:extLst>
              <a:ext uri="{FF2B5EF4-FFF2-40B4-BE49-F238E27FC236}">
                <a16:creationId xmlns:a16="http://schemas.microsoft.com/office/drawing/2014/main" id="{7D986285-161A-6869-27C2-0A159C2344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7ED64F-5DAB-238D-C34A-1DCCB12221DD}"/>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3861016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1066799" y="936841"/>
            <a:ext cx="10092477" cy="95366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1066800"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5"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23BD680-4E7A-5155-3CAE-6BD44EE8BA83}"/>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6" name="Footer Placeholder 5">
            <a:extLst>
              <a:ext uri="{FF2B5EF4-FFF2-40B4-BE49-F238E27FC236}">
                <a16:creationId xmlns:a16="http://schemas.microsoft.com/office/drawing/2014/main" id="{4F6A152D-EFF2-B3AA-3F25-14E1136734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0BD6032-FD7A-BFFD-9BE5-48EDBEFBD147}"/>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1253405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7F4D-4855-340E-03F3-4860885EC671}"/>
              </a:ext>
            </a:extLst>
          </p:cNvPr>
          <p:cNvSpPr>
            <a:spLocks noGrp="1"/>
          </p:cNvSpPr>
          <p:nvPr>
            <p:ph type="title"/>
          </p:nvPr>
        </p:nvSpPr>
        <p:spPr>
          <a:xfrm>
            <a:off x="1066800" y="963283"/>
            <a:ext cx="10096500" cy="91600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CEB472-7426-C288-B5F6-0A1232DCED65}"/>
              </a:ext>
            </a:extLst>
          </p:cNvPr>
          <p:cNvSpPr>
            <a:spLocks noGrp="1"/>
          </p:cNvSpPr>
          <p:nvPr>
            <p:ph type="body" idx="1"/>
          </p:nvPr>
        </p:nvSpPr>
        <p:spPr>
          <a:xfrm>
            <a:off x="1066801" y="1879287"/>
            <a:ext cx="4739628"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194F9C-B6FA-97C3-F618-0CF956CB53B2}"/>
              </a:ext>
            </a:extLst>
          </p:cNvPr>
          <p:cNvSpPr>
            <a:spLocks noGrp="1"/>
          </p:cNvSpPr>
          <p:nvPr>
            <p:ph sz="half" idx="2"/>
          </p:nvPr>
        </p:nvSpPr>
        <p:spPr>
          <a:xfrm>
            <a:off x="1066801" y="2505075"/>
            <a:ext cx="4739628"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5665C-7910-AFA2-350F-42C06ED5AF47}"/>
              </a:ext>
            </a:extLst>
          </p:cNvPr>
          <p:cNvSpPr>
            <a:spLocks noGrp="1"/>
          </p:cNvSpPr>
          <p:nvPr>
            <p:ph type="body" sz="quarter" idx="3"/>
          </p:nvPr>
        </p:nvSpPr>
        <p:spPr>
          <a:xfrm>
            <a:off x="6400330" y="1879287"/>
            <a:ext cx="4762970"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1352E-1DE0-F0CD-6F81-1D8FF59C2B0D}"/>
              </a:ext>
            </a:extLst>
          </p:cNvPr>
          <p:cNvSpPr>
            <a:spLocks noGrp="1"/>
          </p:cNvSpPr>
          <p:nvPr>
            <p:ph sz="quarter" idx="4"/>
          </p:nvPr>
        </p:nvSpPr>
        <p:spPr>
          <a:xfrm>
            <a:off x="6400330" y="2505075"/>
            <a:ext cx="4762970"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8F7E4-7D9E-4736-3269-4F0C46996125}"/>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8" name="Footer Placeholder 7">
            <a:extLst>
              <a:ext uri="{FF2B5EF4-FFF2-40B4-BE49-F238E27FC236}">
                <a16:creationId xmlns:a16="http://schemas.microsoft.com/office/drawing/2014/main" id="{218386CF-9A84-8D2A-BC47-C951DD99492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980844D-FE1F-49E7-3BBD-527FB72ECD1D}"/>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239089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691C-93A5-1364-00A9-A470C289F365}"/>
              </a:ext>
            </a:extLst>
          </p:cNvPr>
          <p:cNvSpPr>
            <a:spLocks noGrp="1"/>
          </p:cNvSpPr>
          <p:nvPr>
            <p:ph type="title"/>
          </p:nvPr>
        </p:nvSpPr>
        <p:spPr>
          <a:xfrm>
            <a:off x="1066800" y="1357223"/>
            <a:ext cx="8886884" cy="104307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6E055BD-4154-B9D1-0B5B-B1E3A06B6B31}"/>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4" name="Footer Placeholder 3">
            <a:extLst>
              <a:ext uri="{FF2B5EF4-FFF2-40B4-BE49-F238E27FC236}">
                <a16:creationId xmlns:a16="http://schemas.microsoft.com/office/drawing/2014/main" id="{0C2A9E4A-03D1-7A8B-233D-014A3248F0B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82CEFC4-D276-DF45-F395-F5BD2EA70114}"/>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961183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2C0AD-76F4-FCE4-2717-0A9AA4351B6D}"/>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3" name="Footer Placeholder 2">
            <a:extLst>
              <a:ext uri="{FF2B5EF4-FFF2-40B4-BE49-F238E27FC236}">
                <a16:creationId xmlns:a16="http://schemas.microsoft.com/office/drawing/2014/main" id="{BE83BB66-3F41-7F1D-5108-B3F679A88E6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FAA6DA0-07AE-4BE4-B82F-7936D0E3E37D}"/>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1096025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FB75-C953-0BD0-4E2E-717767426228}"/>
              </a:ext>
            </a:extLst>
          </p:cNvPr>
          <p:cNvSpPr>
            <a:spLocks noGrp="1"/>
          </p:cNvSpPr>
          <p:nvPr>
            <p:ph type="title"/>
          </p:nvPr>
        </p:nvSpPr>
        <p:spPr>
          <a:xfrm>
            <a:off x="1066800" y="770626"/>
            <a:ext cx="3705225" cy="1286774"/>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75426"/>
            <a:ext cx="5980112" cy="47683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BFED3-7CB3-1B8B-9504-13A121CAD015}"/>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6" name="Footer Placeholder 5">
            <a:extLst>
              <a:ext uri="{FF2B5EF4-FFF2-40B4-BE49-F238E27FC236}">
                <a16:creationId xmlns:a16="http://schemas.microsoft.com/office/drawing/2014/main" id="{152456C9-19A0-4441-B1AF-B7AFBF642F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8898EA-84CC-411C-0012-D314953696B9}"/>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1457636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1E10-1458-2553-05B4-313F7E26D210}"/>
              </a:ext>
            </a:extLst>
          </p:cNvPr>
          <p:cNvSpPr>
            <a:spLocks noGrp="1"/>
          </p:cNvSpPr>
          <p:nvPr>
            <p:ph type="title"/>
          </p:nvPr>
        </p:nvSpPr>
        <p:spPr>
          <a:xfrm>
            <a:off x="1066800" y="782128"/>
            <a:ext cx="3705225" cy="1275272"/>
          </a:xfrm>
        </p:spPr>
        <p:txBody>
          <a:bodyPr anchor="b">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3C0F677-F177-6DED-1920-685B9D9FF254}"/>
              </a:ext>
            </a:extLst>
          </p:cNvPr>
          <p:cNvSpPr>
            <a:spLocks noGrp="1"/>
          </p:cNvSpPr>
          <p:nvPr>
            <p:ph type="pic" idx="1"/>
          </p:nvPr>
        </p:nvSpPr>
        <p:spPr>
          <a:xfrm>
            <a:off x="5183188" y="1143000"/>
            <a:ext cx="5980112"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C4D1CB1-2109-480E-8904-4077C94D6E7D}"/>
              </a:ext>
            </a:extLst>
          </p:cNvPr>
          <p:cNvSpPr>
            <a:spLocks noGrp="1"/>
          </p:cNvSpPr>
          <p:nvPr>
            <p:ph type="body" sz="half" idx="2"/>
          </p:nvPr>
        </p:nvSpPr>
        <p:spPr>
          <a:xfrm>
            <a:off x="1066800" y="2057400"/>
            <a:ext cx="3705225"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0DB38-7CB9-2140-BC21-6D2E7DD0B6B5}"/>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6" name="Footer Placeholder 5">
            <a:extLst>
              <a:ext uri="{FF2B5EF4-FFF2-40B4-BE49-F238E27FC236}">
                <a16:creationId xmlns:a16="http://schemas.microsoft.com/office/drawing/2014/main" id="{C7B448AD-3B1D-4B5E-CAB9-BB5FD2CDEBC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EEF53D-CF5A-87A2-E973-3B8CCDEBAA2B}"/>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2349890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0D2E-0561-F284-F89A-AAE3CD09AC24}"/>
              </a:ext>
            </a:extLst>
          </p:cNvPr>
          <p:cNvSpPr>
            <a:spLocks noGrp="1"/>
          </p:cNvSpPr>
          <p:nvPr>
            <p:ph type="title"/>
          </p:nvPr>
        </p:nvSpPr>
        <p:spPr>
          <a:xfrm>
            <a:off x="1066800" y="936841"/>
            <a:ext cx="10239338" cy="95366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57C4C-16EC-2477-6332-830F53011D33}"/>
              </a:ext>
            </a:extLst>
          </p:cNvPr>
          <p:cNvSpPr>
            <a:spLocks noGrp="1"/>
          </p:cNvSpPr>
          <p:nvPr>
            <p:ph type="body" orient="vert" idx="1"/>
          </p:nvPr>
        </p:nvSpPr>
        <p:spPr>
          <a:xfrm>
            <a:off x="1069848" y="2139696"/>
            <a:ext cx="10239338" cy="3677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940D3-6996-1C08-F1AF-87C354657912}"/>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5" name="Footer Placeholder 4">
            <a:extLst>
              <a:ext uri="{FF2B5EF4-FFF2-40B4-BE49-F238E27FC236}">
                <a16:creationId xmlns:a16="http://schemas.microsoft.com/office/drawing/2014/main" id="{4C3676C3-588F-B636-8CE0-AA2CBFBCE9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CEF8A9-EB1E-B344-A4B8-B58D0633630B}"/>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3059017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EF3A28-33E4-2796-AE7A-1234569F5CE0}"/>
              </a:ext>
            </a:extLst>
          </p:cNvPr>
          <p:cNvSpPr>
            <a:spLocks noGrp="1"/>
          </p:cNvSpPr>
          <p:nvPr>
            <p:ph type="title" orient="vert"/>
          </p:nvPr>
        </p:nvSpPr>
        <p:spPr>
          <a:xfrm>
            <a:off x="8844950" y="1081177"/>
            <a:ext cx="2508849" cy="463382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D185FC-2BBB-E997-A5CD-F2C6CF6B7C68}"/>
              </a:ext>
            </a:extLst>
          </p:cNvPr>
          <p:cNvSpPr>
            <a:spLocks noGrp="1"/>
          </p:cNvSpPr>
          <p:nvPr>
            <p:ph type="body" orient="vert" idx="1"/>
          </p:nvPr>
        </p:nvSpPr>
        <p:spPr>
          <a:xfrm>
            <a:off x="1066800" y="1081177"/>
            <a:ext cx="7505700" cy="4633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314B3C-96CD-071C-C2AD-2C7E04F819C0}"/>
              </a:ext>
            </a:extLst>
          </p:cNvPr>
          <p:cNvSpPr>
            <a:spLocks noGrp="1"/>
          </p:cNvSpPr>
          <p:nvPr>
            <p:ph type="dt" sz="half" idx="10"/>
          </p:nvPr>
        </p:nvSpPr>
        <p:spPr/>
        <p:txBody>
          <a:bodyPr/>
          <a:lstStyle/>
          <a:p>
            <a:fld id="{1E351CED-465B-40B5-ADCE-957C918F227B}" type="datetimeFigureOut">
              <a:rPr lang="en-US" smtClean="0"/>
              <a:t>10/20/2026</a:t>
            </a:fld>
            <a:endParaRPr lang="en-US" dirty="0"/>
          </a:p>
        </p:txBody>
      </p:sp>
      <p:sp>
        <p:nvSpPr>
          <p:cNvPr id="5" name="Footer Placeholder 4">
            <a:extLst>
              <a:ext uri="{FF2B5EF4-FFF2-40B4-BE49-F238E27FC236}">
                <a16:creationId xmlns:a16="http://schemas.microsoft.com/office/drawing/2014/main" id="{F5AA2B04-F5E0-C5A3-C77D-6AE9A9E913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155BC2-C712-C4A4-50EC-E10D88344310}"/>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1694413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1066800" y="936841"/>
            <a:ext cx="8886884" cy="95366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1069848" y="2139696"/>
            <a:ext cx="8883836" cy="36776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04F519-BA47-2B81-CC1C-7E1F119EC69E}"/>
              </a:ext>
            </a:extLst>
          </p:cNvPr>
          <p:cNvSpPr>
            <a:spLocks noGrp="1"/>
          </p:cNvSpPr>
          <p:nvPr>
            <p:ph type="dt" sz="half" idx="2"/>
          </p:nvPr>
        </p:nvSpPr>
        <p:spPr>
          <a:xfrm rot="5400000">
            <a:off x="10477379" y="4629744"/>
            <a:ext cx="2653508" cy="365125"/>
          </a:xfrm>
          <a:prstGeom prst="rect">
            <a:avLst/>
          </a:prstGeom>
        </p:spPr>
        <p:txBody>
          <a:bodyPr vert="horz" lIns="91440" tIns="45720" rIns="91440" bIns="45720" rtlCol="0" anchor="ctr"/>
          <a:lstStyle>
            <a:lvl1pPr algn="r">
              <a:defRPr sz="900">
                <a:solidFill>
                  <a:schemeClr val="tx1"/>
                </a:solidFill>
              </a:defRPr>
            </a:lvl1pPr>
          </a:lstStyle>
          <a:p>
            <a:fld id="{1E351CED-465B-40B5-ADCE-957C918F227B}" type="datetimeFigureOut">
              <a:rPr lang="en-US" smtClean="0"/>
              <a:t>10/20/2026</a:t>
            </a:fld>
            <a:endParaRPr lang="en-US" dirty="0"/>
          </a:p>
        </p:txBody>
      </p:sp>
      <p:sp>
        <p:nvSpPr>
          <p:cNvPr id="5" name="Footer Placeholder 4">
            <a:extLst>
              <a:ext uri="{FF2B5EF4-FFF2-40B4-BE49-F238E27FC236}">
                <a16:creationId xmlns:a16="http://schemas.microsoft.com/office/drawing/2014/main" id="{BE952D7B-C352-1630-4C3D-7D5983C04D4A}"/>
              </a:ext>
            </a:extLst>
          </p:cNvPr>
          <p:cNvSpPr>
            <a:spLocks noGrp="1"/>
          </p:cNvSpPr>
          <p:nvPr>
            <p:ph type="ftr" sz="quarter" idx="3"/>
          </p:nvPr>
        </p:nvSpPr>
        <p:spPr>
          <a:xfrm>
            <a:off x="8610602" y="6318446"/>
            <a:ext cx="2743198"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353800" y="6318446"/>
            <a:ext cx="615696" cy="365125"/>
          </a:xfrm>
          <a:prstGeom prst="rect">
            <a:avLst/>
          </a:prstGeom>
        </p:spPr>
        <p:txBody>
          <a:bodyPr vert="horz" lIns="91440" tIns="45720" rIns="91440" bIns="45720" rtlCol="0" anchor="ctr"/>
          <a:lstStyle>
            <a:lvl1pPr algn="r">
              <a:defRPr sz="1600" b="1">
                <a:solidFill>
                  <a:schemeClr val="tx1"/>
                </a:solidFill>
              </a:defRPr>
            </a:lvl1pPr>
          </a:lstStyle>
          <a:p>
            <a:fld id="{5A33CB2A-1702-4C1D-9CC4-8D472D39F19E}" type="slidenum">
              <a:rPr lang="en-US" smtClean="0"/>
              <a:t>‹#›</a:t>
            </a:fld>
            <a:endParaRPr lang="en-US" dirty="0"/>
          </a:p>
        </p:txBody>
      </p:sp>
    </p:spTree>
    <p:extLst>
      <p:ext uri="{BB962C8B-B14F-4D97-AF65-F5344CB8AC3E}">
        <p14:creationId xmlns:p14="http://schemas.microsoft.com/office/powerpoint/2010/main" val="237696493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image" Target="../media/image34.jpg"/><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1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52.jpg"/></Relationships>
</file>

<file path=ppt/slides/_rels/slide2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2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g"/><Relationship Id="rId7" Type="http://schemas.openxmlformats.org/officeDocument/2006/relationships/image" Target="../media/image66.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s>
</file>

<file path=ppt/slides/_rels/slide3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9.jpg"/></Relationships>
</file>

<file path=ppt/slides/_rels/slide3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1.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4.jpg"/><Relationship Id="rId4" Type="http://schemas.openxmlformats.org/officeDocument/2006/relationships/image" Target="../media/image73.jpg"/></Relationships>
</file>

<file path=ppt/slides/_rels/slide3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8.jpg"/><Relationship Id="rId4" Type="http://schemas.openxmlformats.org/officeDocument/2006/relationships/image" Target="../media/image77.jpg"/></Relationships>
</file>

<file path=ppt/slides/_rels/slide4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3.jpg"/><Relationship Id="rId4" Type="http://schemas.openxmlformats.org/officeDocument/2006/relationships/image" Target="../media/image82.jpg"/></Relationships>
</file>

<file path=ppt/slides/_rels/slide4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86.jpg"/><Relationship Id="rId4" Type="http://schemas.openxmlformats.org/officeDocument/2006/relationships/image" Target="../media/image85.jpg"/></Relationships>
</file>

<file path=ppt/slides/_rels/slide44.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93.jpg"/><Relationship Id="rId4" Type="http://schemas.openxmlformats.org/officeDocument/2006/relationships/image" Target="../media/image92.jpg"/></Relationships>
</file>

<file path=ppt/slides/_rels/slide5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01.jpg"/><Relationship Id="rId3" Type="http://schemas.openxmlformats.org/officeDocument/2006/relationships/image" Target="../media/image96.jpg"/><Relationship Id="rId7" Type="http://schemas.openxmlformats.org/officeDocument/2006/relationships/image" Target="../media/image100.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9.jpg"/><Relationship Id="rId5" Type="http://schemas.openxmlformats.org/officeDocument/2006/relationships/image" Target="../media/image98.jpg"/><Relationship Id="rId4" Type="http://schemas.openxmlformats.org/officeDocument/2006/relationships/image" Target="../media/image97.jpg"/><Relationship Id="rId9" Type="http://schemas.openxmlformats.org/officeDocument/2006/relationships/image" Target="../media/image102.jpg"/></Relationships>
</file>

<file path=ppt/slides/_rels/slide55.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109.jpg"/><Relationship Id="rId3" Type="http://schemas.openxmlformats.org/officeDocument/2006/relationships/image" Target="../media/image104.jpg"/><Relationship Id="rId7" Type="http://schemas.openxmlformats.org/officeDocument/2006/relationships/image" Target="../media/image108.jp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7.jpg"/><Relationship Id="rId5" Type="http://schemas.openxmlformats.org/officeDocument/2006/relationships/image" Target="../media/image106.png"/><Relationship Id="rId4" Type="http://schemas.openxmlformats.org/officeDocument/2006/relationships/image" Target="../media/image105.jpg"/><Relationship Id="rId9" Type="http://schemas.openxmlformats.org/officeDocument/2006/relationships/image" Target="../media/image110.jpg"/></Relationships>
</file>

<file path=ppt/slides/_rels/slide5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13.jpg"/><Relationship Id="rId4" Type="http://schemas.openxmlformats.org/officeDocument/2006/relationships/image" Target="../media/image112.jpg"/></Relationships>
</file>

<file path=ppt/slides/_rels/slide58.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89EBE4E-5983-B393-1D5E-731351065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pic>
        <p:nvPicPr>
          <p:cNvPr id="4" name="Picture 3" descr="Abstraktné pozadie s trojuholníkmi">
            <a:extLst>
              <a:ext uri="{FF2B5EF4-FFF2-40B4-BE49-F238E27FC236}">
                <a16:creationId xmlns:a16="http://schemas.microsoft.com/office/drawing/2014/main" id="{A180BEB8-3BBA-FDD6-2DB4-EB3B164E1411}"/>
              </a:ext>
            </a:extLst>
          </p:cNvPr>
          <p:cNvPicPr>
            <a:picLocks noChangeAspect="1"/>
          </p:cNvPicPr>
          <p:nvPr/>
        </p:nvPicPr>
        <p:blipFill>
          <a:blip r:embed="rId2"/>
          <a:srcRect t="15730"/>
          <a:stretch>
            <a:fillRect/>
          </a:stretch>
        </p:blipFill>
        <p:spPr>
          <a:xfrm>
            <a:off x="20" y="10"/>
            <a:ext cx="12191979" cy="6857989"/>
          </a:xfrm>
          <a:prstGeom prst="rect">
            <a:avLst/>
          </a:prstGeom>
        </p:spPr>
      </p:pic>
      <p:sp>
        <p:nvSpPr>
          <p:cNvPr id="31" name="Freeform: Shape 10">
            <a:extLst>
              <a:ext uri="{FF2B5EF4-FFF2-40B4-BE49-F238E27FC236}">
                <a16:creationId xmlns:a16="http://schemas.microsoft.com/office/drawing/2014/main" id="{2CEF5482-568A-9463-C672-BC6D644D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39511" y="-72076"/>
            <a:ext cx="8582352" cy="4875036"/>
          </a:xfrm>
          <a:custGeom>
            <a:avLst/>
            <a:gdLst>
              <a:gd name="connsiteX0" fmla="*/ 1259133 w 8582352"/>
              <a:gd name="connsiteY0" fmla="*/ 1707 h 4875036"/>
              <a:gd name="connsiteX1" fmla="*/ 29139 w 8582352"/>
              <a:gd name="connsiteY1" fmla="*/ 317762 h 4875036"/>
              <a:gd name="connsiteX2" fmla="*/ 0 w 8582352"/>
              <a:gd name="connsiteY2" fmla="*/ 333585 h 4875036"/>
              <a:gd name="connsiteX3" fmla="*/ 79271 w 8582352"/>
              <a:gd name="connsiteY3" fmla="*/ 4875036 h 4875036"/>
              <a:gd name="connsiteX4" fmla="*/ 8582352 w 8582352"/>
              <a:gd name="connsiteY4" fmla="*/ 4726614 h 4875036"/>
              <a:gd name="connsiteX5" fmla="*/ 3064323 w 8582352"/>
              <a:gd name="connsiteY5" fmla="*/ 550287 h 4875036"/>
              <a:gd name="connsiteX6" fmla="*/ 3002736 w 8582352"/>
              <a:gd name="connsiteY6" fmla="*/ 506058 h 4875036"/>
              <a:gd name="connsiteX7" fmla="*/ 1429589 w 8582352"/>
              <a:gd name="connsiteY7" fmla="*/ 840 h 4875036"/>
              <a:gd name="connsiteX8" fmla="*/ 1259133 w 8582352"/>
              <a:gd name="connsiteY8" fmla="*/ 1707 h 4875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82352" h="4875036">
                <a:moveTo>
                  <a:pt x="1259133" y="1707"/>
                </a:moveTo>
                <a:cubicBezTo>
                  <a:pt x="833461" y="16212"/>
                  <a:pt x="412733" y="123046"/>
                  <a:pt x="29139" y="317762"/>
                </a:cubicBezTo>
                <a:lnTo>
                  <a:pt x="0" y="333585"/>
                </a:lnTo>
                <a:lnTo>
                  <a:pt x="79271" y="4875036"/>
                </a:lnTo>
                <a:lnTo>
                  <a:pt x="8582352" y="4726614"/>
                </a:lnTo>
                <a:lnTo>
                  <a:pt x="3064323" y="550287"/>
                </a:lnTo>
                <a:lnTo>
                  <a:pt x="3002736" y="506058"/>
                </a:lnTo>
                <a:cubicBezTo>
                  <a:pt x="2522288" y="179187"/>
                  <a:pt x="1975404" y="13891"/>
                  <a:pt x="1429589" y="840"/>
                </a:cubicBezTo>
                <a:cubicBezTo>
                  <a:pt x="1372734" y="-519"/>
                  <a:pt x="1315889" y="-227"/>
                  <a:pt x="1259133" y="1707"/>
                </a:cubicBezTo>
                <a:close/>
              </a:path>
            </a:pathLst>
          </a:custGeom>
          <a:gradFill>
            <a:gsLst>
              <a:gs pos="22000">
                <a:schemeClr val="bg2">
                  <a:alpha val="80000"/>
                </a:schemeClr>
              </a:gs>
              <a:gs pos="100000">
                <a:schemeClr val="accent1">
                  <a:lumMod val="60000"/>
                  <a:lumOff val="40000"/>
                  <a:alpha val="86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k-SK" noProof="0" dirty="0"/>
          </a:p>
        </p:txBody>
      </p:sp>
      <p:sp>
        <p:nvSpPr>
          <p:cNvPr id="2" name="Nadpis 1">
            <a:extLst>
              <a:ext uri="{FF2B5EF4-FFF2-40B4-BE49-F238E27FC236}">
                <a16:creationId xmlns:a16="http://schemas.microsoft.com/office/drawing/2014/main" id="{4CC04E3C-5F1E-0C17-EF99-D61ED1B6A3F3}"/>
              </a:ext>
            </a:extLst>
          </p:cNvPr>
          <p:cNvSpPr>
            <a:spLocks noGrp="1"/>
          </p:cNvSpPr>
          <p:nvPr>
            <p:ph type="ctrTitle"/>
          </p:nvPr>
        </p:nvSpPr>
        <p:spPr>
          <a:xfrm>
            <a:off x="937142" y="691723"/>
            <a:ext cx="4241299" cy="1819658"/>
          </a:xfrm>
        </p:spPr>
        <p:txBody>
          <a:bodyPr>
            <a:normAutofit/>
          </a:bodyPr>
          <a:lstStyle/>
          <a:p>
            <a:r>
              <a:rPr lang="sk-SK" noProof="0" dirty="0"/>
              <a:t>O skupenstvách hmoty</a:t>
            </a:r>
          </a:p>
        </p:txBody>
      </p:sp>
      <p:sp>
        <p:nvSpPr>
          <p:cNvPr id="13" name="Freeform: Shape 12">
            <a:extLst>
              <a:ext uri="{FF2B5EF4-FFF2-40B4-BE49-F238E27FC236}">
                <a16:creationId xmlns:a16="http://schemas.microsoft.com/office/drawing/2014/main" id="{D38784C3-11AE-0BE2-6339-1A2BDAC7F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740000" flipV="1">
            <a:off x="7888979" y="5014859"/>
            <a:ext cx="4324338" cy="1889417"/>
          </a:xfrm>
          <a:custGeom>
            <a:avLst/>
            <a:gdLst>
              <a:gd name="connsiteX0" fmla="*/ 26412 w 4324338"/>
              <a:gd name="connsiteY0" fmla="*/ 1889417 h 1889417"/>
              <a:gd name="connsiteX1" fmla="*/ 4324338 w 4324338"/>
              <a:gd name="connsiteY1" fmla="*/ 1814397 h 1889417"/>
              <a:gd name="connsiteX2" fmla="*/ 2459858 w 4324338"/>
              <a:gd name="connsiteY2" fmla="*/ 403264 h 1889417"/>
              <a:gd name="connsiteX3" fmla="*/ 2414726 w 4324338"/>
              <a:gd name="connsiteY3" fmla="*/ 370852 h 1889417"/>
              <a:gd name="connsiteX4" fmla="*/ 1261883 w 4324338"/>
              <a:gd name="connsiteY4" fmla="*/ 615 h 1889417"/>
              <a:gd name="connsiteX5" fmla="*/ 70385 w 4324338"/>
              <a:gd name="connsiteY5" fmla="*/ 326182 h 1889417"/>
              <a:gd name="connsiteX6" fmla="*/ 0 w 4324338"/>
              <a:gd name="connsiteY6" fmla="*/ 376291 h 188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4338" h="1889417">
                <a:moveTo>
                  <a:pt x="26412" y="1889417"/>
                </a:moveTo>
                <a:lnTo>
                  <a:pt x="4324338" y="1814397"/>
                </a:lnTo>
                <a:lnTo>
                  <a:pt x="2459858" y="403264"/>
                </a:lnTo>
                <a:lnTo>
                  <a:pt x="2414726" y="370852"/>
                </a:lnTo>
                <a:cubicBezTo>
                  <a:pt x="2062641" y="131313"/>
                  <a:pt x="1661870" y="10180"/>
                  <a:pt x="1261883" y="615"/>
                </a:cubicBezTo>
                <a:cubicBezTo>
                  <a:pt x="845229" y="-9347"/>
                  <a:pt x="429425" y="101751"/>
                  <a:pt x="70385" y="326182"/>
                </a:cubicBezTo>
                <a:lnTo>
                  <a:pt x="0" y="376291"/>
                </a:lnTo>
                <a:close/>
              </a:path>
            </a:pathLst>
          </a:custGeom>
          <a:gradFill>
            <a:gsLst>
              <a:gs pos="27000">
                <a:schemeClr val="bg2">
                  <a:alpha val="80000"/>
                </a:schemeClr>
              </a:gs>
              <a:gs pos="100000">
                <a:schemeClr val="accent1">
                  <a:lumMod val="60000"/>
                  <a:lumOff val="40000"/>
                  <a:alpha val="92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k-SK" noProof="0" dirty="0"/>
          </a:p>
        </p:txBody>
      </p:sp>
    </p:spTree>
    <p:extLst>
      <p:ext uri="{BB962C8B-B14F-4D97-AF65-F5344CB8AC3E}">
        <p14:creationId xmlns:p14="http://schemas.microsoft.com/office/powerpoint/2010/main" val="2545482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2A36E76-9965-F672-5A11-AFEDFB610AD2}"/>
              </a:ext>
            </a:extLst>
          </p:cNvPr>
          <p:cNvSpPr>
            <a:spLocks noGrp="1"/>
          </p:cNvSpPr>
          <p:nvPr>
            <p:ph type="title"/>
          </p:nvPr>
        </p:nvSpPr>
        <p:spPr>
          <a:xfrm>
            <a:off x="650240" y="540601"/>
            <a:ext cx="9855200" cy="953669"/>
          </a:xfrm>
        </p:spPr>
        <p:txBody>
          <a:bodyPr anchor="ctr">
            <a:normAutofit/>
          </a:bodyPr>
          <a:lstStyle/>
          <a:p>
            <a:r>
              <a:rPr lang="sk-SK" sz="2400" noProof="0" dirty="0"/>
              <a:t>Skupenské stavy</a:t>
            </a:r>
          </a:p>
        </p:txBody>
      </p:sp>
      <p:sp>
        <p:nvSpPr>
          <p:cNvPr id="3" name="Zástupný objekt pre obsah 2">
            <a:extLst>
              <a:ext uri="{FF2B5EF4-FFF2-40B4-BE49-F238E27FC236}">
                <a16:creationId xmlns:a16="http://schemas.microsoft.com/office/drawing/2014/main" id="{A2BF9B11-D80F-DB32-61C6-C68932F5FEF3}"/>
              </a:ext>
            </a:extLst>
          </p:cNvPr>
          <p:cNvSpPr>
            <a:spLocks noGrp="1"/>
          </p:cNvSpPr>
          <p:nvPr>
            <p:ph idx="1"/>
          </p:nvPr>
        </p:nvSpPr>
        <p:spPr>
          <a:xfrm>
            <a:off x="650240" y="1494270"/>
            <a:ext cx="8734552" cy="2211522"/>
          </a:xfrm>
        </p:spPr>
        <p:txBody>
          <a:bodyPr/>
          <a:lstStyle/>
          <a:p>
            <a:pPr marL="0" indent="0">
              <a:buNone/>
            </a:pPr>
            <a:r>
              <a:rPr lang="sk-SK" noProof="0" dirty="0"/>
              <a:t>pevné, kvapalné, plynné, plazma</a:t>
            </a:r>
          </a:p>
          <a:p>
            <a:r>
              <a:rPr lang="sk-SK" noProof="0" dirty="0"/>
              <a:t>kvapalina </a:t>
            </a:r>
            <a:r>
              <a:rPr lang="sk-SK" noProof="0" dirty="0">
                <a:sym typeface="Wingdings" panose="05000000000000000000" pitchFamily="2" charset="2"/>
              </a:rPr>
              <a:t> pevná látka (tuhnutie – exoterm / topenie – endoterm)</a:t>
            </a:r>
          </a:p>
          <a:p>
            <a:r>
              <a:rPr lang="sk-SK" noProof="0" dirty="0">
                <a:sym typeface="Wingdings" panose="05000000000000000000" pitchFamily="2" charset="2"/>
              </a:rPr>
              <a:t>kvapalina  plyn (vaporizácia – endoterm / kondenzácia – exoterm)</a:t>
            </a:r>
          </a:p>
          <a:p>
            <a:r>
              <a:rPr lang="sk-SK" noProof="0" dirty="0">
                <a:sym typeface="Wingdings" panose="05000000000000000000" pitchFamily="2" charset="2"/>
              </a:rPr>
              <a:t>pevné skupenstvo  plyn (sublimácia – endoterm / depozícia – exoterm)</a:t>
            </a:r>
          </a:p>
          <a:p>
            <a:endParaRPr lang="sk-SK" noProof="0" dirty="0"/>
          </a:p>
        </p:txBody>
      </p:sp>
      <p:sp>
        <p:nvSpPr>
          <p:cNvPr id="4" name="BlokTextu 3">
            <a:extLst>
              <a:ext uri="{FF2B5EF4-FFF2-40B4-BE49-F238E27FC236}">
                <a16:creationId xmlns:a16="http://schemas.microsoft.com/office/drawing/2014/main" id="{EBC1B6D8-C353-A651-5BD9-10AC42B91216}"/>
              </a:ext>
            </a:extLst>
          </p:cNvPr>
          <p:cNvSpPr txBox="1"/>
          <p:nvPr/>
        </p:nvSpPr>
        <p:spPr>
          <a:xfrm>
            <a:off x="5181459" y="65422"/>
            <a:ext cx="6928479" cy="1726114"/>
          </a:xfrm>
          <a:prstGeom prst="rect">
            <a:avLst/>
          </a:prstGeom>
          <a:noFill/>
          <a:ln>
            <a:solidFill>
              <a:schemeClr val="accent1"/>
            </a:solidFill>
          </a:ln>
        </p:spPr>
        <p:txBody>
          <a:bodyPr wrap="square" rtlCol="0">
            <a:spAutoFit/>
          </a:bodyPr>
          <a:lstStyle/>
          <a:p>
            <a:pPr marL="285750" indent="-285750">
              <a:lnSpc>
                <a:spcPct val="120000"/>
              </a:lnSpc>
              <a:buFont typeface="Arial" panose="020B0604020202020204" pitchFamily="34" charset="0"/>
              <a:buChar char="•"/>
            </a:pPr>
            <a:r>
              <a:rPr lang="sk-SK" noProof="0" dirty="0">
                <a:solidFill>
                  <a:schemeClr val="tx1">
                    <a:lumMod val="50000"/>
                    <a:lumOff val="50000"/>
                  </a:schemeClr>
                </a:solidFill>
                <a:sym typeface="Wingdings" panose="05000000000000000000" pitchFamily="2" charset="2"/>
              </a:rPr>
              <a:t>plazma (štvrtý skupenský stav hmoty) vzniká, keď sa do plynu pridá značné množstvo E (napr. vo forme tepla alebo elektrickej E)</a:t>
            </a:r>
          </a:p>
          <a:p>
            <a:pPr marL="285750" indent="-285750">
              <a:lnSpc>
                <a:spcPct val="120000"/>
              </a:lnSpc>
              <a:buFont typeface="Arial" panose="020B0604020202020204" pitchFamily="34" charset="0"/>
              <a:buChar char="•"/>
            </a:pPr>
            <a:r>
              <a:rPr lang="sk-SK" noProof="0" dirty="0">
                <a:solidFill>
                  <a:schemeClr val="tx1">
                    <a:lumMod val="50000"/>
                    <a:lumOff val="50000"/>
                  </a:schemeClr>
                </a:solidFill>
                <a:sym typeface="Wingdings" panose="05000000000000000000" pitchFamily="2" charset="2"/>
              </a:rPr>
              <a:t>plyn  plazma (ionizácia)</a:t>
            </a:r>
          </a:p>
          <a:p>
            <a:pPr marL="285750" indent="-285750">
              <a:lnSpc>
                <a:spcPct val="120000"/>
              </a:lnSpc>
              <a:buFont typeface="Arial" panose="020B0604020202020204" pitchFamily="34" charset="0"/>
              <a:buChar char="•"/>
            </a:pPr>
            <a:r>
              <a:rPr lang="sk-SK" noProof="0" dirty="0">
                <a:solidFill>
                  <a:schemeClr val="tx1">
                    <a:lumMod val="50000"/>
                    <a:lumOff val="50000"/>
                  </a:schemeClr>
                </a:solidFill>
                <a:sym typeface="Wingdings" panose="05000000000000000000" pitchFamily="2" charset="2"/>
              </a:rPr>
              <a:t>plazma  plyn (rekombinácia, al. deionizácia)</a:t>
            </a:r>
            <a:endParaRPr lang="sk-SK" noProof="0" dirty="0">
              <a:solidFill>
                <a:schemeClr val="tx1">
                  <a:lumMod val="50000"/>
                  <a:lumOff val="50000"/>
                </a:schemeClr>
              </a:solidFill>
            </a:endParaRPr>
          </a:p>
        </p:txBody>
      </p:sp>
      <p:pic>
        <p:nvPicPr>
          <p:cNvPr id="5" name="Obrázok 4" descr="Obrázok, na ktorom je príroda, nebo, oblak, voda&#10;&#10;Obsah vygenerovaný pomocou AI môže byť nesprávny.">
            <a:extLst>
              <a:ext uri="{FF2B5EF4-FFF2-40B4-BE49-F238E27FC236}">
                <a16:creationId xmlns:a16="http://schemas.microsoft.com/office/drawing/2014/main" id="{110DE16E-3CB6-8D6D-2F67-BDB628A771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360" y="3626538"/>
            <a:ext cx="6004560" cy="3166040"/>
          </a:xfrm>
          <a:prstGeom prst="rect">
            <a:avLst/>
          </a:prstGeom>
        </p:spPr>
      </p:pic>
      <p:pic>
        <p:nvPicPr>
          <p:cNvPr id="7" name="Obrázok 6" descr="Obrázok, na ktorom je srdce, váza, umenie, dizajn&#10;&#10;Obsah vygenerovaný pomocou AI môže byť nesprávny.">
            <a:extLst>
              <a:ext uri="{FF2B5EF4-FFF2-40B4-BE49-F238E27FC236}">
                <a16:creationId xmlns:a16="http://schemas.microsoft.com/office/drawing/2014/main" id="{B1596823-C885-267C-1CDC-47F2E22831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7981" y="3429000"/>
            <a:ext cx="5394960" cy="3363577"/>
          </a:xfrm>
          <a:prstGeom prst="rect">
            <a:avLst/>
          </a:prstGeom>
        </p:spPr>
      </p:pic>
      <p:sp>
        <p:nvSpPr>
          <p:cNvPr id="8" name="BlokTextu 7">
            <a:extLst>
              <a:ext uri="{FF2B5EF4-FFF2-40B4-BE49-F238E27FC236}">
                <a16:creationId xmlns:a16="http://schemas.microsoft.com/office/drawing/2014/main" id="{DFC6F4B1-1FF8-21AC-0BD2-67CA426187B4}"/>
              </a:ext>
            </a:extLst>
          </p:cNvPr>
          <p:cNvSpPr txBox="1"/>
          <p:nvPr/>
        </p:nvSpPr>
        <p:spPr>
          <a:xfrm>
            <a:off x="7118570" y="3429000"/>
            <a:ext cx="335348" cy="369332"/>
          </a:xfrm>
          <a:prstGeom prst="rect">
            <a:avLst/>
          </a:prstGeom>
          <a:noFill/>
        </p:spPr>
        <p:txBody>
          <a:bodyPr wrap="none" rtlCol="0">
            <a:spAutoFit/>
          </a:bodyPr>
          <a:lstStyle/>
          <a:p>
            <a:r>
              <a:rPr lang="sk-SK" noProof="0" dirty="0"/>
              <a:t>I</a:t>
            </a:r>
            <a:r>
              <a:rPr lang="sk-SK" baseline="-25000" noProof="0" dirty="0"/>
              <a:t>2</a:t>
            </a:r>
          </a:p>
        </p:txBody>
      </p:sp>
      <p:sp>
        <p:nvSpPr>
          <p:cNvPr id="9" name="BlokTextu 8">
            <a:extLst>
              <a:ext uri="{FF2B5EF4-FFF2-40B4-BE49-F238E27FC236}">
                <a16:creationId xmlns:a16="http://schemas.microsoft.com/office/drawing/2014/main" id="{70DF675B-BD7D-6AC6-92C0-D441E712FAA9}"/>
              </a:ext>
            </a:extLst>
          </p:cNvPr>
          <p:cNvSpPr txBox="1"/>
          <p:nvPr/>
        </p:nvSpPr>
        <p:spPr>
          <a:xfrm>
            <a:off x="8645699" y="3429000"/>
            <a:ext cx="524503" cy="369332"/>
          </a:xfrm>
          <a:prstGeom prst="rect">
            <a:avLst/>
          </a:prstGeom>
          <a:noFill/>
        </p:spPr>
        <p:txBody>
          <a:bodyPr wrap="none" rtlCol="0">
            <a:spAutoFit/>
          </a:bodyPr>
          <a:lstStyle/>
          <a:p>
            <a:r>
              <a:rPr lang="sk-SK" noProof="0" dirty="0"/>
              <a:t>Br</a:t>
            </a:r>
            <a:r>
              <a:rPr lang="sk-SK" baseline="-25000" noProof="0" dirty="0"/>
              <a:t>2</a:t>
            </a:r>
          </a:p>
        </p:txBody>
      </p:sp>
      <p:sp>
        <p:nvSpPr>
          <p:cNvPr id="10" name="BlokTextu 9">
            <a:extLst>
              <a:ext uri="{FF2B5EF4-FFF2-40B4-BE49-F238E27FC236}">
                <a16:creationId xmlns:a16="http://schemas.microsoft.com/office/drawing/2014/main" id="{CC5ADA74-C873-9460-951B-92523D836E6A}"/>
              </a:ext>
            </a:extLst>
          </p:cNvPr>
          <p:cNvSpPr txBox="1"/>
          <p:nvPr/>
        </p:nvSpPr>
        <p:spPr>
          <a:xfrm>
            <a:off x="10361983" y="3401846"/>
            <a:ext cx="503664" cy="369332"/>
          </a:xfrm>
          <a:prstGeom prst="rect">
            <a:avLst/>
          </a:prstGeom>
          <a:noFill/>
        </p:spPr>
        <p:txBody>
          <a:bodyPr wrap="none" rtlCol="0">
            <a:spAutoFit/>
          </a:bodyPr>
          <a:lstStyle/>
          <a:p>
            <a:r>
              <a:rPr lang="sk-SK" noProof="0" dirty="0"/>
              <a:t>Cl</a:t>
            </a:r>
            <a:r>
              <a:rPr lang="sk-SK" baseline="-25000" noProof="0" dirty="0"/>
              <a:t>2</a:t>
            </a:r>
          </a:p>
        </p:txBody>
      </p:sp>
      <p:sp>
        <p:nvSpPr>
          <p:cNvPr id="12" name="BlokTextu 11">
            <a:extLst>
              <a:ext uri="{FF2B5EF4-FFF2-40B4-BE49-F238E27FC236}">
                <a16:creationId xmlns:a16="http://schemas.microsoft.com/office/drawing/2014/main" id="{C8781536-0367-DA13-64EC-C367C4118591}"/>
              </a:ext>
            </a:extLst>
          </p:cNvPr>
          <p:cNvSpPr txBox="1"/>
          <p:nvPr/>
        </p:nvSpPr>
        <p:spPr>
          <a:xfrm>
            <a:off x="2807208" y="3705792"/>
            <a:ext cx="833883" cy="369332"/>
          </a:xfrm>
          <a:prstGeom prst="rect">
            <a:avLst/>
          </a:prstGeom>
          <a:solidFill>
            <a:schemeClr val="bg1">
              <a:alpha val="60000"/>
            </a:schemeClr>
          </a:solidFill>
        </p:spPr>
        <p:txBody>
          <a:bodyPr wrap="none" rtlCol="0">
            <a:spAutoFit/>
          </a:bodyPr>
          <a:lstStyle/>
          <a:p>
            <a:r>
              <a:rPr lang="sk-SK" noProof="0" dirty="0"/>
              <a:t>pevné</a:t>
            </a:r>
          </a:p>
        </p:txBody>
      </p:sp>
      <p:sp>
        <p:nvSpPr>
          <p:cNvPr id="13" name="BlokTextu 12">
            <a:extLst>
              <a:ext uri="{FF2B5EF4-FFF2-40B4-BE49-F238E27FC236}">
                <a16:creationId xmlns:a16="http://schemas.microsoft.com/office/drawing/2014/main" id="{61D416ED-963B-0F34-0C52-C176C9EA6773}"/>
              </a:ext>
            </a:extLst>
          </p:cNvPr>
          <p:cNvSpPr txBox="1"/>
          <p:nvPr/>
        </p:nvSpPr>
        <p:spPr>
          <a:xfrm>
            <a:off x="3840480" y="4710403"/>
            <a:ext cx="1138453" cy="369332"/>
          </a:xfrm>
          <a:prstGeom prst="rect">
            <a:avLst/>
          </a:prstGeom>
          <a:solidFill>
            <a:schemeClr val="bg1">
              <a:alpha val="60000"/>
            </a:schemeClr>
          </a:solidFill>
        </p:spPr>
        <p:txBody>
          <a:bodyPr wrap="none" rtlCol="0">
            <a:spAutoFit/>
          </a:bodyPr>
          <a:lstStyle/>
          <a:p>
            <a:r>
              <a:rPr lang="sk-SK" noProof="0" dirty="0"/>
              <a:t>kvapalné</a:t>
            </a:r>
          </a:p>
        </p:txBody>
      </p:sp>
      <p:sp>
        <p:nvSpPr>
          <p:cNvPr id="14" name="BlokTextu 13">
            <a:extLst>
              <a:ext uri="{FF2B5EF4-FFF2-40B4-BE49-F238E27FC236}">
                <a16:creationId xmlns:a16="http://schemas.microsoft.com/office/drawing/2014/main" id="{838C4DAF-7489-4F9B-76E6-A060E073B6A1}"/>
              </a:ext>
            </a:extLst>
          </p:cNvPr>
          <p:cNvSpPr txBox="1"/>
          <p:nvPr/>
        </p:nvSpPr>
        <p:spPr>
          <a:xfrm>
            <a:off x="792480" y="5283200"/>
            <a:ext cx="627095" cy="369332"/>
          </a:xfrm>
          <a:prstGeom prst="rect">
            <a:avLst/>
          </a:prstGeom>
          <a:solidFill>
            <a:schemeClr val="bg1">
              <a:alpha val="60000"/>
            </a:schemeClr>
          </a:solidFill>
        </p:spPr>
        <p:txBody>
          <a:bodyPr wrap="none" rtlCol="0">
            <a:spAutoFit/>
          </a:bodyPr>
          <a:lstStyle/>
          <a:p>
            <a:r>
              <a:rPr lang="sk-SK" noProof="0" dirty="0"/>
              <a:t>plyn</a:t>
            </a:r>
          </a:p>
        </p:txBody>
      </p:sp>
      <p:sp>
        <p:nvSpPr>
          <p:cNvPr id="15" name="BlokTextu 14">
            <a:extLst>
              <a:ext uri="{FF2B5EF4-FFF2-40B4-BE49-F238E27FC236}">
                <a16:creationId xmlns:a16="http://schemas.microsoft.com/office/drawing/2014/main" id="{E904FD7D-1D68-92F0-FB98-75862B4F0C6D}"/>
              </a:ext>
            </a:extLst>
          </p:cNvPr>
          <p:cNvSpPr txBox="1"/>
          <p:nvPr/>
        </p:nvSpPr>
        <p:spPr>
          <a:xfrm>
            <a:off x="3828250" y="6317399"/>
            <a:ext cx="950901" cy="369332"/>
          </a:xfrm>
          <a:prstGeom prst="rect">
            <a:avLst/>
          </a:prstGeom>
          <a:solidFill>
            <a:schemeClr val="bg1">
              <a:alpha val="60000"/>
            </a:schemeClr>
          </a:solidFill>
        </p:spPr>
        <p:txBody>
          <a:bodyPr wrap="none" rtlCol="0">
            <a:spAutoFit/>
          </a:bodyPr>
          <a:lstStyle/>
          <a:p>
            <a:r>
              <a:rPr lang="sk-SK" noProof="0" dirty="0"/>
              <a:t>plazma</a:t>
            </a:r>
          </a:p>
        </p:txBody>
      </p:sp>
    </p:spTree>
    <p:extLst>
      <p:ext uri="{BB962C8B-B14F-4D97-AF65-F5344CB8AC3E}">
        <p14:creationId xmlns:p14="http://schemas.microsoft.com/office/powerpoint/2010/main" val="842469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descr="Obrázok, na ktorom je text, snímka obrazovky, písmo, dokument&#10;&#10;Obsah vygenerovaný pomocou AI môže byť nesprávny.">
            <a:extLst>
              <a:ext uri="{FF2B5EF4-FFF2-40B4-BE49-F238E27FC236}">
                <a16:creationId xmlns:a16="http://schemas.microsoft.com/office/drawing/2014/main" id="{AB5F0E77-4417-2538-71E1-14CBE7F52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9154"/>
            <a:ext cx="12192000" cy="4279691"/>
          </a:xfrm>
          <a:prstGeom prst="rect">
            <a:avLst/>
          </a:prstGeom>
        </p:spPr>
      </p:pic>
    </p:spTree>
    <p:extLst>
      <p:ext uri="{BB962C8B-B14F-4D97-AF65-F5344CB8AC3E}">
        <p14:creationId xmlns:p14="http://schemas.microsoft.com/office/powerpoint/2010/main" val="1990787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D0D74-E2EB-57E4-BF36-10710118D76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B14D205B-7CF9-05C5-EF7D-BF513A7EC9A8}"/>
              </a:ext>
            </a:extLst>
          </p:cNvPr>
          <p:cNvSpPr>
            <a:spLocks noGrp="1"/>
          </p:cNvSpPr>
          <p:nvPr>
            <p:ph type="title"/>
          </p:nvPr>
        </p:nvSpPr>
        <p:spPr>
          <a:xfrm>
            <a:off x="650240" y="540601"/>
            <a:ext cx="9855200" cy="953669"/>
          </a:xfrm>
        </p:spPr>
        <p:txBody>
          <a:bodyPr anchor="ctr">
            <a:normAutofit/>
          </a:bodyPr>
          <a:lstStyle/>
          <a:p>
            <a:r>
              <a:rPr lang="sk-SK" sz="2400" noProof="0" dirty="0"/>
              <a:t>Plyn</a:t>
            </a:r>
          </a:p>
        </p:txBody>
      </p:sp>
      <p:sp>
        <p:nvSpPr>
          <p:cNvPr id="3" name="Zástupný objekt pre obsah 2">
            <a:extLst>
              <a:ext uri="{FF2B5EF4-FFF2-40B4-BE49-F238E27FC236}">
                <a16:creationId xmlns:a16="http://schemas.microsoft.com/office/drawing/2014/main" id="{2CE414E0-0A22-3890-5083-202DC65A5C6D}"/>
              </a:ext>
            </a:extLst>
          </p:cNvPr>
          <p:cNvSpPr>
            <a:spLocks noGrp="1"/>
          </p:cNvSpPr>
          <p:nvPr>
            <p:ph idx="1"/>
          </p:nvPr>
        </p:nvSpPr>
        <p:spPr>
          <a:xfrm>
            <a:off x="650240" y="1494270"/>
            <a:ext cx="7579360" cy="5363730"/>
          </a:xfrm>
        </p:spPr>
        <p:txBody>
          <a:bodyPr>
            <a:normAutofit/>
          </a:bodyPr>
          <a:lstStyle/>
          <a:p>
            <a:pPr marL="0" indent="0">
              <a:buNone/>
            </a:pPr>
            <a:r>
              <a:rPr lang="sk-SK" noProof="0" dirty="0"/>
              <a:t>viacero vlastností plynov bolo známych už 17. a 18. storočí</a:t>
            </a:r>
          </a:p>
          <a:p>
            <a:r>
              <a:rPr lang="sk-SK" noProof="0" dirty="0"/>
              <a:t>dajú sa ľahko stlačiť na menšie objemy </a:t>
            </a:r>
            <a:r>
              <a:rPr lang="sk-SK" noProof="0" dirty="0">
                <a:sym typeface="Wingdings" panose="05000000000000000000" pitchFamily="2" charset="2"/>
              </a:rPr>
              <a:t></a:t>
            </a:r>
            <a:r>
              <a:rPr lang="sk-SK" noProof="0" dirty="0"/>
              <a:t> ich hustotu možno zvýšiť aplikáciou tlaku</a:t>
            </a:r>
          </a:p>
          <a:p>
            <a:r>
              <a:rPr lang="sk-SK" noProof="0" dirty="0"/>
              <a:t>pôsobia tlakom na okolie; na ich udržanie v rámci určitého objemu je tiež potrebné vyvinúť tlak</a:t>
            </a:r>
          </a:p>
          <a:p>
            <a:r>
              <a:rPr lang="sk-SK" noProof="0" dirty="0"/>
              <a:t>rozpínajú </a:t>
            </a:r>
            <a:r>
              <a:rPr lang="en-US" noProof="0" dirty="0" err="1"/>
              <a:t>sa</a:t>
            </a:r>
            <a:r>
              <a:rPr lang="en-US" noProof="0"/>
              <a:t> </a:t>
            </a:r>
            <a:r>
              <a:rPr lang="sk-SK" noProof="0"/>
              <a:t>bez obmedzenia</a:t>
            </a:r>
            <a:r>
              <a:rPr lang="en-US" noProof="0"/>
              <a:t> </a:t>
            </a:r>
            <a:r>
              <a:rPr lang="en-US" noProof="0">
                <a:sym typeface="Wingdings" panose="05000000000000000000" pitchFamily="2" charset="2"/>
              </a:rPr>
              <a:t></a:t>
            </a:r>
            <a:r>
              <a:rPr lang="sk-SK" noProof="0"/>
              <a:t> </a:t>
            </a:r>
            <a:r>
              <a:rPr lang="sk-SK" noProof="0" dirty="0"/>
              <a:t>vzorka plynu úplne a rovnomerne zaberie objem </a:t>
            </a:r>
            <a:r>
              <a:rPr lang="sk-SK" noProof="0"/>
              <a:t>akejkoľvek nádoby</a:t>
            </a:r>
          </a:p>
          <a:p>
            <a:r>
              <a:rPr lang="sk-SK" noProof="0"/>
              <a:t>v plynoch sa intenzívne uplatňuje difúzia</a:t>
            </a:r>
            <a:r>
              <a:rPr lang="en-US" noProof="0"/>
              <a:t> </a:t>
            </a:r>
            <a:r>
              <a:rPr lang="en-US">
                <a:sym typeface="Wingdings" panose="05000000000000000000" pitchFamily="2" charset="2"/>
              </a:rPr>
              <a:t></a:t>
            </a:r>
            <a:r>
              <a:rPr lang="sk-SK" noProof="0"/>
              <a:t> vzorky plynu umiestnené v nádobe sa úplne zmiešajú; naopak, rôzne plyny v zmesi sa neoddeľujú</a:t>
            </a:r>
            <a:endParaRPr lang="sk-SK" noProof="0" dirty="0"/>
          </a:p>
        </p:txBody>
      </p:sp>
      <p:pic>
        <p:nvPicPr>
          <p:cNvPr id="5" name="Obrázok 4">
            <a:extLst>
              <a:ext uri="{FF2B5EF4-FFF2-40B4-BE49-F238E27FC236}">
                <a16:creationId xmlns:a16="http://schemas.microsoft.com/office/drawing/2014/main" id="{52C80BEB-9B21-9892-6B90-4843C0896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1323" y="227515"/>
            <a:ext cx="3819031" cy="5026172"/>
          </a:xfrm>
          <a:prstGeom prst="rect">
            <a:avLst/>
          </a:prstGeom>
        </p:spPr>
      </p:pic>
      <p:sp>
        <p:nvSpPr>
          <p:cNvPr id="6" name="Zástupný objekt pre obsah 2">
            <a:extLst>
              <a:ext uri="{FF2B5EF4-FFF2-40B4-BE49-F238E27FC236}">
                <a16:creationId xmlns:a16="http://schemas.microsoft.com/office/drawing/2014/main" id="{75DCE6F6-7EDC-AB95-77A2-E955C1148D31}"/>
              </a:ext>
            </a:extLst>
          </p:cNvPr>
          <p:cNvSpPr txBox="1">
            <a:spLocks/>
          </p:cNvSpPr>
          <p:nvPr/>
        </p:nvSpPr>
        <p:spPr>
          <a:xfrm>
            <a:off x="650240" y="5311890"/>
            <a:ext cx="10891520" cy="143181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a:t>množstvo a vlastnosti plynov sa vťahujú vždy na určitú teplotu, tlak, objem a počet prítomných molekúl; napríklad vzorka plynu zaberá pri rovnakom tlaku väčší objem, keď je horúca, ako pri nižšej teplote, avšak počet molekúl sa nemení</a:t>
            </a:r>
            <a:endParaRPr lang="sk-SK" dirty="0"/>
          </a:p>
        </p:txBody>
      </p:sp>
      <p:sp>
        <p:nvSpPr>
          <p:cNvPr id="7" name="BlokTextu 6">
            <a:extLst>
              <a:ext uri="{FF2B5EF4-FFF2-40B4-BE49-F238E27FC236}">
                <a16:creationId xmlns:a16="http://schemas.microsoft.com/office/drawing/2014/main" id="{86CFA813-B51D-6CE7-BF2F-7B7D19C73301}"/>
              </a:ext>
            </a:extLst>
          </p:cNvPr>
          <p:cNvSpPr txBox="1"/>
          <p:nvPr/>
        </p:nvSpPr>
        <p:spPr>
          <a:xfrm>
            <a:off x="661963" y="266229"/>
            <a:ext cx="8254183" cy="338554"/>
          </a:xfrm>
          <a:prstGeom prst="rect">
            <a:avLst/>
          </a:prstGeom>
          <a:solidFill>
            <a:schemeClr val="accent1"/>
          </a:solidFill>
        </p:spPr>
        <p:txBody>
          <a:bodyPr wrap="none" rtlCol="0">
            <a:spAutoFit/>
          </a:bodyPr>
          <a:lstStyle/>
          <a:p>
            <a:r>
              <a:rPr lang="sk-SK" sz="1600"/>
              <a:t>Umelecké stvárnenie prvého výstupu Jacquesa Charlesa vo vodíkovom balóne </a:t>
            </a:r>
            <a:r>
              <a:rPr lang="en-US" sz="1600"/>
              <a:t>(</a:t>
            </a:r>
            <a:r>
              <a:rPr lang="sk-SK" sz="1600"/>
              <a:t>1783</a:t>
            </a:r>
            <a:r>
              <a:rPr lang="en-US" sz="1600"/>
              <a:t>)</a:t>
            </a:r>
            <a:endParaRPr lang="sk-SK" sz="1600"/>
          </a:p>
        </p:txBody>
      </p:sp>
    </p:spTree>
    <p:extLst>
      <p:ext uri="{BB962C8B-B14F-4D97-AF65-F5344CB8AC3E}">
        <p14:creationId xmlns:p14="http://schemas.microsoft.com/office/powerpoint/2010/main" val="172832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CE905-B72E-70CE-D74C-5B6FD08ED061}"/>
            </a:ext>
          </a:extLst>
        </p:cNvPr>
        <p:cNvGrpSpPr/>
        <p:nvPr/>
      </p:nvGrpSpPr>
      <p:grpSpPr>
        <a:xfrm>
          <a:off x="0" y="0"/>
          <a:ext cx="0" cy="0"/>
          <a:chOff x="0" y="0"/>
          <a:chExt cx="0" cy="0"/>
        </a:xfrm>
      </p:grpSpPr>
      <p:pic>
        <p:nvPicPr>
          <p:cNvPr id="6" name="Obrázok 5">
            <a:extLst>
              <a:ext uri="{FF2B5EF4-FFF2-40B4-BE49-F238E27FC236}">
                <a16:creationId xmlns:a16="http://schemas.microsoft.com/office/drawing/2014/main" id="{5A6EE980-46D7-E520-0C37-39E6A7020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521" y="2064413"/>
            <a:ext cx="7721479" cy="4793588"/>
          </a:xfrm>
          <a:prstGeom prst="rect">
            <a:avLst/>
          </a:prstGeom>
        </p:spPr>
      </p:pic>
      <p:sp>
        <p:nvSpPr>
          <p:cNvPr id="2" name="Nadpis 1">
            <a:extLst>
              <a:ext uri="{FF2B5EF4-FFF2-40B4-BE49-F238E27FC236}">
                <a16:creationId xmlns:a16="http://schemas.microsoft.com/office/drawing/2014/main" id="{04756252-CC04-42E0-EEE8-C3609A378AAE}"/>
              </a:ext>
            </a:extLst>
          </p:cNvPr>
          <p:cNvSpPr>
            <a:spLocks noGrp="1"/>
          </p:cNvSpPr>
          <p:nvPr>
            <p:ph type="title"/>
          </p:nvPr>
        </p:nvSpPr>
        <p:spPr>
          <a:xfrm>
            <a:off x="650240" y="540601"/>
            <a:ext cx="4104639" cy="953669"/>
          </a:xfrm>
        </p:spPr>
        <p:txBody>
          <a:bodyPr anchor="ctr">
            <a:normAutofit/>
          </a:bodyPr>
          <a:lstStyle/>
          <a:p>
            <a:r>
              <a:rPr lang="sk-SK" sz="2400" noProof="0" dirty="0"/>
              <a:t>Tlak</a:t>
            </a:r>
          </a:p>
        </p:txBody>
      </p:sp>
      <p:sp>
        <p:nvSpPr>
          <p:cNvPr id="3" name="Zástupný objekt pre obsah 2">
            <a:extLst>
              <a:ext uri="{FF2B5EF4-FFF2-40B4-BE49-F238E27FC236}">
                <a16:creationId xmlns:a16="http://schemas.microsoft.com/office/drawing/2014/main" id="{6F1A9570-58AC-1222-920F-E72C0A4B5C7E}"/>
              </a:ext>
            </a:extLst>
          </p:cNvPr>
          <p:cNvSpPr>
            <a:spLocks noGrp="1"/>
          </p:cNvSpPr>
          <p:nvPr>
            <p:ph idx="1"/>
          </p:nvPr>
        </p:nvSpPr>
        <p:spPr>
          <a:xfrm>
            <a:off x="650241" y="1494270"/>
            <a:ext cx="3973714" cy="4743970"/>
          </a:xfrm>
        </p:spPr>
        <p:txBody>
          <a:bodyPr/>
          <a:lstStyle/>
          <a:p>
            <a:pPr marL="0" indent="0">
              <a:buNone/>
            </a:pPr>
            <a:r>
              <a:rPr lang="sk-SK" noProof="0" dirty="0"/>
              <a:t>sila (N) pôsobiaca na jednotku plochy (m</a:t>
            </a:r>
            <a:r>
              <a:rPr lang="sk-SK" baseline="30000" noProof="0" dirty="0"/>
              <a:t>2</a:t>
            </a:r>
            <a:r>
              <a:rPr lang="sk-SK" noProof="0" dirty="0"/>
              <a:t>), jednotka SI: pascal (Pa) </a:t>
            </a:r>
            <a:r>
              <a:rPr lang="sk-SK" sz="1600" noProof="0" dirty="0"/>
              <a:t>(používa sa veľa rôznych jednotiek)</a:t>
            </a:r>
          </a:p>
        </p:txBody>
      </p:sp>
      <p:pic>
        <p:nvPicPr>
          <p:cNvPr id="7" name="Obrázok 6" descr="Obrázok, na ktorom je text, písmo, snímka obrazovky, biely&#10;&#10;Obsah vygenerovaný pomocou AI môže byť nesprávny.">
            <a:extLst>
              <a:ext uri="{FF2B5EF4-FFF2-40B4-BE49-F238E27FC236}">
                <a16:creationId xmlns:a16="http://schemas.microsoft.com/office/drawing/2014/main" id="{7A142689-16AB-5420-6405-D464C78C7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957" y="-2"/>
            <a:ext cx="7844043" cy="2017987"/>
          </a:xfrm>
          <a:prstGeom prst="rect">
            <a:avLst/>
          </a:prstGeom>
          <a:ln>
            <a:solidFill>
              <a:schemeClr val="accent1"/>
            </a:solidFill>
          </a:ln>
        </p:spPr>
      </p:pic>
      <p:pic>
        <p:nvPicPr>
          <p:cNvPr id="5" name="Obrázok 4" descr="Obrázok, na ktorom je nástroj, vnútri, stena, drevený&#10;&#10;Obsah vygenerovaný pomocou AI môže byť nesprávny.">
            <a:extLst>
              <a:ext uri="{FF2B5EF4-FFF2-40B4-BE49-F238E27FC236}">
                <a16:creationId xmlns:a16="http://schemas.microsoft.com/office/drawing/2014/main" id="{EB18142A-651C-9C18-7CBB-19122529C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394" y="2683981"/>
            <a:ext cx="2736997" cy="3878826"/>
          </a:xfrm>
          <a:prstGeom prst="rect">
            <a:avLst/>
          </a:prstGeom>
        </p:spPr>
      </p:pic>
      <p:sp>
        <p:nvSpPr>
          <p:cNvPr id="8" name="Obdĺžnik: zaoblené rohy 7">
            <a:extLst>
              <a:ext uri="{FF2B5EF4-FFF2-40B4-BE49-F238E27FC236}">
                <a16:creationId xmlns:a16="http://schemas.microsoft.com/office/drawing/2014/main" id="{6B264457-3029-B68D-A10A-D8F1343FBC9B}"/>
              </a:ext>
            </a:extLst>
          </p:cNvPr>
          <p:cNvSpPr/>
          <p:nvPr/>
        </p:nvSpPr>
        <p:spPr>
          <a:xfrm>
            <a:off x="5060373" y="4301837"/>
            <a:ext cx="685800" cy="238990"/>
          </a:xfrm>
          <a:prstGeom prst="roundRect">
            <a:avLst/>
          </a:prstGeom>
          <a:noFill/>
          <a:ln w="254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cxnSp>
        <p:nvCxnSpPr>
          <p:cNvPr id="10" name="Rovná spojovacia šípka 9">
            <a:extLst>
              <a:ext uri="{FF2B5EF4-FFF2-40B4-BE49-F238E27FC236}">
                <a16:creationId xmlns:a16="http://schemas.microsoft.com/office/drawing/2014/main" id="{D7185BAC-9B1C-02D4-8A20-2DDADA7CA08B}"/>
              </a:ext>
            </a:extLst>
          </p:cNvPr>
          <p:cNvCxnSpPr>
            <a:cxnSpLocks/>
          </p:cNvCxnSpPr>
          <p:nvPr/>
        </p:nvCxnSpPr>
        <p:spPr>
          <a:xfrm flipV="1">
            <a:off x="5772366" y="1123950"/>
            <a:ext cx="3626428" cy="3149840"/>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19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DAD89-90CA-265E-426E-FF6DBD78A98A}"/>
            </a:ext>
          </a:extLst>
        </p:cNvPr>
        <p:cNvGrpSpPr/>
        <p:nvPr/>
      </p:nvGrpSpPr>
      <p:grpSpPr>
        <a:xfrm>
          <a:off x="0" y="0"/>
          <a:ext cx="0" cy="0"/>
          <a:chOff x="0" y="0"/>
          <a:chExt cx="0" cy="0"/>
        </a:xfrm>
      </p:grpSpPr>
      <p:pic>
        <p:nvPicPr>
          <p:cNvPr id="11" name="Obrázok 10" descr="Obrázok, na ktorom je text, diagram, rad, vývoj&#10;&#10;Obsah vygenerovaný pomocou AI môže byť nesprávny.">
            <a:extLst>
              <a:ext uri="{FF2B5EF4-FFF2-40B4-BE49-F238E27FC236}">
                <a16:creationId xmlns:a16="http://schemas.microsoft.com/office/drawing/2014/main" id="{9216C10B-D55C-DFEA-0E5E-A6B6FFB2FE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40845"/>
            <a:ext cx="7308770" cy="3917155"/>
          </a:xfrm>
          <a:prstGeom prst="rect">
            <a:avLst/>
          </a:prstGeom>
        </p:spPr>
      </p:pic>
      <p:pic>
        <p:nvPicPr>
          <p:cNvPr id="5" name="Obrázok 4" descr="Obrázok, na ktorom je text, hák, dizajn&#10;&#10;Obsah vygenerovaný pomocou AI môže byť nesprávny.">
            <a:extLst>
              <a:ext uri="{FF2B5EF4-FFF2-40B4-BE49-F238E27FC236}">
                <a16:creationId xmlns:a16="http://schemas.microsoft.com/office/drawing/2014/main" id="{38081111-A29F-6374-876B-7776BCB3CB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786" y="1302509"/>
            <a:ext cx="4952214" cy="5555491"/>
          </a:xfrm>
          <a:prstGeom prst="rect">
            <a:avLst/>
          </a:prstGeom>
        </p:spPr>
      </p:pic>
      <p:sp>
        <p:nvSpPr>
          <p:cNvPr id="2" name="Nadpis 1">
            <a:extLst>
              <a:ext uri="{FF2B5EF4-FFF2-40B4-BE49-F238E27FC236}">
                <a16:creationId xmlns:a16="http://schemas.microsoft.com/office/drawing/2014/main" id="{8541003F-07DD-0245-6562-E8357A4A96E7}"/>
              </a:ext>
            </a:extLst>
          </p:cNvPr>
          <p:cNvSpPr>
            <a:spLocks noGrp="1"/>
          </p:cNvSpPr>
          <p:nvPr>
            <p:ph type="title"/>
          </p:nvPr>
        </p:nvSpPr>
        <p:spPr>
          <a:xfrm>
            <a:off x="650240" y="540601"/>
            <a:ext cx="3373120" cy="953669"/>
          </a:xfrm>
        </p:spPr>
        <p:txBody>
          <a:bodyPr anchor="ctr">
            <a:normAutofit/>
          </a:bodyPr>
          <a:lstStyle/>
          <a:p>
            <a:r>
              <a:rPr lang="sk-SK" sz="2400" noProof="0" dirty="0"/>
              <a:t>Boylove experimenty</a:t>
            </a:r>
          </a:p>
        </p:txBody>
      </p:sp>
      <p:sp>
        <p:nvSpPr>
          <p:cNvPr id="3" name="Zástupný objekt pre obsah 2">
            <a:extLst>
              <a:ext uri="{FF2B5EF4-FFF2-40B4-BE49-F238E27FC236}">
                <a16:creationId xmlns:a16="http://schemas.microsoft.com/office/drawing/2014/main" id="{F8B56898-4907-600A-91CD-BAC3F8E5002A}"/>
              </a:ext>
            </a:extLst>
          </p:cNvPr>
          <p:cNvSpPr>
            <a:spLocks noGrp="1"/>
          </p:cNvSpPr>
          <p:nvPr>
            <p:ph idx="1"/>
          </p:nvPr>
        </p:nvSpPr>
        <p:spPr>
          <a:xfrm>
            <a:off x="650240" y="1494270"/>
            <a:ext cx="8667931" cy="4743970"/>
          </a:xfrm>
        </p:spPr>
        <p:txBody>
          <a:bodyPr/>
          <a:lstStyle/>
          <a:p>
            <a:pPr>
              <a:spcBef>
                <a:spcPts val="600"/>
              </a:spcBef>
            </a:pPr>
            <a:r>
              <a:rPr lang="sk-SK" noProof="0" dirty="0"/>
              <a:t>Boylov-Mariottov zákon: pri danej </a:t>
            </a:r>
            <a:r>
              <a:rPr lang="sk-SK" i="1" noProof="0" dirty="0"/>
              <a:t>T</a:t>
            </a:r>
            <a:r>
              <a:rPr lang="sk-SK" noProof="0" dirty="0"/>
              <a:t> je súčin tlaku (</a:t>
            </a:r>
            <a:r>
              <a:rPr lang="sk-SK" i="1" noProof="0" dirty="0"/>
              <a:t>P</a:t>
            </a:r>
            <a:r>
              <a:rPr lang="sk-SK" noProof="0" dirty="0"/>
              <a:t>) a objemu (</a:t>
            </a:r>
            <a:r>
              <a:rPr lang="sk-SK" i="1" noProof="0" dirty="0"/>
              <a:t>V</a:t>
            </a:r>
            <a:r>
              <a:rPr lang="sk-SK" noProof="0" dirty="0"/>
              <a:t>) určitej hmotnosti plynu konštantný.</a:t>
            </a:r>
          </a:p>
          <a:p>
            <a:pPr marL="227013" indent="4763">
              <a:spcBef>
                <a:spcPts val="600"/>
              </a:spcBef>
              <a:buNone/>
            </a:pPr>
            <a:r>
              <a:rPr lang="sk-SK" i="1" noProof="0" dirty="0"/>
              <a:t>PV</a:t>
            </a:r>
            <a:r>
              <a:rPr lang="sk-SK" noProof="0" dirty="0"/>
              <a:t> = </a:t>
            </a:r>
            <a:r>
              <a:rPr lang="sk-SK" i="1" noProof="0" dirty="0"/>
              <a:t>k</a:t>
            </a:r>
            <a:r>
              <a:rPr lang="sk-SK" noProof="0" dirty="0"/>
              <a:t> (za predpokladu konštantnej </a:t>
            </a:r>
            <a:r>
              <a:rPr lang="sk-SK" i="1" noProof="0" dirty="0"/>
              <a:t>n</a:t>
            </a:r>
            <a:r>
              <a:rPr lang="sk-SK" noProof="0" dirty="0"/>
              <a:t>, </a:t>
            </a:r>
            <a:r>
              <a:rPr lang="sk-SK" i="1" noProof="0" dirty="0"/>
              <a:t>T</a:t>
            </a:r>
            <a:r>
              <a:rPr lang="sk-SK" noProof="0" dirty="0"/>
              <a:t>)</a:t>
            </a:r>
          </a:p>
          <a:p>
            <a:pPr>
              <a:spcBef>
                <a:spcPts val="600"/>
              </a:spcBef>
            </a:pPr>
            <a:r>
              <a:rPr lang="sk-SK" noProof="0" dirty="0"/>
              <a:t>Hodnota k závisí od množstva (počtu molov, n) prítomného plynu a od T.</a:t>
            </a:r>
          </a:p>
          <a:p>
            <a:endParaRPr lang="sk-SK" noProof="0" dirty="0"/>
          </a:p>
        </p:txBody>
      </p:sp>
      <p:pic>
        <p:nvPicPr>
          <p:cNvPr id="13" name="Obrázok 12" descr="Obrázok, na ktorom je text, písmo, snímka obrazovky, rad&#10;&#10;Obsah vygenerovaný pomocou AI môže byť nesprávny.">
            <a:extLst>
              <a:ext uri="{FF2B5EF4-FFF2-40B4-BE49-F238E27FC236}">
                <a16:creationId xmlns:a16="http://schemas.microsoft.com/office/drawing/2014/main" id="{F96BCD74-5288-B18E-1F90-4DC1786BF8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1263" y="203106"/>
            <a:ext cx="8160737" cy="1099888"/>
          </a:xfrm>
          <a:prstGeom prst="rect">
            <a:avLst/>
          </a:prstGeom>
        </p:spPr>
      </p:pic>
      <p:sp>
        <p:nvSpPr>
          <p:cNvPr id="4" name="Obdĺžnik 3">
            <a:extLst>
              <a:ext uri="{FF2B5EF4-FFF2-40B4-BE49-F238E27FC236}">
                <a16:creationId xmlns:a16="http://schemas.microsoft.com/office/drawing/2014/main" id="{280526B9-79B1-FB55-7CA5-23011A22CC28}"/>
              </a:ext>
            </a:extLst>
          </p:cNvPr>
          <p:cNvSpPr/>
          <p:nvPr/>
        </p:nvSpPr>
        <p:spPr>
          <a:xfrm>
            <a:off x="767644" y="2235200"/>
            <a:ext cx="4605867" cy="383822"/>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6" name="Šípka: zahnutá nahor 5">
            <a:extLst>
              <a:ext uri="{FF2B5EF4-FFF2-40B4-BE49-F238E27FC236}">
                <a16:creationId xmlns:a16="http://schemas.microsoft.com/office/drawing/2014/main" id="{67BC4248-E510-AC21-607F-18A3AECE3B61}"/>
              </a:ext>
            </a:extLst>
          </p:cNvPr>
          <p:cNvSpPr/>
          <p:nvPr/>
        </p:nvSpPr>
        <p:spPr>
          <a:xfrm>
            <a:off x="6673155" y="1153029"/>
            <a:ext cx="913693" cy="24664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BlokTextu 6">
            <a:extLst>
              <a:ext uri="{FF2B5EF4-FFF2-40B4-BE49-F238E27FC236}">
                <a16:creationId xmlns:a16="http://schemas.microsoft.com/office/drawing/2014/main" id="{22446557-78B3-7F83-5815-D0A0A1DE0B65}"/>
              </a:ext>
            </a:extLst>
          </p:cNvPr>
          <p:cNvSpPr txBox="1"/>
          <p:nvPr/>
        </p:nvSpPr>
        <p:spPr>
          <a:xfrm>
            <a:off x="3227785" y="1192419"/>
            <a:ext cx="3488455" cy="338554"/>
          </a:xfrm>
          <a:prstGeom prst="rect">
            <a:avLst/>
          </a:prstGeom>
          <a:solidFill>
            <a:schemeClr val="bg1"/>
          </a:solidFill>
        </p:spPr>
        <p:txBody>
          <a:bodyPr wrap="none" rtlCol="0">
            <a:spAutoFit/>
          </a:bodyPr>
          <a:lstStyle/>
          <a:p>
            <a:r>
              <a:rPr lang="en-US" sz="1600">
                <a:solidFill>
                  <a:schemeClr val="accent1"/>
                </a:solidFill>
              </a:rPr>
              <a:t>symbol proporcionality (úmernosti)</a:t>
            </a:r>
            <a:endParaRPr lang="sk-SK" sz="1600">
              <a:solidFill>
                <a:schemeClr val="accent1"/>
              </a:solidFill>
            </a:endParaRPr>
          </a:p>
        </p:txBody>
      </p:sp>
    </p:spTree>
    <p:extLst>
      <p:ext uri="{BB962C8B-B14F-4D97-AF65-F5344CB8AC3E}">
        <p14:creationId xmlns:p14="http://schemas.microsoft.com/office/powerpoint/2010/main" val="373468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8F05E-CBA4-9CE3-CBAA-3C419954B35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96D40C4-72C2-B494-5464-FE8A97DDA136}"/>
              </a:ext>
            </a:extLst>
          </p:cNvPr>
          <p:cNvSpPr>
            <a:spLocks noGrp="1"/>
          </p:cNvSpPr>
          <p:nvPr>
            <p:ph type="title"/>
          </p:nvPr>
        </p:nvSpPr>
        <p:spPr>
          <a:xfrm>
            <a:off x="650240" y="540601"/>
            <a:ext cx="9855200" cy="953669"/>
          </a:xfrm>
        </p:spPr>
        <p:txBody>
          <a:bodyPr anchor="ctr">
            <a:normAutofit/>
          </a:bodyPr>
          <a:lstStyle/>
          <a:p>
            <a:r>
              <a:rPr lang="sk-SK" sz="2400" noProof="0" dirty="0"/>
              <a:t>Teplo a teplota</a:t>
            </a:r>
          </a:p>
        </p:txBody>
      </p:sp>
      <p:sp>
        <p:nvSpPr>
          <p:cNvPr id="3" name="Zástupný objekt pre obsah 2">
            <a:extLst>
              <a:ext uri="{FF2B5EF4-FFF2-40B4-BE49-F238E27FC236}">
                <a16:creationId xmlns:a16="http://schemas.microsoft.com/office/drawing/2014/main" id="{ED0EA97B-2751-C3D2-88B6-9B7CE3B41FBF}"/>
              </a:ext>
            </a:extLst>
          </p:cNvPr>
          <p:cNvSpPr>
            <a:spLocks noGrp="1"/>
          </p:cNvSpPr>
          <p:nvPr>
            <p:ph idx="1"/>
          </p:nvPr>
        </p:nvSpPr>
        <p:spPr>
          <a:xfrm>
            <a:off x="650241" y="1494270"/>
            <a:ext cx="7570216" cy="5163980"/>
          </a:xfrm>
        </p:spPr>
        <p:txBody>
          <a:bodyPr>
            <a:normAutofit/>
          </a:bodyPr>
          <a:lstStyle/>
          <a:p>
            <a:r>
              <a:rPr lang="en-US" noProof="0"/>
              <a:t>K</a:t>
            </a:r>
            <a:r>
              <a:rPr lang="sk-SK" noProof="0"/>
              <a:t>eďže </a:t>
            </a:r>
            <a:r>
              <a:rPr lang="sk-SK" noProof="0" dirty="0"/>
              <a:t>rozlišujeme medzi exo a endotermickými reakciami (procesmi) je potrebné kvantifikovať intenzitu tepla, energetickú bilanciu pozorovaných zmien</a:t>
            </a:r>
          </a:p>
          <a:p>
            <a:r>
              <a:rPr lang="en-US" noProof="0"/>
              <a:t>T</a:t>
            </a:r>
            <a:r>
              <a:rPr lang="sk-SK" noProof="0"/>
              <a:t>eplota je stavová termodynamická veličina charakterizujúca tepelný stav systému (</a:t>
            </a:r>
            <a:r>
              <a:rPr lang="sk-SK" noProof="0" dirty="0"/>
              <a:t>K, °C, °</a:t>
            </a:r>
            <a:r>
              <a:rPr lang="sk-SK" noProof="0"/>
              <a:t>F)</a:t>
            </a:r>
            <a:endParaRPr lang="en-US" noProof="0"/>
          </a:p>
          <a:p>
            <a:r>
              <a:rPr lang="en-US"/>
              <a:t>T</a:t>
            </a:r>
            <a:r>
              <a:rPr lang="sk-SK"/>
              <a:t>eplo predstavuje energiu prenášanú medzi systémami v dôsledku rozdielu ich teplôt.</a:t>
            </a:r>
            <a:endParaRPr lang="sk-SK" noProof="0" dirty="0"/>
          </a:p>
          <a:p>
            <a:r>
              <a:rPr lang="en-US"/>
              <a:t>J</a:t>
            </a:r>
            <a:r>
              <a:rPr lang="sk-SK" noProof="0"/>
              <a:t>ednotkou </a:t>
            </a:r>
            <a:r>
              <a:rPr lang="sk-SK" noProof="0" dirty="0"/>
              <a:t>tepla je Joule (J), 1 J je definovaný ako 1 kg m</a:t>
            </a:r>
            <a:r>
              <a:rPr lang="sk-SK" baseline="30000" noProof="0" dirty="0"/>
              <a:t>2</a:t>
            </a:r>
            <a:r>
              <a:rPr lang="sk-SK" noProof="0" dirty="0"/>
              <a:t>/s</a:t>
            </a:r>
            <a:r>
              <a:rPr lang="sk-SK" baseline="30000" noProof="0" dirty="0"/>
              <a:t>2 </a:t>
            </a:r>
            <a:r>
              <a:rPr lang="sk-SK" noProof="0" dirty="0"/>
              <a:t>prečo? V tomto prípade ide o vyjadrenie prostredníctvom kinetickej energie pohybujúcich sa častíc</a:t>
            </a:r>
          </a:p>
          <a:p>
            <a:pPr>
              <a:lnSpc>
                <a:spcPct val="150000"/>
              </a:lnSpc>
            </a:pPr>
            <a:r>
              <a:rPr lang="en-US" sz="1400" dirty="0"/>
              <a:t>K</a:t>
            </a:r>
            <a:r>
              <a:rPr lang="sk-SK" sz="1400" noProof="0"/>
              <a:t>inetická </a:t>
            </a:r>
            <a:r>
              <a:rPr lang="sk-SK" sz="1400" noProof="0" dirty="0"/>
              <a:t>E telesa s hmotnosťou m pohybujúceho sa rýchlosťou v je daná              napr. kinetická E 2 kg telesa pohybujúceho sa rýchlosťou 1 m/s bude = </a:t>
            </a:r>
            <a:r>
              <a:rPr lang="sk-SK" sz="1400" noProof="0"/>
              <a:t>1 J</a:t>
            </a:r>
            <a:r>
              <a:rPr lang="en-US" sz="1400" noProof="0"/>
              <a:t>. S</a:t>
            </a:r>
            <a:r>
              <a:rPr lang="sk-SK" sz="1400" noProof="0"/>
              <a:t>ú </a:t>
            </a:r>
            <a:r>
              <a:rPr lang="sk-SK" sz="1400" noProof="0" dirty="0"/>
              <a:t>aj rôzne iné vyjadrenia, napr. </a:t>
            </a:r>
            <a:r>
              <a:rPr lang="sk-SK" sz="1400" noProof="0"/>
              <a:t>staršou jednotkou</a:t>
            </a:r>
            <a:r>
              <a:rPr lang="en-US" sz="1400" noProof="0"/>
              <a:t> E</a:t>
            </a:r>
            <a:r>
              <a:rPr lang="sk-SK" sz="1400" noProof="0"/>
              <a:t> </a:t>
            </a:r>
            <a:r>
              <a:rPr lang="sk-SK" sz="1400" noProof="0" dirty="0"/>
              <a:t>je 1 cal, čo zodpovedá energii potrebnej na zvýšenie teploty 1g H</a:t>
            </a:r>
            <a:r>
              <a:rPr lang="sk-SK" sz="1400" baseline="-25000" noProof="0" dirty="0"/>
              <a:t>2</a:t>
            </a:r>
            <a:r>
              <a:rPr lang="sk-SK" sz="1400" noProof="0" dirty="0"/>
              <a:t>O zo 14,5 na 15,5°C</a:t>
            </a:r>
          </a:p>
        </p:txBody>
      </p:sp>
      <p:pic>
        <p:nvPicPr>
          <p:cNvPr id="4" name="Obrázok 3" descr="Obrázok, na ktorom je písmo, typografia, symbol, grafika&#10;&#10;Obsah vygenerovaný pomocou AI môže byť nesprávny.">
            <a:extLst>
              <a:ext uri="{FF2B5EF4-FFF2-40B4-BE49-F238E27FC236}">
                <a16:creationId xmlns:a16="http://schemas.microsoft.com/office/drawing/2014/main" id="{6B53D80D-A7DA-140A-ED44-8F7AB9EC47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9323" y="5352245"/>
            <a:ext cx="525238" cy="336541"/>
          </a:xfrm>
          <a:prstGeom prst="rect">
            <a:avLst/>
          </a:prstGeom>
        </p:spPr>
      </p:pic>
      <p:pic>
        <p:nvPicPr>
          <p:cNvPr id="5" name="Obrázok 4">
            <a:extLst>
              <a:ext uri="{FF2B5EF4-FFF2-40B4-BE49-F238E27FC236}">
                <a16:creationId xmlns:a16="http://schemas.microsoft.com/office/drawing/2014/main" id="{0FB0A2B2-DFD4-FC05-B583-106990ADF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709" y="5356695"/>
            <a:ext cx="2940562" cy="327639"/>
          </a:xfrm>
          <a:prstGeom prst="rect">
            <a:avLst/>
          </a:prstGeom>
        </p:spPr>
      </p:pic>
      <p:pic>
        <p:nvPicPr>
          <p:cNvPr id="6" name="Obrázok 5" descr="Obrázok, na ktorom je text, teplomer&#10;&#10;Obsah vygenerovaný pomocou AI môže byť nesprávny.">
            <a:extLst>
              <a:ext uri="{FF2B5EF4-FFF2-40B4-BE49-F238E27FC236}">
                <a16:creationId xmlns:a16="http://schemas.microsoft.com/office/drawing/2014/main" id="{A6F44E2D-3176-6B0C-832B-D297BE30E7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510" y="337398"/>
            <a:ext cx="3300952" cy="4697941"/>
          </a:xfrm>
          <a:prstGeom prst="rect">
            <a:avLst/>
          </a:prstGeom>
          <a:ln>
            <a:solidFill>
              <a:schemeClr val="accent1"/>
            </a:solidFill>
          </a:ln>
        </p:spPr>
      </p:pic>
      <p:pic>
        <p:nvPicPr>
          <p:cNvPr id="7" name="Obrázok 6" descr="Obrázok, na ktorom je písmo, diagram, rad, biely&#10;&#10;Obsah vygenerovaný pomocou AI môže byť nesprávny.">
            <a:extLst>
              <a:ext uri="{FF2B5EF4-FFF2-40B4-BE49-F238E27FC236}">
                <a16:creationId xmlns:a16="http://schemas.microsoft.com/office/drawing/2014/main" id="{910438C3-A5A9-2732-A8DD-4D4BF22D14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3801" y="337398"/>
            <a:ext cx="1831053" cy="962719"/>
          </a:xfrm>
          <a:prstGeom prst="rect">
            <a:avLst/>
          </a:prstGeom>
          <a:ln>
            <a:solidFill>
              <a:schemeClr val="accent1"/>
            </a:solidFill>
          </a:ln>
        </p:spPr>
      </p:pic>
    </p:spTree>
    <p:extLst>
      <p:ext uri="{BB962C8B-B14F-4D97-AF65-F5344CB8AC3E}">
        <p14:creationId xmlns:p14="http://schemas.microsoft.com/office/powerpoint/2010/main" val="2570165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03063-E3E3-CAD9-4259-509AEC136C55}"/>
            </a:ext>
          </a:extLst>
        </p:cNvPr>
        <p:cNvGrpSpPr/>
        <p:nvPr/>
      </p:nvGrpSpPr>
      <p:grpSpPr>
        <a:xfrm>
          <a:off x="0" y="0"/>
          <a:ext cx="0" cy="0"/>
          <a:chOff x="0" y="0"/>
          <a:chExt cx="0" cy="0"/>
        </a:xfrm>
      </p:grpSpPr>
      <p:pic>
        <p:nvPicPr>
          <p:cNvPr id="9" name="Obrázok 8" descr="Obrázok, na ktorom je text, rad, diagram, rovnobežný&#10;&#10;Obsah vygenerovaný pomocou AI môže byť nesprávny.">
            <a:extLst>
              <a:ext uri="{FF2B5EF4-FFF2-40B4-BE49-F238E27FC236}">
                <a16:creationId xmlns:a16="http://schemas.microsoft.com/office/drawing/2014/main" id="{39006040-4D4F-572B-872A-15B8D6FB78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450" y="3413579"/>
            <a:ext cx="8607971" cy="3437806"/>
          </a:xfrm>
          <a:prstGeom prst="rect">
            <a:avLst/>
          </a:prstGeom>
        </p:spPr>
      </p:pic>
      <p:sp>
        <p:nvSpPr>
          <p:cNvPr id="2" name="Nadpis 1">
            <a:extLst>
              <a:ext uri="{FF2B5EF4-FFF2-40B4-BE49-F238E27FC236}">
                <a16:creationId xmlns:a16="http://schemas.microsoft.com/office/drawing/2014/main" id="{09F3DB30-6F70-2E10-DF43-536A22C9FAF7}"/>
              </a:ext>
            </a:extLst>
          </p:cNvPr>
          <p:cNvSpPr>
            <a:spLocks noGrp="1"/>
          </p:cNvSpPr>
          <p:nvPr>
            <p:ph type="title"/>
          </p:nvPr>
        </p:nvSpPr>
        <p:spPr>
          <a:xfrm>
            <a:off x="650240" y="540601"/>
            <a:ext cx="9855200" cy="953669"/>
          </a:xfrm>
        </p:spPr>
        <p:txBody>
          <a:bodyPr anchor="ctr">
            <a:normAutofit/>
          </a:bodyPr>
          <a:lstStyle/>
          <a:p>
            <a:r>
              <a:rPr lang="sk-SK" sz="2400" noProof="0" dirty="0"/>
              <a:t>Cherlesov zákon a škála teploty</a:t>
            </a:r>
          </a:p>
        </p:txBody>
      </p:sp>
      <p:sp>
        <p:nvSpPr>
          <p:cNvPr id="3" name="Zástupný objekt pre obsah 2">
            <a:extLst>
              <a:ext uri="{FF2B5EF4-FFF2-40B4-BE49-F238E27FC236}">
                <a16:creationId xmlns:a16="http://schemas.microsoft.com/office/drawing/2014/main" id="{26F4DFF9-C41F-288F-ADBA-A88831F82BBA}"/>
              </a:ext>
            </a:extLst>
          </p:cNvPr>
          <p:cNvSpPr>
            <a:spLocks noGrp="1"/>
          </p:cNvSpPr>
          <p:nvPr>
            <p:ph idx="1"/>
          </p:nvPr>
        </p:nvSpPr>
        <p:spPr>
          <a:xfrm>
            <a:off x="650240" y="1494270"/>
            <a:ext cx="3418840" cy="5363730"/>
          </a:xfrm>
        </p:spPr>
        <p:txBody>
          <a:bodyPr>
            <a:normAutofit/>
          </a:bodyPr>
          <a:lstStyle/>
          <a:p>
            <a:r>
              <a:rPr lang="sk-SK" noProof="0" dirty="0"/>
              <a:t>Jacques Charles </a:t>
            </a:r>
            <a:r>
              <a:rPr lang="sk-SK" sz="1600" noProof="0" dirty="0"/>
              <a:t>(1746 – 1823) </a:t>
            </a:r>
            <a:r>
              <a:rPr lang="sk-SK" noProof="0" dirty="0"/>
              <a:t>a Joseph Gay-Lussac </a:t>
            </a:r>
            <a:r>
              <a:rPr lang="sk-SK" sz="1600" noProof="0" dirty="0"/>
              <a:t>(1778 – 1850) </a:t>
            </a:r>
            <a:r>
              <a:rPr lang="sk-SK" noProof="0" dirty="0"/>
              <a:t>prišli na to, </a:t>
            </a:r>
            <a:r>
              <a:rPr lang="sk-SK" noProof="0"/>
              <a:t>že </a:t>
            </a:r>
            <a:r>
              <a:rPr lang="en-US" noProof="0"/>
              <a:t>medzi </a:t>
            </a:r>
            <a:r>
              <a:rPr lang="sk-SK" noProof="0"/>
              <a:t>rozpínan</a:t>
            </a:r>
            <a:r>
              <a:rPr lang="en-US"/>
              <a:t>ím</a:t>
            </a:r>
            <a:r>
              <a:rPr lang="sk-SK" noProof="0"/>
              <a:t> plynu </a:t>
            </a:r>
            <a:r>
              <a:rPr lang="en-US" noProof="0"/>
              <a:t>a teplotou je priamo úmerný lineárny vzťah, a že rýchlosť nárastu V</a:t>
            </a:r>
            <a:r>
              <a:rPr lang="sk-SK" noProof="0"/>
              <a:t> </a:t>
            </a:r>
            <a:r>
              <a:rPr lang="en-US" noProof="0"/>
              <a:t>bude </a:t>
            </a:r>
            <a:r>
              <a:rPr lang="sk-SK" noProof="0"/>
              <a:t>konštantná </a:t>
            </a:r>
            <a:r>
              <a:rPr lang="sk-SK" noProof="0" dirty="0"/>
              <a:t>a rovnaká pre všetky plyny</a:t>
            </a:r>
            <a:r>
              <a:rPr lang="sk-SK" noProof="0"/>
              <a:t>, </a:t>
            </a:r>
            <a:r>
              <a:rPr lang="en-US" noProof="0"/>
              <a:t>ak </a:t>
            </a:r>
            <a:r>
              <a:rPr lang="sk-SK" noProof="0"/>
              <a:t>pôsobí </a:t>
            </a:r>
            <a:r>
              <a:rPr lang="sk-SK" noProof="0" dirty="0"/>
              <a:t>konštantný tlak.</a:t>
            </a:r>
          </a:p>
          <a:p>
            <a:r>
              <a:rPr lang="sk-SK" noProof="0" dirty="0"/>
              <a:t>Pri konštantnom tlaku je objem, ktorý zaberá plyn s určitou hmotnosťou, priamo úmerný jeho (absolútnej) teplote.</a:t>
            </a:r>
          </a:p>
        </p:txBody>
      </p:sp>
      <p:pic>
        <p:nvPicPr>
          <p:cNvPr id="7" name="Obrázok 6" descr="Obrázok, na ktorom je text, písmo, snímka obrazovky, rad&#10;&#10;Obsah vygenerovaný pomocou AI môže byť nesprávny.">
            <a:extLst>
              <a:ext uri="{FF2B5EF4-FFF2-40B4-BE49-F238E27FC236}">
                <a16:creationId xmlns:a16="http://schemas.microsoft.com/office/drawing/2014/main" id="{7370D0FD-9DF3-59CF-CC89-086A192DCD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7697" y="1399826"/>
            <a:ext cx="7624303" cy="1934730"/>
          </a:xfrm>
          <a:prstGeom prst="rect">
            <a:avLst/>
          </a:prstGeom>
        </p:spPr>
      </p:pic>
      <p:sp>
        <p:nvSpPr>
          <p:cNvPr id="5" name="Obdĺžnik 4">
            <a:extLst>
              <a:ext uri="{FF2B5EF4-FFF2-40B4-BE49-F238E27FC236}">
                <a16:creationId xmlns:a16="http://schemas.microsoft.com/office/drawing/2014/main" id="{5B05C17E-6336-F1C6-AA5E-60D875B9A1B1}"/>
              </a:ext>
            </a:extLst>
          </p:cNvPr>
          <p:cNvSpPr/>
          <p:nvPr/>
        </p:nvSpPr>
        <p:spPr>
          <a:xfrm>
            <a:off x="4602957" y="2286000"/>
            <a:ext cx="1226343" cy="994410"/>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6" name="BlokTextu 5">
            <a:extLst>
              <a:ext uri="{FF2B5EF4-FFF2-40B4-BE49-F238E27FC236}">
                <a16:creationId xmlns:a16="http://schemas.microsoft.com/office/drawing/2014/main" id="{7DC4337F-C2AA-B45D-0AD5-86C0FA41840C}"/>
              </a:ext>
            </a:extLst>
          </p:cNvPr>
          <p:cNvSpPr txBox="1"/>
          <p:nvPr/>
        </p:nvSpPr>
        <p:spPr>
          <a:xfrm>
            <a:off x="6095999" y="251810"/>
            <a:ext cx="5926283" cy="954107"/>
          </a:xfrm>
          <a:prstGeom prst="rect">
            <a:avLst/>
          </a:prstGeom>
          <a:solidFill>
            <a:schemeClr val="bg1"/>
          </a:solidFill>
          <a:ln>
            <a:solidFill>
              <a:schemeClr val="accent1"/>
            </a:solidFill>
          </a:ln>
        </p:spPr>
        <p:txBody>
          <a:bodyPr wrap="square" rtlCol="0">
            <a:spAutoFit/>
          </a:bodyPr>
          <a:lstStyle/>
          <a:p>
            <a:pPr algn="r"/>
            <a:r>
              <a:rPr lang="sk-SK" sz="1400" noProof="0" dirty="0"/>
              <a:t>Línie grafu v dolnej časti znázorňujú lineárny trend zmeny objemu pri zmene teploty pre rovnakú hmotnosť toho istého plynu pri pôsobení troch rôznych tlakov (A, B a C); D znázorňuje správanie plynu, ktorý kondenzuje za vzniku kvapaliny (pri 50 °C) v dôsledku ochladenia</a:t>
            </a:r>
          </a:p>
        </p:txBody>
      </p:sp>
    </p:spTree>
    <p:extLst>
      <p:ext uri="{BB962C8B-B14F-4D97-AF65-F5344CB8AC3E}">
        <p14:creationId xmlns:p14="http://schemas.microsoft.com/office/powerpoint/2010/main" val="100299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7C7B4-E719-EF7D-14BF-30748A89A48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B2161E13-B089-D259-8FCB-70AC8225B1D0}"/>
              </a:ext>
            </a:extLst>
          </p:cNvPr>
          <p:cNvSpPr>
            <a:spLocks noGrp="1"/>
          </p:cNvSpPr>
          <p:nvPr>
            <p:ph type="title"/>
          </p:nvPr>
        </p:nvSpPr>
        <p:spPr>
          <a:xfrm>
            <a:off x="650240" y="540601"/>
            <a:ext cx="9855200" cy="953669"/>
          </a:xfrm>
        </p:spPr>
        <p:txBody>
          <a:bodyPr anchor="ctr">
            <a:normAutofit/>
          </a:bodyPr>
          <a:lstStyle/>
          <a:p>
            <a:r>
              <a:rPr lang="sk-SK" sz="2400" noProof="0" dirty="0"/>
              <a:t>Kombinácia Boylovho a Charlesovho zákona</a:t>
            </a:r>
          </a:p>
        </p:txBody>
      </p:sp>
      <p:sp>
        <p:nvSpPr>
          <p:cNvPr id="3" name="Zástupný objekt pre obsah 2">
            <a:extLst>
              <a:ext uri="{FF2B5EF4-FFF2-40B4-BE49-F238E27FC236}">
                <a16:creationId xmlns:a16="http://schemas.microsoft.com/office/drawing/2014/main" id="{3FB6EA9A-B5CA-04AA-1B8F-ABA3E3C29E65}"/>
              </a:ext>
            </a:extLst>
          </p:cNvPr>
          <p:cNvSpPr>
            <a:spLocks noGrp="1"/>
          </p:cNvSpPr>
          <p:nvPr>
            <p:ph idx="1"/>
          </p:nvPr>
        </p:nvSpPr>
        <p:spPr>
          <a:xfrm>
            <a:off x="650240" y="1494270"/>
            <a:ext cx="10281920" cy="5074696"/>
          </a:xfrm>
        </p:spPr>
        <p:txBody>
          <a:bodyPr/>
          <a:lstStyle/>
          <a:p>
            <a:r>
              <a:rPr lang="sk-SK" noProof="0" dirty="0"/>
              <a:t>Boyleov zákon spája tlaky a objemy vzorky plynu pri konštantnej teplote a Charlesov zákon spája objemy a teploty pri konštantnom tlaku. Skombinovaním oboch zákonov do jedného výrazu dostávame rovnicu:</a:t>
            </a:r>
          </a:p>
          <a:p>
            <a:endParaRPr lang="sk-SK" noProof="0" dirty="0"/>
          </a:p>
          <a:p>
            <a:endParaRPr lang="sk-SK" noProof="0" dirty="0"/>
          </a:p>
          <a:p>
            <a:endParaRPr lang="sk-SK" noProof="0" dirty="0"/>
          </a:p>
          <a:p>
            <a:r>
              <a:rPr lang="sk-SK" noProof="0" dirty="0"/>
              <a:t>Z toho, čo bolo doposiaľ uvedené vyplýva, že tlak a teplota významne ovplyvňujú hustotu a objem plynov; </a:t>
            </a:r>
            <a:r>
              <a:rPr lang="sk-SK" noProof="0"/>
              <a:t>preto sa </a:t>
            </a:r>
            <a:r>
              <a:rPr lang="sk-SK" noProof="0" dirty="0"/>
              <a:t>parametre plynov vzťahujú k určitým referenčným (štandardným) teplotno-tlakovým podmienkam; tie zodpovedajú T = 0 °C (273.15 K) a P = 1 atm (760 torr)</a:t>
            </a:r>
          </a:p>
          <a:p>
            <a:r>
              <a:rPr lang="sk-SK" noProof="0" dirty="0"/>
              <a:t>Je potrebné, aby sa pri výpočte parametrov plynov narábalo s teplotou v kelvinoch. Objemy možno vyjadriť v ľubovoľných jednotkách, pokiaľ sú obe rovnaké. Podobne možno použiť ľubovoľné jednotky tlaku, aj tie však musia byť zhodné.</a:t>
            </a:r>
          </a:p>
        </p:txBody>
      </p:sp>
      <p:pic>
        <p:nvPicPr>
          <p:cNvPr id="7" name="Obrázok 6" descr="Obrázok, na ktorom je text, písmo, snímka obrazovky, číslo&#10;&#10;Obsah vygenerovaný pomocou AI môže byť nesprávny.">
            <a:extLst>
              <a:ext uri="{FF2B5EF4-FFF2-40B4-BE49-F238E27FC236}">
                <a16:creationId xmlns:a16="http://schemas.microsoft.com/office/drawing/2014/main" id="{A56930FD-73CC-5774-7AC0-5299FB87C8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276" y="2735621"/>
            <a:ext cx="5610848" cy="1030036"/>
          </a:xfrm>
          <a:prstGeom prst="rect">
            <a:avLst/>
          </a:prstGeom>
        </p:spPr>
      </p:pic>
      <p:sp>
        <p:nvSpPr>
          <p:cNvPr id="4" name="Obdĺžnik 3">
            <a:extLst>
              <a:ext uri="{FF2B5EF4-FFF2-40B4-BE49-F238E27FC236}">
                <a16:creationId xmlns:a16="http://schemas.microsoft.com/office/drawing/2014/main" id="{D564F3EE-3B43-EDB8-51E4-394BB03C9326}"/>
              </a:ext>
            </a:extLst>
          </p:cNvPr>
          <p:cNvSpPr/>
          <p:nvPr/>
        </p:nvSpPr>
        <p:spPr>
          <a:xfrm>
            <a:off x="911722" y="2735621"/>
            <a:ext cx="2197824" cy="1030036"/>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75733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C8F08-84E4-A1EF-53DD-E9DF3615684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CC18828-2BE5-7053-BB39-9F6B648C870B}"/>
              </a:ext>
            </a:extLst>
          </p:cNvPr>
          <p:cNvSpPr>
            <a:spLocks noGrp="1"/>
          </p:cNvSpPr>
          <p:nvPr>
            <p:ph type="title"/>
          </p:nvPr>
        </p:nvSpPr>
        <p:spPr>
          <a:xfrm>
            <a:off x="650240" y="540601"/>
            <a:ext cx="9855200" cy="953669"/>
          </a:xfrm>
        </p:spPr>
        <p:txBody>
          <a:bodyPr anchor="ctr">
            <a:normAutofit/>
          </a:bodyPr>
          <a:lstStyle/>
          <a:p>
            <a:r>
              <a:rPr lang="sk-SK" sz="2400" noProof="0" dirty="0"/>
              <a:t>Avogadrov zákon</a:t>
            </a:r>
          </a:p>
        </p:txBody>
      </p:sp>
      <p:sp>
        <p:nvSpPr>
          <p:cNvPr id="3" name="Zástupný objekt pre obsah 2">
            <a:extLst>
              <a:ext uri="{FF2B5EF4-FFF2-40B4-BE49-F238E27FC236}">
                <a16:creationId xmlns:a16="http://schemas.microsoft.com/office/drawing/2014/main" id="{9BA32812-9C5B-5946-F715-2698A38CC646}"/>
              </a:ext>
            </a:extLst>
          </p:cNvPr>
          <p:cNvSpPr>
            <a:spLocks noGrp="1"/>
          </p:cNvSpPr>
          <p:nvPr>
            <p:ph idx="1"/>
          </p:nvPr>
        </p:nvSpPr>
        <p:spPr>
          <a:xfrm>
            <a:off x="650240" y="1494270"/>
            <a:ext cx="10281920" cy="5074696"/>
          </a:xfrm>
        </p:spPr>
        <p:txBody>
          <a:bodyPr/>
          <a:lstStyle/>
          <a:p>
            <a:r>
              <a:rPr lang="sk-SK" noProof="0" dirty="0"/>
              <a:t>Pri konštantnej teplote a tlaku je objem V, ktorý zaberá vzorka plynu, priamo úmerný počtu molov plynu n.</a:t>
            </a:r>
          </a:p>
          <a:p>
            <a:endParaRPr lang="sk-SK" noProof="0" dirty="0"/>
          </a:p>
          <a:p>
            <a:endParaRPr lang="sk-SK" noProof="0" dirty="0"/>
          </a:p>
          <a:p>
            <a:r>
              <a:rPr lang="sk-SK" noProof="0" dirty="0"/>
              <a:t>Pre dve vzorky plynu pri rovnakej teplote a </a:t>
            </a:r>
            <a:r>
              <a:rPr lang="sk-SK" noProof="0"/>
              <a:t>tlaku </a:t>
            </a:r>
            <a:r>
              <a:rPr lang="en-US" noProof="0"/>
              <a:t>bude</a:t>
            </a:r>
            <a:r>
              <a:rPr lang="sk-SK" noProof="0"/>
              <a:t> </a:t>
            </a:r>
            <a:r>
              <a:rPr lang="sk-SK" noProof="0" dirty="0"/>
              <a:t>vzťah medzi objemami a počtom </a:t>
            </a:r>
            <a:r>
              <a:rPr lang="sk-SK" noProof="0"/>
              <a:t>molov </a:t>
            </a:r>
            <a:r>
              <a:rPr lang="en-US" noProof="0"/>
              <a:t>nasledovný</a:t>
            </a:r>
            <a:r>
              <a:rPr lang="sk-SK" noProof="0"/>
              <a:t>:</a:t>
            </a:r>
            <a:endParaRPr lang="sk-SK" noProof="0" dirty="0"/>
          </a:p>
          <a:p>
            <a:endParaRPr lang="sk-SK" noProof="0" dirty="0"/>
          </a:p>
          <a:p>
            <a:endParaRPr lang="sk-SK" noProof="0" dirty="0"/>
          </a:p>
          <a:p>
            <a:r>
              <a:rPr lang="sk-SK" noProof="0" dirty="0"/>
              <a:t>Objem, ktorý zaberá jeden mol plynu pri štandardnej teplote a tlaku (STP), sa označuje ako štandardný molárny objem. Jeho hodnota pre jednotlivé plyny je veľmi podobná hodnote štandardného molárneho objemu ideálneho </a:t>
            </a:r>
            <a:r>
              <a:rPr lang="sk-SK" noProof="0"/>
              <a:t>plynu </a:t>
            </a:r>
            <a:r>
              <a:rPr lang="en-US" noProof="0">
                <a:sym typeface="Wingdings" panose="05000000000000000000" pitchFamily="2" charset="2"/>
              </a:rPr>
              <a:t></a:t>
            </a:r>
            <a:r>
              <a:rPr lang="sk-SK" noProof="0"/>
              <a:t> </a:t>
            </a:r>
            <a:r>
              <a:rPr lang="sk-SK" noProof="0" dirty="0"/>
              <a:t>22,414 litra na mol (pri STP).</a:t>
            </a:r>
          </a:p>
        </p:txBody>
      </p:sp>
      <p:pic>
        <p:nvPicPr>
          <p:cNvPr id="5" name="Obrázok 4" descr="Obrázok, na ktorom je text, písmo, typografia, číslo&#10;&#10;Obsah vygenerovaný pomocou AI môže byť nesprávny.">
            <a:extLst>
              <a:ext uri="{FF2B5EF4-FFF2-40B4-BE49-F238E27FC236}">
                <a16:creationId xmlns:a16="http://schemas.microsoft.com/office/drawing/2014/main" id="{9B6415F8-12CB-BDAD-69BD-14C9A3BCA2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2013" y="2169429"/>
            <a:ext cx="4767973" cy="882756"/>
          </a:xfrm>
          <a:prstGeom prst="rect">
            <a:avLst/>
          </a:prstGeom>
        </p:spPr>
      </p:pic>
      <p:pic>
        <p:nvPicPr>
          <p:cNvPr id="8" name="Obrázok 7" descr="Obrázok, na ktorom je text, písmo, číslo, biely&#10;&#10;Obsah vygenerovaný pomocou AI môže byť nesprávny.">
            <a:extLst>
              <a:ext uri="{FF2B5EF4-FFF2-40B4-BE49-F238E27FC236}">
                <a16:creationId xmlns:a16="http://schemas.microsoft.com/office/drawing/2014/main" id="{6006BAC4-82F3-4BB4-34F1-65BF72CAB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8745" y="3727344"/>
            <a:ext cx="4074510" cy="1029700"/>
          </a:xfrm>
          <a:prstGeom prst="rect">
            <a:avLst/>
          </a:prstGeom>
        </p:spPr>
      </p:pic>
      <p:sp>
        <p:nvSpPr>
          <p:cNvPr id="4" name="Obdĺžnik 3">
            <a:extLst>
              <a:ext uri="{FF2B5EF4-FFF2-40B4-BE49-F238E27FC236}">
                <a16:creationId xmlns:a16="http://schemas.microsoft.com/office/drawing/2014/main" id="{8E8045D8-298A-E953-EEFC-5A01BCB58582}"/>
              </a:ext>
            </a:extLst>
          </p:cNvPr>
          <p:cNvSpPr/>
          <p:nvPr/>
        </p:nvSpPr>
        <p:spPr>
          <a:xfrm>
            <a:off x="4058745" y="3727344"/>
            <a:ext cx="1759125" cy="1029700"/>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171091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FA6F8-321D-2E0F-BEA9-670697B19912}"/>
            </a:ext>
          </a:extLst>
        </p:cNvPr>
        <p:cNvGrpSpPr/>
        <p:nvPr/>
      </p:nvGrpSpPr>
      <p:grpSpPr>
        <a:xfrm>
          <a:off x="0" y="0"/>
          <a:ext cx="0" cy="0"/>
          <a:chOff x="0" y="0"/>
          <a:chExt cx="0" cy="0"/>
        </a:xfrm>
      </p:grpSpPr>
      <p:pic>
        <p:nvPicPr>
          <p:cNvPr id="13" name="Obrázok 12" descr="Obrázok, na ktorom je text, písmo, biely, symbol&#10;&#10;Obsah vygenerovaný pomocou AI môže byť nesprávny.">
            <a:extLst>
              <a:ext uri="{FF2B5EF4-FFF2-40B4-BE49-F238E27FC236}">
                <a16:creationId xmlns:a16="http://schemas.microsoft.com/office/drawing/2014/main" id="{427069F7-20BB-1265-2CCC-4CAB3B456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890" y="2979847"/>
            <a:ext cx="4842646" cy="1030350"/>
          </a:xfrm>
          <a:prstGeom prst="rect">
            <a:avLst/>
          </a:prstGeom>
        </p:spPr>
      </p:pic>
      <p:sp>
        <p:nvSpPr>
          <p:cNvPr id="2" name="Nadpis 1">
            <a:extLst>
              <a:ext uri="{FF2B5EF4-FFF2-40B4-BE49-F238E27FC236}">
                <a16:creationId xmlns:a16="http://schemas.microsoft.com/office/drawing/2014/main" id="{311CA563-8091-EEE2-F261-3C589A4ABFDE}"/>
              </a:ext>
            </a:extLst>
          </p:cNvPr>
          <p:cNvSpPr>
            <a:spLocks noGrp="1"/>
          </p:cNvSpPr>
          <p:nvPr>
            <p:ph type="title"/>
          </p:nvPr>
        </p:nvSpPr>
        <p:spPr>
          <a:xfrm>
            <a:off x="650240" y="540601"/>
            <a:ext cx="9855200" cy="953669"/>
          </a:xfrm>
        </p:spPr>
        <p:txBody>
          <a:bodyPr anchor="ctr">
            <a:normAutofit/>
          </a:bodyPr>
          <a:lstStyle/>
          <a:p>
            <a:r>
              <a:rPr lang="sk-SK" sz="2400" noProof="0" dirty="0"/>
              <a:t>Zákony pre ideálny plyn</a:t>
            </a:r>
          </a:p>
        </p:txBody>
      </p:sp>
      <p:sp>
        <p:nvSpPr>
          <p:cNvPr id="3" name="Zástupný objekt pre obsah 2">
            <a:extLst>
              <a:ext uri="{FF2B5EF4-FFF2-40B4-BE49-F238E27FC236}">
                <a16:creationId xmlns:a16="http://schemas.microsoft.com/office/drawing/2014/main" id="{6FCA7EA9-FDC9-175A-ADFC-7BFCA685192A}"/>
              </a:ext>
            </a:extLst>
          </p:cNvPr>
          <p:cNvSpPr>
            <a:spLocks noGrp="1"/>
          </p:cNvSpPr>
          <p:nvPr>
            <p:ph idx="1"/>
          </p:nvPr>
        </p:nvSpPr>
        <p:spPr>
          <a:xfrm>
            <a:off x="650240" y="4122381"/>
            <a:ext cx="11043322" cy="2431660"/>
          </a:xfrm>
        </p:spPr>
        <p:txBody>
          <a:bodyPr/>
          <a:lstStyle/>
          <a:p>
            <a:r>
              <a:rPr lang="sk-SK" noProof="0" dirty="0"/>
              <a:t>Vzťah sa nazýva (stavová) rovnica ideálneho plynu. Číselná hodnota R, univerzálnej plynovej konštanty, závisí od výberu jednotiek pre P, V a T. Jeden mol ideálneho plynu zaberá 22,414 litra pri </a:t>
            </a:r>
            <a:r>
              <a:rPr lang="sk-SK" noProof="0"/>
              <a:t>tlaku 1</a:t>
            </a:r>
            <a:r>
              <a:rPr lang="en-US" noProof="0"/>
              <a:t> </a:t>
            </a:r>
            <a:r>
              <a:rPr lang="sk-SK" noProof="0"/>
              <a:t>atmosféry </a:t>
            </a:r>
            <a:r>
              <a:rPr lang="sk-SK" noProof="0" dirty="0"/>
              <a:t>a teplote 273,15 K (normálna teplota). Riešením rovnice ideálneho plynu pre R dostaneme:</a:t>
            </a:r>
          </a:p>
        </p:txBody>
      </p:sp>
      <p:sp>
        <p:nvSpPr>
          <p:cNvPr id="7" name="Zástupný objekt pre obsah 2">
            <a:extLst>
              <a:ext uri="{FF2B5EF4-FFF2-40B4-BE49-F238E27FC236}">
                <a16:creationId xmlns:a16="http://schemas.microsoft.com/office/drawing/2014/main" id="{BA4F22BB-D663-A289-CD5D-A428C58105DC}"/>
              </a:ext>
            </a:extLst>
          </p:cNvPr>
          <p:cNvSpPr txBox="1">
            <a:spLocks/>
          </p:cNvSpPr>
          <p:nvPr/>
        </p:nvSpPr>
        <p:spPr>
          <a:xfrm>
            <a:off x="650240" y="1519789"/>
            <a:ext cx="4491915" cy="280435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Rovnako ako predtým, proporcionalitu možno zmeniť na rovnosť zavedením konštanty, pre ktorú používame symbol R:</a:t>
            </a:r>
          </a:p>
        </p:txBody>
      </p:sp>
      <p:pic>
        <p:nvPicPr>
          <p:cNvPr id="15" name="Obrázok 14" descr="Obrázok, na ktorom je text, písmo, snímka obrazovky, číslo&#10;&#10;Obsah vygenerovaný pomocou AI môže byť nesprávny.">
            <a:extLst>
              <a:ext uri="{FF2B5EF4-FFF2-40B4-BE49-F238E27FC236}">
                <a16:creationId xmlns:a16="http://schemas.microsoft.com/office/drawing/2014/main" id="{3285ED37-F6D9-8C10-4F59-2381985D21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889" y="5607958"/>
            <a:ext cx="7243445" cy="946083"/>
          </a:xfrm>
          <a:prstGeom prst="rect">
            <a:avLst/>
          </a:prstGeom>
        </p:spPr>
      </p:pic>
      <p:sp>
        <p:nvSpPr>
          <p:cNvPr id="16" name="BlokTextu 15">
            <a:extLst>
              <a:ext uri="{FF2B5EF4-FFF2-40B4-BE49-F238E27FC236}">
                <a16:creationId xmlns:a16="http://schemas.microsoft.com/office/drawing/2014/main" id="{49FC5194-EB4B-A578-EBA5-D9A47E89378F}"/>
              </a:ext>
            </a:extLst>
          </p:cNvPr>
          <p:cNvSpPr txBox="1"/>
          <p:nvPr/>
        </p:nvSpPr>
        <p:spPr>
          <a:xfrm>
            <a:off x="3118099" y="3335205"/>
            <a:ext cx="410690" cy="369332"/>
          </a:xfrm>
          <a:prstGeom prst="rect">
            <a:avLst/>
          </a:prstGeom>
          <a:noFill/>
        </p:spPr>
        <p:txBody>
          <a:bodyPr wrap="none" rtlCol="0">
            <a:spAutoFit/>
          </a:bodyPr>
          <a:lstStyle/>
          <a:p>
            <a:r>
              <a:rPr lang="sk-SK" noProof="0" dirty="0">
                <a:sym typeface="Wingdings" panose="05000000000000000000" pitchFamily="2" charset="2"/>
              </a:rPr>
              <a:t></a:t>
            </a:r>
            <a:endParaRPr lang="sk-SK" noProof="0" dirty="0"/>
          </a:p>
        </p:txBody>
      </p:sp>
      <p:pic>
        <p:nvPicPr>
          <p:cNvPr id="5" name="Obrázok 4" descr="Obrázok, na ktorom je text, písmo, snímka obrazovky, biely&#10;&#10;Obsah vygenerovaný pomocou AI môže byť nesprávny.">
            <a:extLst>
              <a:ext uri="{FF2B5EF4-FFF2-40B4-BE49-F238E27FC236}">
                <a16:creationId xmlns:a16="http://schemas.microsoft.com/office/drawing/2014/main" id="{50D2D641-7881-A02D-C780-898F91C01C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2186" y="720241"/>
            <a:ext cx="6225536" cy="2539794"/>
          </a:xfrm>
          <a:prstGeom prst="rect">
            <a:avLst/>
          </a:prstGeom>
          <a:ln>
            <a:solidFill>
              <a:schemeClr val="accent1"/>
            </a:solidFill>
          </a:ln>
        </p:spPr>
      </p:pic>
      <p:sp>
        <p:nvSpPr>
          <p:cNvPr id="4" name="Obdĺžnik 3">
            <a:extLst>
              <a:ext uri="{FF2B5EF4-FFF2-40B4-BE49-F238E27FC236}">
                <a16:creationId xmlns:a16="http://schemas.microsoft.com/office/drawing/2014/main" id="{BA6BE49C-78A7-1AF3-AAE3-619573682792}"/>
              </a:ext>
            </a:extLst>
          </p:cNvPr>
          <p:cNvSpPr/>
          <p:nvPr/>
        </p:nvSpPr>
        <p:spPr>
          <a:xfrm>
            <a:off x="3826933" y="3260035"/>
            <a:ext cx="1693334" cy="444502"/>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55481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E8E92-791C-49D3-E57F-C08D082B2A3C}"/>
            </a:ext>
          </a:extLst>
        </p:cNvPr>
        <p:cNvGrpSpPr/>
        <p:nvPr/>
      </p:nvGrpSpPr>
      <p:grpSpPr>
        <a:xfrm>
          <a:off x="0" y="0"/>
          <a:ext cx="0" cy="0"/>
          <a:chOff x="0" y="0"/>
          <a:chExt cx="0" cy="0"/>
        </a:xfrm>
      </p:grpSpPr>
      <p:pic>
        <p:nvPicPr>
          <p:cNvPr id="3" name="Obrázok 2" descr="Obrázok, na ktorom je text, snímka obrazovky, písmo, dokument&#10;&#10;Obsah vygenerovaný pomocou AI môže byť nesprávny.">
            <a:extLst>
              <a:ext uri="{FF2B5EF4-FFF2-40B4-BE49-F238E27FC236}">
                <a16:creationId xmlns:a16="http://schemas.microsoft.com/office/drawing/2014/main" id="{59D5F349-6B58-95C8-1B34-ED1EA7511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31" y="101057"/>
            <a:ext cx="10119898" cy="6655885"/>
          </a:xfrm>
          <a:prstGeom prst="rect">
            <a:avLst/>
          </a:prstGeom>
        </p:spPr>
      </p:pic>
      <p:sp>
        <p:nvSpPr>
          <p:cNvPr id="2" name="BlokTextu 1">
            <a:extLst>
              <a:ext uri="{FF2B5EF4-FFF2-40B4-BE49-F238E27FC236}">
                <a16:creationId xmlns:a16="http://schemas.microsoft.com/office/drawing/2014/main" id="{107B97D3-701E-D3F5-652F-9CA460ED2672}"/>
              </a:ext>
            </a:extLst>
          </p:cNvPr>
          <p:cNvSpPr txBox="1"/>
          <p:nvPr/>
        </p:nvSpPr>
        <p:spPr>
          <a:xfrm>
            <a:off x="9692640" y="262890"/>
            <a:ext cx="2228850" cy="1815882"/>
          </a:xfrm>
          <a:prstGeom prst="rect">
            <a:avLst/>
          </a:prstGeom>
          <a:solidFill>
            <a:schemeClr val="bg1"/>
          </a:solidFill>
          <a:ln>
            <a:solidFill>
              <a:schemeClr val="accent1"/>
            </a:solidFill>
          </a:ln>
        </p:spPr>
        <p:txBody>
          <a:bodyPr wrap="square" rtlCol="0">
            <a:spAutoFit/>
          </a:bodyPr>
          <a:lstStyle/>
          <a:p>
            <a:pPr algn="ctr"/>
            <a:r>
              <a:rPr lang="sk-SK" sz="1600" dirty="0"/>
              <a:t>Vzorka čistej plynnej látky s hmotnosťou 0,109 g zaberá objem 112 ml pri teplote 100 °C a tlaku 750 torr. Aká je molekulová hmotnosť zlúčeniny?</a:t>
            </a:r>
          </a:p>
        </p:txBody>
      </p:sp>
      <p:sp>
        <p:nvSpPr>
          <p:cNvPr id="4" name="Obdĺžnik 3">
            <a:extLst>
              <a:ext uri="{FF2B5EF4-FFF2-40B4-BE49-F238E27FC236}">
                <a16:creationId xmlns:a16="http://schemas.microsoft.com/office/drawing/2014/main" id="{4E8CD2ED-574C-B8B9-5ADA-38A7F62A8D8B}"/>
              </a:ext>
            </a:extLst>
          </p:cNvPr>
          <p:cNvSpPr/>
          <p:nvPr/>
        </p:nvSpPr>
        <p:spPr>
          <a:xfrm>
            <a:off x="4389120" y="6183630"/>
            <a:ext cx="1508760" cy="480060"/>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dirty="0"/>
          </a:p>
        </p:txBody>
      </p:sp>
      <p:pic>
        <p:nvPicPr>
          <p:cNvPr id="8" name="Obrázok 7" descr="Obrázok, na ktorom je text, písmo, typografia, biely&#10;&#10;Obsah vygenerovaný pomocou AI môže byť nesprávny.">
            <a:extLst>
              <a:ext uri="{FF2B5EF4-FFF2-40B4-BE49-F238E27FC236}">
                <a16:creationId xmlns:a16="http://schemas.microsoft.com/office/drawing/2014/main" id="{56C9AF6F-8A65-73F2-8AD1-536FD77E49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9899" y="2194108"/>
            <a:ext cx="2733309" cy="581822"/>
          </a:xfrm>
          <a:prstGeom prst="rect">
            <a:avLst/>
          </a:prstGeom>
          <a:ln>
            <a:solidFill>
              <a:schemeClr val="accent1"/>
            </a:solidFill>
          </a:ln>
        </p:spPr>
      </p:pic>
      <p:sp>
        <p:nvSpPr>
          <p:cNvPr id="9" name="BlokTextu 8">
            <a:extLst>
              <a:ext uri="{FF2B5EF4-FFF2-40B4-BE49-F238E27FC236}">
                <a16:creationId xmlns:a16="http://schemas.microsoft.com/office/drawing/2014/main" id="{134B5C4E-ACCD-062D-BDFC-9C2B9C3DC39C}"/>
              </a:ext>
            </a:extLst>
          </p:cNvPr>
          <p:cNvSpPr txBox="1"/>
          <p:nvPr/>
        </p:nvSpPr>
        <p:spPr>
          <a:xfrm>
            <a:off x="10705661" y="2300353"/>
            <a:ext cx="410690" cy="369332"/>
          </a:xfrm>
          <a:prstGeom prst="rect">
            <a:avLst/>
          </a:prstGeom>
          <a:noFill/>
        </p:spPr>
        <p:txBody>
          <a:bodyPr wrap="none" rtlCol="0">
            <a:spAutoFit/>
          </a:bodyPr>
          <a:lstStyle/>
          <a:p>
            <a:r>
              <a:rPr lang="en-US" dirty="0">
                <a:sym typeface="Wingdings" panose="05000000000000000000" pitchFamily="2" charset="2"/>
              </a:rPr>
              <a:t></a:t>
            </a:r>
            <a:endParaRPr lang="sk-SK" dirty="0"/>
          </a:p>
        </p:txBody>
      </p:sp>
      <p:pic>
        <p:nvPicPr>
          <p:cNvPr id="13" name="Obrázok 12" descr="Obrázok, na ktorom je písmo, typografia, biely, grafika&#10;&#10;Obsah vygenerovaný pomocou AI môže byť nesprávny.">
            <a:extLst>
              <a:ext uri="{FF2B5EF4-FFF2-40B4-BE49-F238E27FC236}">
                <a16:creationId xmlns:a16="http://schemas.microsoft.com/office/drawing/2014/main" id="{E5536C34-35E3-9865-E733-B781B01884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8034" y="2902696"/>
            <a:ext cx="1154523" cy="794742"/>
          </a:xfrm>
          <a:prstGeom prst="rect">
            <a:avLst/>
          </a:prstGeom>
          <a:ln>
            <a:solidFill>
              <a:schemeClr val="accent1"/>
            </a:solidFill>
          </a:ln>
        </p:spPr>
      </p:pic>
      <p:pic>
        <p:nvPicPr>
          <p:cNvPr id="17" name="Obrázok 16" descr="Obrázok, na ktorom je text, písmo, biely, rad&#10;&#10;Obsah vygenerovaný pomocou AI môže byť nesprávny.">
            <a:extLst>
              <a:ext uri="{FF2B5EF4-FFF2-40B4-BE49-F238E27FC236}">
                <a16:creationId xmlns:a16="http://schemas.microsoft.com/office/drawing/2014/main" id="{3EC6032A-BA33-02F9-73E0-EB96728CF0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5604" y="3824204"/>
            <a:ext cx="2894330" cy="1135922"/>
          </a:xfrm>
          <a:prstGeom prst="rect">
            <a:avLst/>
          </a:prstGeom>
          <a:ln>
            <a:solidFill>
              <a:schemeClr val="accent1"/>
            </a:solidFill>
          </a:ln>
        </p:spPr>
      </p:pic>
      <p:pic>
        <p:nvPicPr>
          <p:cNvPr id="21" name="Obrázok 20" descr="Obrázok, na ktorom je text, písmo, biely, číslo&#10;&#10;Obsah vygenerovaný pomocou AI môže byť nesprávny.">
            <a:extLst>
              <a:ext uri="{FF2B5EF4-FFF2-40B4-BE49-F238E27FC236}">
                <a16:creationId xmlns:a16="http://schemas.microsoft.com/office/drawing/2014/main" id="{9767FEC4-5C06-1553-44BB-41D45FC7F1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84004" y="6008400"/>
            <a:ext cx="2995930" cy="779951"/>
          </a:xfrm>
          <a:prstGeom prst="rect">
            <a:avLst/>
          </a:prstGeom>
          <a:ln>
            <a:solidFill>
              <a:schemeClr val="accent1"/>
            </a:solidFill>
          </a:ln>
        </p:spPr>
      </p:pic>
      <p:sp>
        <p:nvSpPr>
          <p:cNvPr id="22" name="BlokTextu 21">
            <a:extLst>
              <a:ext uri="{FF2B5EF4-FFF2-40B4-BE49-F238E27FC236}">
                <a16:creationId xmlns:a16="http://schemas.microsoft.com/office/drawing/2014/main" id="{99AD4700-3BD3-A241-3391-039F4F2E2FB5}"/>
              </a:ext>
            </a:extLst>
          </p:cNvPr>
          <p:cNvSpPr txBox="1"/>
          <p:nvPr/>
        </p:nvSpPr>
        <p:spPr>
          <a:xfrm>
            <a:off x="10670246" y="5165489"/>
            <a:ext cx="1434100" cy="707886"/>
          </a:xfrm>
          <a:prstGeom prst="rect">
            <a:avLst/>
          </a:prstGeom>
          <a:noFill/>
        </p:spPr>
        <p:txBody>
          <a:bodyPr wrap="square" rtlCol="0">
            <a:spAutoFit/>
          </a:bodyPr>
          <a:lstStyle/>
          <a:p>
            <a:r>
              <a:rPr lang="en-US" sz="2000" dirty="0"/>
              <a:t>etán alebo NO</a:t>
            </a:r>
            <a:endParaRPr lang="sk-SK" sz="2000" dirty="0"/>
          </a:p>
        </p:txBody>
      </p:sp>
      <p:sp>
        <p:nvSpPr>
          <p:cNvPr id="23" name="Šípka: nadol 22">
            <a:extLst>
              <a:ext uri="{FF2B5EF4-FFF2-40B4-BE49-F238E27FC236}">
                <a16:creationId xmlns:a16="http://schemas.microsoft.com/office/drawing/2014/main" id="{7841BA79-878D-EF43-5C74-7BE16E1B72CF}"/>
              </a:ext>
            </a:extLst>
          </p:cNvPr>
          <p:cNvSpPr/>
          <p:nvPr/>
        </p:nvSpPr>
        <p:spPr>
          <a:xfrm>
            <a:off x="11338560" y="5589330"/>
            <a:ext cx="183997" cy="31998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dirty="0"/>
          </a:p>
        </p:txBody>
      </p:sp>
    </p:spTree>
    <p:extLst>
      <p:ext uri="{BB962C8B-B14F-4D97-AF65-F5344CB8AC3E}">
        <p14:creationId xmlns:p14="http://schemas.microsoft.com/office/powerpoint/2010/main" val="422147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9" grpId="0"/>
      <p:bldP spid="22" grpId="0"/>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76EE5-430B-49DF-D480-D5FDC8F573A0}"/>
            </a:ext>
          </a:extLst>
        </p:cNvPr>
        <p:cNvGrpSpPr/>
        <p:nvPr/>
      </p:nvGrpSpPr>
      <p:grpSpPr>
        <a:xfrm>
          <a:off x="0" y="0"/>
          <a:ext cx="0" cy="0"/>
          <a:chOff x="0" y="0"/>
          <a:chExt cx="0" cy="0"/>
        </a:xfrm>
      </p:grpSpPr>
      <p:pic>
        <p:nvPicPr>
          <p:cNvPr id="8" name="Obrázok 7" descr="Obrázok, na ktorom je text, písmo, rad, biely&#10;&#10;Obsah vygenerovaný pomocou AI môže byť nesprávny.">
            <a:extLst>
              <a:ext uri="{FF2B5EF4-FFF2-40B4-BE49-F238E27FC236}">
                <a16:creationId xmlns:a16="http://schemas.microsoft.com/office/drawing/2014/main" id="{2E75C789-45EB-4295-AB02-90FCC419C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726" y="4306526"/>
            <a:ext cx="5120682" cy="711082"/>
          </a:xfrm>
          <a:prstGeom prst="rect">
            <a:avLst/>
          </a:prstGeom>
        </p:spPr>
      </p:pic>
      <p:sp>
        <p:nvSpPr>
          <p:cNvPr id="2" name="Nadpis 1">
            <a:extLst>
              <a:ext uri="{FF2B5EF4-FFF2-40B4-BE49-F238E27FC236}">
                <a16:creationId xmlns:a16="http://schemas.microsoft.com/office/drawing/2014/main" id="{7D0D20C0-A6A8-9A2F-D853-A5BC40506DED}"/>
              </a:ext>
            </a:extLst>
          </p:cNvPr>
          <p:cNvSpPr>
            <a:spLocks noGrp="1"/>
          </p:cNvSpPr>
          <p:nvPr>
            <p:ph type="title"/>
          </p:nvPr>
        </p:nvSpPr>
        <p:spPr>
          <a:xfrm>
            <a:off x="650240" y="540601"/>
            <a:ext cx="9855200" cy="953669"/>
          </a:xfrm>
        </p:spPr>
        <p:txBody>
          <a:bodyPr anchor="ctr">
            <a:normAutofit/>
          </a:bodyPr>
          <a:lstStyle/>
          <a:p>
            <a:r>
              <a:rPr lang="sk-SK" sz="2400" noProof="0" dirty="0"/>
              <a:t>Daltonov zákon parciálnych tlakov</a:t>
            </a:r>
          </a:p>
        </p:txBody>
      </p:sp>
      <p:sp>
        <p:nvSpPr>
          <p:cNvPr id="3" name="Zástupný objekt pre obsah 2">
            <a:extLst>
              <a:ext uri="{FF2B5EF4-FFF2-40B4-BE49-F238E27FC236}">
                <a16:creationId xmlns:a16="http://schemas.microsoft.com/office/drawing/2014/main" id="{15D3AEC8-5F68-3A7C-19BF-68CDFE3762B1}"/>
              </a:ext>
            </a:extLst>
          </p:cNvPr>
          <p:cNvSpPr>
            <a:spLocks noGrp="1"/>
          </p:cNvSpPr>
          <p:nvPr>
            <p:ph idx="1"/>
          </p:nvPr>
        </p:nvSpPr>
        <p:spPr>
          <a:xfrm>
            <a:off x="650240" y="1494270"/>
            <a:ext cx="10753484" cy="2342006"/>
          </a:xfrm>
        </p:spPr>
        <p:txBody>
          <a:bodyPr/>
          <a:lstStyle/>
          <a:p>
            <a:r>
              <a:rPr lang="sk-SK" noProof="0"/>
              <a:t>mnohé </a:t>
            </a:r>
            <a:r>
              <a:rPr lang="en-US"/>
              <a:t>plyny</a:t>
            </a:r>
            <a:r>
              <a:rPr lang="sk-SK" noProof="0"/>
              <a:t>, </a:t>
            </a:r>
            <a:r>
              <a:rPr lang="sk-SK" noProof="0" dirty="0"/>
              <a:t>vrátane atmosféry Zeme, sú zmesi, ktoré pozostávajú z </a:t>
            </a:r>
            <a:r>
              <a:rPr lang="sk-SK" noProof="0"/>
              <a:t>rôznych </a:t>
            </a:r>
            <a:r>
              <a:rPr lang="en-US" noProof="0"/>
              <a:t>látok</a:t>
            </a:r>
            <a:r>
              <a:rPr lang="sk-SK" noProof="0"/>
              <a:t>. </a:t>
            </a:r>
            <a:r>
              <a:rPr lang="sk-SK" noProof="0" dirty="0"/>
              <a:t>Celkový počet molov v zmesi plynov je daný:</a:t>
            </a:r>
          </a:p>
        </p:txBody>
      </p:sp>
      <p:pic>
        <p:nvPicPr>
          <p:cNvPr id="5" name="Obrázok 4">
            <a:extLst>
              <a:ext uri="{FF2B5EF4-FFF2-40B4-BE49-F238E27FC236}">
                <a16:creationId xmlns:a16="http://schemas.microsoft.com/office/drawing/2014/main" id="{57947087-43AA-E5C5-3CA1-9902462AA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235" y="2255886"/>
            <a:ext cx="3691275" cy="468186"/>
          </a:xfrm>
          <a:prstGeom prst="rect">
            <a:avLst/>
          </a:prstGeom>
        </p:spPr>
      </p:pic>
      <p:pic>
        <p:nvPicPr>
          <p:cNvPr id="11" name="Obrázok 10" descr="Obrázok, na ktorom je text, písmo, rukopis, rad&#10;&#10;Obsah vygenerovaný pomocou AI môže byť nesprávny.">
            <a:extLst>
              <a:ext uri="{FF2B5EF4-FFF2-40B4-BE49-F238E27FC236}">
                <a16:creationId xmlns:a16="http://schemas.microsoft.com/office/drawing/2014/main" id="{02E7D033-4DD6-D4B2-67CA-DACDACF29E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726" y="5187908"/>
            <a:ext cx="4616185" cy="831373"/>
          </a:xfrm>
          <a:prstGeom prst="rect">
            <a:avLst/>
          </a:prstGeom>
        </p:spPr>
      </p:pic>
      <p:pic>
        <p:nvPicPr>
          <p:cNvPr id="13" name="Obrázok 12">
            <a:extLst>
              <a:ext uri="{FF2B5EF4-FFF2-40B4-BE49-F238E27FC236}">
                <a16:creationId xmlns:a16="http://schemas.microsoft.com/office/drawing/2014/main" id="{0F132DC0-3F9B-ACD5-41DF-A6E200C9F0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0217" y="6189581"/>
            <a:ext cx="5861927" cy="604683"/>
          </a:xfrm>
          <a:prstGeom prst="rect">
            <a:avLst/>
          </a:prstGeom>
        </p:spPr>
      </p:pic>
      <p:pic>
        <p:nvPicPr>
          <p:cNvPr id="17" name="Obrázok 16" descr="Obrázok, na ktorom je kruh, snímka obrazovky, diagram, dizajn&#10;&#10;Obsah vygenerovaný pomocou AI môže byť nesprávny.">
            <a:extLst>
              <a:ext uri="{FF2B5EF4-FFF2-40B4-BE49-F238E27FC236}">
                <a16:creationId xmlns:a16="http://schemas.microsoft.com/office/drawing/2014/main" id="{C4A98273-2B9D-3C2C-52F1-F21CFF9D65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52049" y="2147321"/>
            <a:ext cx="5039952" cy="4710679"/>
          </a:xfrm>
          <a:prstGeom prst="rect">
            <a:avLst/>
          </a:prstGeom>
        </p:spPr>
      </p:pic>
      <p:sp>
        <p:nvSpPr>
          <p:cNvPr id="18" name="Zástupný objekt pre obsah 2">
            <a:extLst>
              <a:ext uri="{FF2B5EF4-FFF2-40B4-BE49-F238E27FC236}">
                <a16:creationId xmlns:a16="http://schemas.microsoft.com/office/drawing/2014/main" id="{2924D13D-84C5-8633-AF92-BE56E80B1B4E}"/>
              </a:ext>
            </a:extLst>
          </p:cNvPr>
          <p:cNvSpPr txBox="1">
            <a:spLocks/>
          </p:cNvSpPr>
          <p:nvPr/>
        </p:nvSpPr>
        <p:spPr>
          <a:xfrm>
            <a:off x="650240" y="2744999"/>
            <a:ext cx="6311669" cy="152219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kde n</a:t>
            </a:r>
            <a:r>
              <a:rPr lang="sk-SK" baseline="-25000" noProof="0" dirty="0"/>
              <a:t>A</a:t>
            </a:r>
            <a:r>
              <a:rPr lang="sk-SK" noProof="0" dirty="0"/>
              <a:t>, n</a:t>
            </a:r>
            <a:r>
              <a:rPr lang="sk-SK" baseline="-25000" noProof="0" dirty="0"/>
              <a:t>B</a:t>
            </a:r>
            <a:r>
              <a:rPr lang="sk-SK" noProof="0" dirty="0"/>
              <a:t> atď. predstavujú počty molov každého </a:t>
            </a:r>
            <a:r>
              <a:rPr lang="sk-SK" noProof="0"/>
              <a:t>prítomného plynu</a:t>
            </a:r>
            <a:r>
              <a:rPr lang="sk-SK" noProof="0" dirty="0"/>
              <a:t>. Úpravou rovnice pre ideálny plyn, P</a:t>
            </a:r>
            <a:r>
              <a:rPr lang="sk-SK" baseline="-25000" noProof="0" dirty="0"/>
              <a:t>total</a:t>
            </a:r>
            <a:r>
              <a:rPr lang="sk-SK" noProof="0" dirty="0"/>
              <a:t>V = n</a:t>
            </a:r>
            <a:r>
              <a:rPr lang="sk-SK" baseline="-25000" noProof="0" dirty="0"/>
              <a:t>total</a:t>
            </a:r>
            <a:r>
              <a:rPr lang="sk-SK" noProof="0" dirty="0"/>
              <a:t>RT, za účelom vyjadrenia celkového tlaku P</a:t>
            </a:r>
            <a:r>
              <a:rPr lang="sk-SK" baseline="-25000" noProof="0" dirty="0"/>
              <a:t>total</a:t>
            </a:r>
            <a:r>
              <a:rPr lang="sk-SK" noProof="0" dirty="0"/>
              <a:t> a následným dosadením za n</a:t>
            </a:r>
            <a:r>
              <a:rPr lang="sk-SK" baseline="-25000" noProof="0" dirty="0"/>
              <a:t>total</a:t>
            </a:r>
            <a:r>
              <a:rPr lang="sk-SK" noProof="0" dirty="0"/>
              <a:t> dostaneme:</a:t>
            </a:r>
          </a:p>
          <a:p>
            <a:endParaRPr lang="sk-SK" noProof="0" dirty="0"/>
          </a:p>
        </p:txBody>
      </p:sp>
    </p:spTree>
    <p:extLst>
      <p:ext uri="{BB962C8B-B14F-4D97-AF65-F5344CB8AC3E}">
        <p14:creationId xmlns:p14="http://schemas.microsoft.com/office/powerpoint/2010/main" val="736455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52B99-A0D3-17FF-0997-C2964938F20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2777A72-08C4-F623-7EAF-F7F09A2049F1}"/>
              </a:ext>
            </a:extLst>
          </p:cNvPr>
          <p:cNvSpPr>
            <a:spLocks noGrp="1"/>
          </p:cNvSpPr>
          <p:nvPr>
            <p:ph type="title"/>
          </p:nvPr>
        </p:nvSpPr>
        <p:spPr>
          <a:xfrm>
            <a:off x="650240" y="540601"/>
            <a:ext cx="9855200" cy="953669"/>
          </a:xfrm>
        </p:spPr>
        <p:txBody>
          <a:bodyPr anchor="ctr">
            <a:normAutofit/>
          </a:bodyPr>
          <a:lstStyle/>
          <a:p>
            <a:r>
              <a:rPr lang="sk-SK" sz="2400" noProof="0" dirty="0"/>
              <a:t>Molárny zlomok a parciálny tlak</a:t>
            </a:r>
          </a:p>
        </p:txBody>
      </p:sp>
      <p:sp>
        <p:nvSpPr>
          <p:cNvPr id="3" name="Zástupný objekt pre obsah 2">
            <a:extLst>
              <a:ext uri="{FF2B5EF4-FFF2-40B4-BE49-F238E27FC236}">
                <a16:creationId xmlns:a16="http://schemas.microsoft.com/office/drawing/2014/main" id="{D4A83955-A7EC-58D1-7762-DA674101EA8C}"/>
              </a:ext>
            </a:extLst>
          </p:cNvPr>
          <p:cNvSpPr>
            <a:spLocks noGrp="1"/>
          </p:cNvSpPr>
          <p:nvPr>
            <p:ph idx="1"/>
          </p:nvPr>
        </p:nvSpPr>
        <p:spPr>
          <a:xfrm>
            <a:off x="650240" y="1494270"/>
            <a:ext cx="10281920" cy="5074696"/>
          </a:xfrm>
        </p:spPr>
        <p:txBody>
          <a:bodyPr/>
          <a:lstStyle/>
          <a:p>
            <a:r>
              <a:rPr lang="sk-SK" noProof="0" dirty="0"/>
              <a:t>Zloženie akejkoľvek zmesi môžeme opísať prostredníctvom molárneho zlomku jednotlivých zložiek. Molárny zlomok X</a:t>
            </a:r>
            <a:r>
              <a:rPr lang="sk-SK" baseline="-25000" noProof="0" dirty="0"/>
              <a:t>A</a:t>
            </a:r>
            <a:r>
              <a:rPr lang="sk-SK" noProof="0" dirty="0"/>
              <a:t> zložky A v zmesi je definovaný ako:</a:t>
            </a:r>
          </a:p>
          <a:p>
            <a:endParaRPr lang="sk-SK" noProof="0" dirty="0"/>
          </a:p>
          <a:p>
            <a:r>
              <a:rPr lang="sk-SK" noProof="0" dirty="0"/>
              <a:t>Rovnako ako akýkoľvek iný zlomok, aj molárny z. je bezrozmerná veličina/parameter. </a:t>
            </a:r>
          </a:p>
          <a:p>
            <a:r>
              <a:rPr lang="sk-SK" noProof="0" dirty="0"/>
              <a:t>Rovnicou pre ideálny plyn možno vyjadriť počet molov každej zložky</a:t>
            </a:r>
          </a:p>
          <a:p>
            <a:endParaRPr lang="sk-SK" noProof="0" dirty="0"/>
          </a:p>
          <a:p>
            <a:r>
              <a:rPr lang="sk-SK" noProof="0" dirty="0"/>
              <a:t>Pre plynnú zmes bude vzťah medzi molárnym zlomkom každej zložky a jej parciálnym tlakom:</a:t>
            </a:r>
          </a:p>
          <a:p>
            <a:endParaRPr lang="sk-SK" noProof="0" dirty="0"/>
          </a:p>
          <a:p>
            <a:endParaRPr lang="sk-SK" noProof="0" dirty="0"/>
          </a:p>
          <a:p>
            <a:r>
              <a:rPr lang="sk-SK" noProof="0" dirty="0"/>
              <a:t>vzťah sa zjednoduší vykrátením V, R a T a po vyjadrení P</a:t>
            </a:r>
            <a:r>
              <a:rPr lang="sk-SK" baseline="-25000" noProof="0" dirty="0"/>
              <a:t>A</a:t>
            </a:r>
            <a:r>
              <a:rPr lang="sk-SK" noProof="0" dirty="0"/>
              <a:t> vlastne dostávame ďalšiu formuláciu daltonovho zákona: parciálny tlak každého plynu sa rovná jeho molárnemu zlomku v plynnej zmesi vynásobenému celkovým tlakom zmesi.</a:t>
            </a:r>
          </a:p>
          <a:p>
            <a:endParaRPr lang="sk-SK" noProof="0" dirty="0"/>
          </a:p>
        </p:txBody>
      </p:sp>
      <p:pic>
        <p:nvPicPr>
          <p:cNvPr id="6" name="Obrázok 5" descr="Obrázok, na ktorom je text, písmo, snímka obrazovky, rad&#10;&#10;Obsah vygenerovaný pomocou AI môže byť nesprávny.">
            <a:extLst>
              <a:ext uri="{FF2B5EF4-FFF2-40B4-BE49-F238E27FC236}">
                <a16:creationId xmlns:a16="http://schemas.microsoft.com/office/drawing/2014/main" id="{F8FFF543-1477-F2CE-DF59-5A35C3CDB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8207" y="1984683"/>
            <a:ext cx="3530321" cy="657144"/>
          </a:xfrm>
          <a:prstGeom prst="rect">
            <a:avLst/>
          </a:prstGeom>
        </p:spPr>
      </p:pic>
      <p:pic>
        <p:nvPicPr>
          <p:cNvPr id="10" name="Obrázok 9" descr="Obrázok, na ktorom je text, písmo, typografia, biely&#10;&#10;Obsah vygenerovaný pomocou AI môže byť nesprávny.">
            <a:extLst>
              <a:ext uri="{FF2B5EF4-FFF2-40B4-BE49-F238E27FC236}">
                <a16:creationId xmlns:a16="http://schemas.microsoft.com/office/drawing/2014/main" id="{234B1E50-9D01-615F-3514-B4A975E17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1536" y="3575296"/>
            <a:ext cx="2276671" cy="482635"/>
          </a:xfrm>
          <a:prstGeom prst="rect">
            <a:avLst/>
          </a:prstGeom>
        </p:spPr>
      </p:pic>
      <p:pic>
        <p:nvPicPr>
          <p:cNvPr id="12" name="Obrázok 11">
            <a:extLst>
              <a:ext uri="{FF2B5EF4-FFF2-40B4-BE49-F238E27FC236}">
                <a16:creationId xmlns:a16="http://schemas.microsoft.com/office/drawing/2014/main" id="{6BDFE08B-877E-973B-280B-7BADDDF22E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14" y="3611643"/>
            <a:ext cx="3862874" cy="446288"/>
          </a:xfrm>
          <a:prstGeom prst="rect">
            <a:avLst/>
          </a:prstGeom>
        </p:spPr>
      </p:pic>
      <p:pic>
        <p:nvPicPr>
          <p:cNvPr id="14" name="Obrázok 13" descr="Obrázok, na ktorom je text, písmo, číslo, rad&#10;&#10;Obsah vygenerovaný pomocou AI môže byť nesprávny.">
            <a:extLst>
              <a:ext uri="{FF2B5EF4-FFF2-40B4-BE49-F238E27FC236}">
                <a16:creationId xmlns:a16="http://schemas.microsoft.com/office/drawing/2014/main" id="{48715BF3-B7EC-EADF-E0D2-009BCA7512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703" y="4567388"/>
            <a:ext cx="3618198" cy="756298"/>
          </a:xfrm>
          <a:prstGeom prst="rect">
            <a:avLst/>
          </a:prstGeom>
        </p:spPr>
      </p:pic>
      <p:sp>
        <p:nvSpPr>
          <p:cNvPr id="15" name="BlokTextu 14">
            <a:extLst>
              <a:ext uri="{FF2B5EF4-FFF2-40B4-BE49-F238E27FC236}">
                <a16:creationId xmlns:a16="http://schemas.microsoft.com/office/drawing/2014/main" id="{C7D4DB64-52BC-ACCB-2CD7-D3D4F1D078F2}"/>
              </a:ext>
            </a:extLst>
          </p:cNvPr>
          <p:cNvSpPr txBox="1"/>
          <p:nvPr/>
        </p:nvSpPr>
        <p:spPr>
          <a:xfrm>
            <a:off x="4966717" y="3625648"/>
            <a:ext cx="410690" cy="369332"/>
          </a:xfrm>
          <a:prstGeom prst="rect">
            <a:avLst/>
          </a:prstGeom>
          <a:noFill/>
        </p:spPr>
        <p:txBody>
          <a:bodyPr wrap="none" rtlCol="0">
            <a:spAutoFit/>
          </a:bodyPr>
          <a:lstStyle/>
          <a:p>
            <a:r>
              <a:rPr lang="sk-SK" noProof="0" dirty="0">
                <a:sym typeface="Wingdings" panose="05000000000000000000" pitchFamily="2" charset="2"/>
              </a:rPr>
              <a:t></a:t>
            </a:r>
            <a:endParaRPr lang="sk-SK" noProof="0" dirty="0"/>
          </a:p>
        </p:txBody>
      </p:sp>
      <p:pic>
        <p:nvPicPr>
          <p:cNvPr id="17" name="Obrázok 16">
            <a:extLst>
              <a:ext uri="{FF2B5EF4-FFF2-40B4-BE49-F238E27FC236}">
                <a16:creationId xmlns:a16="http://schemas.microsoft.com/office/drawing/2014/main" id="{9D4F083D-B981-99DF-51DE-2BB3F46F84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0744" y="4764118"/>
            <a:ext cx="4650389" cy="482635"/>
          </a:xfrm>
          <a:prstGeom prst="rect">
            <a:avLst/>
          </a:prstGeom>
        </p:spPr>
      </p:pic>
      <p:pic>
        <p:nvPicPr>
          <p:cNvPr id="19" name="Obrázok 18" descr="Obrázok, na ktorom je text, písmo, snímka obrazovky, číslo&#10;&#10;Obsah vygenerovaný pomocou AI môže byť nesprávny.">
            <a:extLst>
              <a:ext uri="{FF2B5EF4-FFF2-40B4-BE49-F238E27FC236}">
                <a16:creationId xmlns:a16="http://schemas.microsoft.com/office/drawing/2014/main" id="{31AE9B6D-043F-921D-090C-DC2223FA48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7506" y="4670960"/>
            <a:ext cx="3440910" cy="640879"/>
          </a:xfrm>
          <a:prstGeom prst="rect">
            <a:avLst/>
          </a:prstGeom>
        </p:spPr>
      </p:pic>
    </p:spTree>
    <p:extLst>
      <p:ext uri="{BB962C8B-B14F-4D97-AF65-F5344CB8AC3E}">
        <p14:creationId xmlns:p14="http://schemas.microsoft.com/office/powerpoint/2010/main" val="327212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FFC1B-27BE-DA37-0685-C001BC662ED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804EB44-387E-65BC-6F35-42C644FBDB78}"/>
              </a:ext>
            </a:extLst>
          </p:cNvPr>
          <p:cNvSpPr>
            <a:spLocks noGrp="1"/>
          </p:cNvSpPr>
          <p:nvPr>
            <p:ph type="title"/>
          </p:nvPr>
        </p:nvSpPr>
        <p:spPr>
          <a:xfrm>
            <a:off x="650240" y="540601"/>
            <a:ext cx="9855200" cy="953669"/>
          </a:xfrm>
        </p:spPr>
        <p:txBody>
          <a:bodyPr anchor="ctr">
            <a:normAutofit/>
          </a:bodyPr>
          <a:lstStyle/>
          <a:p>
            <a:r>
              <a:rPr lang="sk-SK" sz="2400" noProof="0" dirty="0"/>
              <a:t>Zákon objemových zlučovacích pomerov </a:t>
            </a:r>
            <a:r>
              <a:rPr lang="sk-SK" sz="2000" b="0" noProof="0" dirty="0"/>
              <a:t>(Gay-Lussac)</a:t>
            </a:r>
          </a:p>
        </p:txBody>
      </p:sp>
      <p:sp>
        <p:nvSpPr>
          <p:cNvPr id="3" name="Zástupný objekt pre obsah 2">
            <a:extLst>
              <a:ext uri="{FF2B5EF4-FFF2-40B4-BE49-F238E27FC236}">
                <a16:creationId xmlns:a16="http://schemas.microsoft.com/office/drawing/2014/main" id="{C5215FE0-3504-6CBE-C642-EE2F15CD7271}"/>
              </a:ext>
            </a:extLst>
          </p:cNvPr>
          <p:cNvSpPr>
            <a:spLocks noGrp="1"/>
          </p:cNvSpPr>
          <p:nvPr>
            <p:ph idx="1"/>
          </p:nvPr>
        </p:nvSpPr>
        <p:spPr>
          <a:xfrm>
            <a:off x="650239" y="1494270"/>
            <a:ext cx="11025945" cy="5074696"/>
          </a:xfrm>
        </p:spPr>
        <p:txBody>
          <a:bodyPr/>
          <a:lstStyle/>
          <a:p>
            <a:r>
              <a:rPr lang="sk-SK" noProof="0" dirty="0"/>
              <a:t>Pri konštantnej teplote a tlaku možno objemy reagujúcich plynov vyjadriť ako pomer jednoduchých celých čísel.</a:t>
            </a:r>
          </a:p>
          <a:p>
            <a:r>
              <a:rPr lang="sk-SK" noProof="0" dirty="0"/>
              <a:t>Pomer sa získa na základe koeficientov vo vyváženej rovnici reakcie (koeficienty vyjadrujú jednotky objemu). </a:t>
            </a:r>
          </a:p>
          <a:p>
            <a:r>
              <a:rPr lang="sk-SK" noProof="0" dirty="0"/>
              <a:t>Zákon platí iba pre plynné látky pri konštantnej teplote a tlaku. </a:t>
            </a:r>
          </a:p>
          <a:p>
            <a:r>
              <a:rPr lang="sk-SK" noProof="0" dirty="0"/>
              <a:t>Príklady, založené na experimentálnych pozorovaniach pri konštantnej teplote a tlaku:</a:t>
            </a:r>
          </a:p>
        </p:txBody>
      </p:sp>
      <p:pic>
        <p:nvPicPr>
          <p:cNvPr id="7" name="Obrázok 6">
            <a:extLst>
              <a:ext uri="{FF2B5EF4-FFF2-40B4-BE49-F238E27FC236}">
                <a16:creationId xmlns:a16="http://schemas.microsoft.com/office/drawing/2014/main" id="{EA78460F-E61B-86BC-0F38-5D652AE12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978" y="5645085"/>
            <a:ext cx="6491595" cy="413577"/>
          </a:xfrm>
          <a:prstGeom prst="rect">
            <a:avLst/>
          </a:prstGeom>
        </p:spPr>
      </p:pic>
      <p:pic>
        <p:nvPicPr>
          <p:cNvPr id="10" name="Obrázok 9">
            <a:extLst>
              <a:ext uri="{FF2B5EF4-FFF2-40B4-BE49-F238E27FC236}">
                <a16:creationId xmlns:a16="http://schemas.microsoft.com/office/drawing/2014/main" id="{36C99717-09D6-B516-4F18-CE8FCC573D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978" y="5114547"/>
            <a:ext cx="3640853" cy="398598"/>
          </a:xfrm>
          <a:prstGeom prst="rect">
            <a:avLst/>
          </a:prstGeom>
        </p:spPr>
      </p:pic>
      <p:pic>
        <p:nvPicPr>
          <p:cNvPr id="12" name="Obrázok 11">
            <a:extLst>
              <a:ext uri="{FF2B5EF4-FFF2-40B4-BE49-F238E27FC236}">
                <a16:creationId xmlns:a16="http://schemas.microsoft.com/office/drawing/2014/main" id="{BF6FA56A-F44F-C9E7-762C-1E6DEA7B17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978" y="4561294"/>
            <a:ext cx="5890958" cy="413577"/>
          </a:xfrm>
          <a:prstGeom prst="rect">
            <a:avLst/>
          </a:prstGeom>
        </p:spPr>
      </p:pic>
      <p:pic>
        <p:nvPicPr>
          <p:cNvPr id="14" name="Obrázok 13">
            <a:extLst>
              <a:ext uri="{FF2B5EF4-FFF2-40B4-BE49-F238E27FC236}">
                <a16:creationId xmlns:a16="http://schemas.microsoft.com/office/drawing/2014/main" id="{51AC7F1F-4DBF-2BD2-CA3A-5B3D890B8A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3867" y="4031229"/>
            <a:ext cx="4511710" cy="390389"/>
          </a:xfrm>
          <a:prstGeom prst="rect">
            <a:avLst/>
          </a:prstGeom>
        </p:spPr>
      </p:pic>
    </p:spTree>
    <p:extLst>
      <p:ext uri="{BB962C8B-B14F-4D97-AF65-F5344CB8AC3E}">
        <p14:creationId xmlns:p14="http://schemas.microsoft.com/office/powerpoint/2010/main" val="3783050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BC29D-037C-424D-8D75-608E13B6765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6310A0E-F68B-C113-EA35-5BE0DDF2BEB0}"/>
              </a:ext>
            </a:extLst>
          </p:cNvPr>
          <p:cNvSpPr>
            <a:spLocks noGrp="1"/>
          </p:cNvSpPr>
          <p:nvPr>
            <p:ph type="title"/>
          </p:nvPr>
        </p:nvSpPr>
        <p:spPr>
          <a:xfrm>
            <a:off x="650240" y="540601"/>
            <a:ext cx="9855200" cy="953669"/>
          </a:xfrm>
        </p:spPr>
        <p:txBody>
          <a:bodyPr anchor="ctr">
            <a:normAutofit/>
          </a:bodyPr>
          <a:lstStyle/>
          <a:p>
            <a:r>
              <a:rPr lang="sk-SK" sz="2400" noProof="0" dirty="0"/>
              <a:t>Kinetická teória plynov</a:t>
            </a:r>
            <a:endParaRPr lang="sk-SK" sz="2000" b="0" noProof="0" dirty="0"/>
          </a:p>
        </p:txBody>
      </p:sp>
      <p:sp>
        <p:nvSpPr>
          <p:cNvPr id="3" name="Zástupný objekt pre obsah 2">
            <a:extLst>
              <a:ext uri="{FF2B5EF4-FFF2-40B4-BE49-F238E27FC236}">
                <a16:creationId xmlns:a16="http://schemas.microsoft.com/office/drawing/2014/main" id="{621482C8-BC99-11BB-FE91-6C9C05DAF67E}"/>
              </a:ext>
            </a:extLst>
          </p:cNvPr>
          <p:cNvSpPr>
            <a:spLocks noGrp="1"/>
          </p:cNvSpPr>
          <p:nvPr>
            <p:ph idx="1"/>
          </p:nvPr>
        </p:nvSpPr>
        <p:spPr>
          <a:xfrm>
            <a:off x="650240" y="1494270"/>
            <a:ext cx="8503091" cy="1442302"/>
          </a:xfrm>
        </p:spPr>
        <p:txBody>
          <a:bodyPr>
            <a:normAutofit/>
          </a:bodyPr>
          <a:lstStyle/>
          <a:p>
            <a:pPr marL="0" indent="0">
              <a:buNone/>
            </a:pPr>
            <a:r>
              <a:rPr lang="sk-SK" sz="1500" noProof="0" dirty="0"/>
              <a:t>Rudolf Clausius (1822 – 1888) publikoval teóriu, ktorá sa pokúšala vysvetliť rôzne experimentálne pozorovania </a:t>
            </a:r>
            <a:r>
              <a:rPr lang="sk-SK" sz="1500" noProof="0"/>
              <a:t>zhrnuté Boyleo</a:t>
            </a:r>
            <a:r>
              <a:rPr lang="en-US" sz="1500" noProof="0"/>
              <a:t>m</a:t>
            </a:r>
            <a:r>
              <a:rPr lang="sk-SK" sz="1500" noProof="0"/>
              <a:t>, Daltonom, Charlesom a Avogadrom </a:t>
            </a:r>
            <a:r>
              <a:rPr lang="sk-SK" sz="1500" noProof="0">
                <a:sym typeface="Wingdings" panose="05000000000000000000" pitchFamily="2" charset="2"/>
              </a:rPr>
              <a:t> </a:t>
            </a:r>
            <a:r>
              <a:rPr lang="sk-SK" sz="1500" noProof="0" dirty="0">
                <a:sym typeface="Wingdings" panose="05000000000000000000" pitchFamily="2" charset="2"/>
              </a:rPr>
              <a:t>vyplynuli z nej základné predpoklady kinetickej teórie ideálneho plynu:</a:t>
            </a:r>
            <a:endParaRPr lang="sk-SK" sz="1500" noProof="0" dirty="0"/>
          </a:p>
        </p:txBody>
      </p:sp>
      <p:sp>
        <p:nvSpPr>
          <p:cNvPr id="4" name="Zástupný objekt pre obsah 2">
            <a:extLst>
              <a:ext uri="{FF2B5EF4-FFF2-40B4-BE49-F238E27FC236}">
                <a16:creationId xmlns:a16="http://schemas.microsoft.com/office/drawing/2014/main" id="{18264511-8043-7B16-9624-AF017546AC0B}"/>
              </a:ext>
            </a:extLst>
          </p:cNvPr>
          <p:cNvSpPr txBox="1">
            <a:spLocks/>
          </p:cNvSpPr>
          <p:nvPr/>
        </p:nvSpPr>
        <p:spPr>
          <a:xfrm>
            <a:off x="650240" y="2554664"/>
            <a:ext cx="7079739" cy="411951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k-SK" noProof="0" dirty="0"/>
              <a:t>1. Plyny sú tvorené diskrétnymi molekulami. Jednotlivé molekuly sú veľmi malé a sú od seba veľmi vzdialené v porovnaní s ich (vlastnou) veľkosťou.</a:t>
            </a:r>
          </a:p>
          <a:p>
            <a:pPr marL="0" indent="0">
              <a:buFont typeface="Arial" panose="020B0604020202020204" pitchFamily="34" charset="0"/>
              <a:buNone/>
            </a:pPr>
            <a:r>
              <a:rPr lang="sk-SK" noProof="0" dirty="0"/>
              <a:t>2. Molekuly plynu sa pohybujú rôznymi rýchlosťami, pričom ich pohyb je kontinuálny (nepretržitý), náhodný a priamočiary.</a:t>
            </a:r>
          </a:p>
          <a:p>
            <a:pPr marL="0" indent="0">
              <a:buFont typeface="Arial" panose="020B0604020202020204" pitchFamily="34" charset="0"/>
              <a:buNone/>
            </a:pPr>
            <a:r>
              <a:rPr lang="sk-SK" noProof="0" dirty="0"/>
              <a:t>3</a:t>
            </a:r>
            <a:r>
              <a:rPr lang="sk-SK" noProof="0"/>
              <a:t>. Zrážky</a:t>
            </a:r>
            <a:r>
              <a:rPr lang="en-US" noProof="0"/>
              <a:t>,</a:t>
            </a:r>
            <a:r>
              <a:rPr lang="sk-SK" noProof="0"/>
              <a:t> </a:t>
            </a:r>
            <a:r>
              <a:rPr lang="sk-SK" noProof="0" dirty="0"/>
              <a:t>medzi </a:t>
            </a:r>
            <a:r>
              <a:rPr lang="sk-SK" noProof="0"/>
              <a:t>molekulami plynu</a:t>
            </a:r>
            <a:r>
              <a:rPr lang="en-US" noProof="0"/>
              <a:t> navzájom, ako aj kolízie so</a:t>
            </a:r>
            <a:r>
              <a:rPr lang="sk-SK" noProof="0"/>
              <a:t> </a:t>
            </a:r>
            <a:r>
              <a:rPr lang="sk-SK" noProof="0" dirty="0"/>
              <a:t>stenami nádoby sú elastické; celková energia pri zrážkach ostáva zachovaná, čo znamená, že pri nich nedochádza k zisku ani strate energie.</a:t>
            </a:r>
          </a:p>
          <a:p>
            <a:pPr marL="0" indent="0">
              <a:buFont typeface="Arial" panose="020B0604020202020204" pitchFamily="34" charset="0"/>
              <a:buNone/>
            </a:pPr>
            <a:r>
              <a:rPr lang="sk-SK" noProof="0" dirty="0"/>
              <a:t>4. Medzi zrážkami molekuly na seba nepôsobia žiadnymi príťažlivými ani odpudivými silami; namiesto toho sa každá molekula pohybuje priamočiaro konštantnou rýchlosťou.</a:t>
            </a:r>
          </a:p>
          <a:p>
            <a:pPr marL="0" indent="0">
              <a:buFont typeface="Arial" panose="020B0604020202020204" pitchFamily="34" charset="0"/>
              <a:buNone/>
            </a:pPr>
            <a:endParaRPr lang="sk-SK" noProof="0" dirty="0"/>
          </a:p>
        </p:txBody>
      </p:sp>
      <p:pic>
        <p:nvPicPr>
          <p:cNvPr id="6" name="Obrázok 5" descr="Obrázok, na ktorom je snímka obrazovky, pestrofarebnosť&#10;&#10;Obsah vygenerovaný pomocou AI môže byť nesprávny.">
            <a:extLst>
              <a:ext uri="{FF2B5EF4-FFF2-40B4-BE49-F238E27FC236}">
                <a16:creationId xmlns:a16="http://schemas.microsoft.com/office/drawing/2014/main" id="{8872A515-4F2F-B790-2142-709FA4005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2562" y="2482133"/>
            <a:ext cx="2857500" cy="2505075"/>
          </a:xfrm>
          <a:prstGeom prst="rect">
            <a:avLst/>
          </a:prstGeom>
        </p:spPr>
      </p:pic>
      <p:sp>
        <p:nvSpPr>
          <p:cNvPr id="8" name="BlokTextu 7">
            <a:extLst>
              <a:ext uri="{FF2B5EF4-FFF2-40B4-BE49-F238E27FC236}">
                <a16:creationId xmlns:a16="http://schemas.microsoft.com/office/drawing/2014/main" id="{3133CC44-4C97-5953-7383-18720464FB27}"/>
              </a:ext>
            </a:extLst>
          </p:cNvPr>
          <p:cNvSpPr txBox="1"/>
          <p:nvPr/>
        </p:nvSpPr>
        <p:spPr>
          <a:xfrm>
            <a:off x="7463487" y="5163513"/>
            <a:ext cx="4583082" cy="1569660"/>
          </a:xfrm>
          <a:prstGeom prst="rect">
            <a:avLst/>
          </a:prstGeom>
          <a:noFill/>
          <a:ln>
            <a:solidFill>
              <a:schemeClr val="accent1"/>
            </a:solidFill>
          </a:ln>
        </p:spPr>
        <p:txBody>
          <a:bodyPr wrap="square" rtlCol="0">
            <a:spAutoFit/>
          </a:bodyPr>
          <a:lstStyle/>
          <a:p>
            <a:r>
              <a:rPr lang="sk-SK" sz="1600" noProof="0" dirty="0"/>
              <a:t>Kinetická energia je energia, ktorú teleso nadobúda vďaka pohybu. Je daná  </a:t>
            </a:r>
            <a:r>
              <a:rPr lang="sk-SK" sz="1600" noProof="0" dirty="0">
                <a:sym typeface="Wingdings" panose="05000000000000000000" pitchFamily="2" charset="2"/>
              </a:rPr>
              <a:t></a:t>
            </a:r>
            <a:r>
              <a:rPr lang="sk-SK" sz="1600" noProof="0" dirty="0"/>
              <a:t>               kde m, je hmotnosť telesa a u je jeho rýchlosť (m/s). Predpoklady kinetickej teórie plynov možno použiť za účelom formulovania vzťahu medzi teplotou a kinetickou E molekúl.</a:t>
            </a:r>
          </a:p>
        </p:txBody>
      </p:sp>
      <p:pic>
        <p:nvPicPr>
          <p:cNvPr id="11" name="Obrázok 10" descr="Obrázok, na ktorom je písmo, typografia, grafika, symbol&#10;&#10;Obsah vygenerovaný pomocou AI môže byť nesprávny.">
            <a:extLst>
              <a:ext uri="{FF2B5EF4-FFF2-40B4-BE49-F238E27FC236}">
                <a16:creationId xmlns:a16="http://schemas.microsoft.com/office/drawing/2014/main" id="{37DB3938-50B3-303A-884A-6D748AABAE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8026" y="5420416"/>
            <a:ext cx="555407" cy="360914"/>
          </a:xfrm>
          <a:prstGeom prst="rect">
            <a:avLst/>
          </a:prstGeom>
        </p:spPr>
      </p:pic>
    </p:spTree>
    <p:extLst>
      <p:ext uri="{BB962C8B-B14F-4D97-AF65-F5344CB8AC3E}">
        <p14:creationId xmlns:p14="http://schemas.microsoft.com/office/powerpoint/2010/main" val="332082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53F6D-AFA8-5CA5-564A-7D9A4928B2D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962F3A-355A-4138-A806-6277461CF9CA}"/>
              </a:ext>
            </a:extLst>
          </p:cNvPr>
          <p:cNvSpPr>
            <a:spLocks noGrp="1"/>
          </p:cNvSpPr>
          <p:nvPr>
            <p:ph type="title"/>
          </p:nvPr>
        </p:nvSpPr>
        <p:spPr>
          <a:xfrm>
            <a:off x="650240" y="540601"/>
            <a:ext cx="9855200" cy="953669"/>
          </a:xfrm>
        </p:spPr>
        <p:txBody>
          <a:bodyPr anchor="ctr">
            <a:normAutofit/>
          </a:bodyPr>
          <a:lstStyle/>
          <a:p>
            <a:r>
              <a:rPr lang="sk-SK" sz="2400" noProof="0" dirty="0"/>
              <a:t>Kinetická teória plynov</a:t>
            </a:r>
            <a:endParaRPr lang="sk-SK" sz="2000" b="0" noProof="0" dirty="0"/>
          </a:p>
        </p:txBody>
      </p:sp>
      <p:sp>
        <p:nvSpPr>
          <p:cNvPr id="3" name="Zástupný objekt pre obsah 2">
            <a:extLst>
              <a:ext uri="{FF2B5EF4-FFF2-40B4-BE49-F238E27FC236}">
                <a16:creationId xmlns:a16="http://schemas.microsoft.com/office/drawing/2014/main" id="{A847E624-B278-4399-DF01-48E93FB7CC87}"/>
              </a:ext>
            </a:extLst>
          </p:cNvPr>
          <p:cNvSpPr>
            <a:spLocks noGrp="1"/>
          </p:cNvSpPr>
          <p:nvPr>
            <p:ph idx="1"/>
          </p:nvPr>
        </p:nvSpPr>
        <p:spPr>
          <a:xfrm>
            <a:off x="650240" y="1494269"/>
            <a:ext cx="10718486" cy="4595445"/>
          </a:xfrm>
        </p:spPr>
        <p:txBody>
          <a:bodyPr>
            <a:normAutofit/>
          </a:bodyPr>
          <a:lstStyle/>
          <a:p>
            <a:r>
              <a:rPr lang="sk-SK" noProof="0" dirty="0"/>
              <a:t>Priemerná kinetická energia plynných molekúl je priamo úmerná absolútnej teplote vzorky. Priemerné kinetické energie molekúl rôznych plynov sú pri danej teplote rovnaké.</a:t>
            </a:r>
          </a:p>
          <a:p>
            <a:r>
              <a:rPr lang="sk-SK" noProof="0" dirty="0"/>
              <a:t>Napr. priemerné kinetické energie molekúl sú rovnaké vo vzorkách He, H</a:t>
            </a:r>
            <a:r>
              <a:rPr lang="sk-SK" baseline="-25000" noProof="0" dirty="0"/>
              <a:t>2</a:t>
            </a:r>
            <a:r>
              <a:rPr lang="sk-SK" noProof="0" dirty="0"/>
              <a:t>O, N</a:t>
            </a:r>
            <a:r>
              <a:rPr lang="sk-SK" baseline="-25000" noProof="0" dirty="0"/>
              <a:t>2</a:t>
            </a:r>
            <a:r>
              <a:rPr lang="sk-SK" noProof="0" dirty="0"/>
              <a:t> a O</a:t>
            </a:r>
            <a:r>
              <a:rPr lang="sk-SK" baseline="-25000" noProof="0" dirty="0"/>
              <a:t>2</a:t>
            </a:r>
            <a:r>
              <a:rPr lang="sk-SK" noProof="0" dirty="0"/>
              <a:t> pri rovnakej teplote. Najľahšie molekuly, He, však majú oveľa vyššie priemerné rýchlosti ako ťažšie molekuly H</a:t>
            </a:r>
            <a:r>
              <a:rPr lang="sk-SK" baseline="-25000" noProof="0" dirty="0"/>
              <a:t>2</a:t>
            </a:r>
            <a:r>
              <a:rPr lang="sk-SK" noProof="0" dirty="0"/>
              <a:t>O, N</a:t>
            </a:r>
            <a:r>
              <a:rPr lang="sk-SK" baseline="-25000" noProof="0" dirty="0"/>
              <a:t>2</a:t>
            </a:r>
            <a:r>
              <a:rPr lang="sk-SK" noProof="0" dirty="0"/>
              <a:t> a O</a:t>
            </a:r>
            <a:r>
              <a:rPr lang="sk-SK" baseline="-25000" noProof="0" dirty="0"/>
              <a:t>2</a:t>
            </a:r>
            <a:r>
              <a:rPr lang="sk-SK" noProof="0" dirty="0"/>
              <a:t> pri rovnakej teplote</a:t>
            </a:r>
          </a:p>
          <a:p>
            <a:endParaRPr lang="sk-SK" noProof="0" dirty="0"/>
          </a:p>
        </p:txBody>
      </p:sp>
      <p:pic>
        <p:nvPicPr>
          <p:cNvPr id="16" name="Obrázok 15" descr="Obrázok, na ktorom je text, rad, diagram, vývoj&#10;&#10;Obsah vygenerovaný pomocou AI môže byť nesprávny.">
            <a:extLst>
              <a:ext uri="{FF2B5EF4-FFF2-40B4-BE49-F238E27FC236}">
                <a16:creationId xmlns:a16="http://schemas.microsoft.com/office/drawing/2014/main" id="{2E72A4E6-A928-5C2E-EC37-10A70DFB7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115" y="3593290"/>
            <a:ext cx="6283106" cy="3264710"/>
          </a:xfrm>
          <a:prstGeom prst="rect">
            <a:avLst/>
          </a:prstGeom>
        </p:spPr>
      </p:pic>
      <p:pic>
        <p:nvPicPr>
          <p:cNvPr id="18" name="Obrázok 17" descr="Obrázok, na ktorom je text, rad, písmo, diagram&#10;&#10;Obsah vygenerovaný pomocou AI môže byť nesprávny.">
            <a:extLst>
              <a:ext uri="{FF2B5EF4-FFF2-40B4-BE49-F238E27FC236}">
                <a16:creationId xmlns:a16="http://schemas.microsoft.com/office/drawing/2014/main" id="{A3E2CAED-7C58-13AE-8A7D-8A8BF12D5E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6221" y="2932386"/>
            <a:ext cx="5282745" cy="3925614"/>
          </a:xfrm>
          <a:prstGeom prst="rect">
            <a:avLst/>
          </a:prstGeom>
        </p:spPr>
      </p:pic>
      <p:pic>
        <p:nvPicPr>
          <p:cNvPr id="20" name="Obrázok 19" descr="Obrázok, na ktorom je text, písmo, snímka obrazovky, rad&#10;&#10;Obsah vygenerovaný pomocou AI môže byť nesprávny.">
            <a:extLst>
              <a:ext uri="{FF2B5EF4-FFF2-40B4-BE49-F238E27FC236}">
                <a16:creationId xmlns:a16="http://schemas.microsoft.com/office/drawing/2014/main" id="{A6A091A9-6538-F33A-78DB-AB80077484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0690" y="67218"/>
            <a:ext cx="7186765" cy="1427049"/>
          </a:xfrm>
          <a:prstGeom prst="rect">
            <a:avLst/>
          </a:prstGeom>
          <a:ln>
            <a:solidFill>
              <a:schemeClr val="accent1"/>
            </a:solidFill>
          </a:ln>
        </p:spPr>
      </p:pic>
    </p:spTree>
    <p:extLst>
      <p:ext uri="{BB962C8B-B14F-4D97-AF65-F5344CB8AC3E}">
        <p14:creationId xmlns:p14="http://schemas.microsoft.com/office/powerpoint/2010/main" val="145989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ADD72-509A-2E83-6610-8F1FE96E430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0408D1C-438A-B3A2-0AC7-42436C586027}"/>
              </a:ext>
            </a:extLst>
          </p:cNvPr>
          <p:cNvSpPr>
            <a:spLocks noGrp="1"/>
          </p:cNvSpPr>
          <p:nvPr>
            <p:ph type="title"/>
          </p:nvPr>
        </p:nvSpPr>
        <p:spPr>
          <a:xfrm>
            <a:off x="650240" y="540601"/>
            <a:ext cx="9855200" cy="953669"/>
          </a:xfrm>
        </p:spPr>
        <p:txBody>
          <a:bodyPr anchor="ctr">
            <a:normAutofit/>
          </a:bodyPr>
          <a:lstStyle/>
          <a:p>
            <a:r>
              <a:rPr lang="sk-SK" sz="2400" noProof="0" dirty="0"/>
              <a:t>Zákony pre ideálny plyn “vo svetle” kinetickej teórie </a:t>
            </a:r>
          </a:p>
        </p:txBody>
      </p:sp>
      <p:sp>
        <p:nvSpPr>
          <p:cNvPr id="3" name="Zástupný objekt pre obsah 2">
            <a:extLst>
              <a:ext uri="{FF2B5EF4-FFF2-40B4-BE49-F238E27FC236}">
                <a16:creationId xmlns:a16="http://schemas.microsoft.com/office/drawing/2014/main" id="{D564E9BC-0C80-F050-E609-FBE43C305B4B}"/>
              </a:ext>
            </a:extLst>
          </p:cNvPr>
          <p:cNvSpPr>
            <a:spLocks noGrp="1"/>
          </p:cNvSpPr>
          <p:nvPr>
            <p:ph idx="1"/>
          </p:nvPr>
        </p:nvSpPr>
        <p:spPr>
          <a:xfrm>
            <a:off x="650240" y="1494270"/>
            <a:ext cx="10281920" cy="5074696"/>
          </a:xfrm>
        </p:spPr>
        <p:txBody>
          <a:bodyPr>
            <a:normAutofit lnSpcReduction="10000"/>
          </a:bodyPr>
          <a:lstStyle/>
          <a:p>
            <a:r>
              <a:rPr lang="sk-SK" sz="1700" noProof="0" dirty="0"/>
              <a:t>Boyle: tlak </a:t>
            </a:r>
            <a:r>
              <a:rPr lang="sk-SK" sz="1700" noProof="0"/>
              <a:t>plynu </a:t>
            </a:r>
            <a:r>
              <a:rPr lang="en-US" sz="1700" noProof="0"/>
              <a:t>pôsobiaci </a:t>
            </a:r>
            <a:r>
              <a:rPr lang="sk-SK" sz="1700" noProof="0"/>
              <a:t>na </a:t>
            </a:r>
            <a:r>
              <a:rPr lang="sk-SK" sz="1700" noProof="0" dirty="0"/>
              <a:t>steny nádoby je daný </a:t>
            </a:r>
            <a:r>
              <a:rPr lang="sk-SK" sz="1700" noProof="0"/>
              <a:t>nárazmi molekúl. </a:t>
            </a:r>
            <a:r>
              <a:rPr lang="sk-SK" sz="1700" noProof="0" dirty="0"/>
              <a:t>Podstatný je 1) počet molekúl, ktoré narážajú do steny za jednotku času, a 2) sila ktorou molekuly narážajú do steny. Ak je T konštantná, priemerná rýchlosť a sila zrážok zostávajú rovnaké. Zníženie objemu vzorky plynu na polovicu zdvojnásobí tlak </a:t>
            </a:r>
            <a:r>
              <a:rPr lang="sk-SK" sz="1700" noProof="0" dirty="0">
                <a:sym typeface="Wingdings" panose="05000000000000000000" pitchFamily="2" charset="2"/>
              </a:rPr>
              <a:t> </a:t>
            </a:r>
            <a:r>
              <a:rPr lang="sk-SK" sz="1700" noProof="0" dirty="0"/>
              <a:t>na plochu stien za jednotku času narazí dvakrát toľko molekúl a naopak (2 x objem plynu </a:t>
            </a:r>
            <a:r>
              <a:rPr lang="sk-SK" sz="1700" noProof="0" dirty="0">
                <a:sym typeface="Wingdings" panose="05000000000000000000" pitchFamily="2" charset="2"/>
              </a:rPr>
              <a:t> pokles </a:t>
            </a:r>
            <a:r>
              <a:rPr lang="sk-SK" sz="1700" noProof="0" dirty="0"/>
              <a:t>tlaku na polovicu – iba polovičný počet molekúl plynu narazí do steny). </a:t>
            </a:r>
          </a:p>
          <a:p>
            <a:r>
              <a:rPr lang="sk-SK" sz="1700" noProof="0" dirty="0"/>
              <a:t>Dalton: Vo vzorke plynu sú molekuly od seba veľmi ďaleko </a:t>
            </a:r>
            <a:r>
              <a:rPr lang="sk-SK" sz="1700" noProof="0" dirty="0">
                <a:sym typeface="Wingdings" panose="05000000000000000000" pitchFamily="2" charset="2"/>
              </a:rPr>
              <a:t></a:t>
            </a:r>
            <a:r>
              <a:rPr lang="sk-SK" sz="1700" noProof="0" dirty="0"/>
              <a:t> zanedbateľná príťažlivosť. Každá molekula pôsobí nezávisle od prítomnosti inej. Molekuly každého plynu sa zrážajú so stenami s frekvenciou a silou, ktoré sa nemenia. V dôsledku toho každý plyn vyvíja parciálny tlak, ktorý je nezávislý od prítomnosti druhého plynu, a celkový tlak je spôsobený súčtom všetkých zrážok molekúl so stenami.</a:t>
            </a:r>
          </a:p>
          <a:p>
            <a:r>
              <a:rPr lang="sk-SK" sz="1700" noProof="0" dirty="0"/>
              <a:t>Charles: priemerná kinetická E je priamo úmerná absolútnej T. Zdvojnásobenie </a:t>
            </a:r>
            <a:r>
              <a:rPr lang="sk-SK" sz="1700" noProof="0"/>
              <a:t>T plynu </a:t>
            </a:r>
            <a:r>
              <a:rPr lang="sk-SK" sz="1700" noProof="0" dirty="0"/>
              <a:t>zdvojnásobí priemernú kinetickú E </a:t>
            </a:r>
            <a:r>
              <a:rPr lang="sk-SK" sz="1700" noProof="0"/>
              <a:t>molekúl a </a:t>
            </a:r>
            <a:r>
              <a:rPr lang="en-US" sz="1700" noProof="0"/>
              <a:t>vyššia</a:t>
            </a:r>
            <a:r>
              <a:rPr lang="sk-SK" sz="1700" noProof="0"/>
              <a:t> sila zrážok molekúl </a:t>
            </a:r>
            <a:r>
              <a:rPr lang="en-US" sz="1700" noProof="0"/>
              <a:t>spôsobí nárast</a:t>
            </a:r>
            <a:r>
              <a:rPr lang="sk-SK" sz="1700" noProof="0"/>
              <a:t> V </a:t>
            </a:r>
            <a:r>
              <a:rPr lang="en-US" sz="1700" noProof="0"/>
              <a:t>na dvojnásobnú úroveň </a:t>
            </a:r>
            <a:r>
              <a:rPr lang="sk-SK" sz="1700" noProof="0"/>
              <a:t>pri konštantnom P. </a:t>
            </a:r>
            <a:r>
              <a:rPr lang="sk-SK" sz="1700" noProof="0" dirty="0"/>
              <a:t>Na druhej strane, zníženie absolútnej T na 1/2 zníži kinetickú E na 1/2 pôvodnej hodnoty; pri konštantnom tlaku sa objem zmenší na 1/2 kvôli zníženej intenzite zrážok plynných molekúl so stenami nádoby.</a:t>
            </a:r>
          </a:p>
        </p:txBody>
      </p:sp>
    </p:spTree>
    <p:extLst>
      <p:ext uri="{BB962C8B-B14F-4D97-AF65-F5344CB8AC3E}">
        <p14:creationId xmlns:p14="http://schemas.microsoft.com/office/powerpoint/2010/main" val="2990969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79BD-CB86-B48A-5E51-40F50C166F1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39D9774-03C7-BFFD-77CA-35696003D3FC}"/>
              </a:ext>
            </a:extLst>
          </p:cNvPr>
          <p:cNvSpPr>
            <a:spLocks noGrp="1"/>
          </p:cNvSpPr>
          <p:nvPr>
            <p:ph type="title"/>
          </p:nvPr>
        </p:nvSpPr>
        <p:spPr>
          <a:xfrm>
            <a:off x="650240" y="540601"/>
            <a:ext cx="9855200" cy="953669"/>
          </a:xfrm>
        </p:spPr>
        <p:txBody>
          <a:bodyPr anchor="ctr">
            <a:normAutofit/>
          </a:bodyPr>
          <a:lstStyle/>
          <a:p>
            <a:r>
              <a:rPr lang="sk-SK" sz="2400" noProof="0" dirty="0"/>
              <a:t>Ideálny vs. “reálny” plyn</a:t>
            </a:r>
          </a:p>
        </p:txBody>
      </p:sp>
      <p:sp>
        <p:nvSpPr>
          <p:cNvPr id="3" name="Zástupný objekt pre obsah 2">
            <a:extLst>
              <a:ext uri="{FF2B5EF4-FFF2-40B4-BE49-F238E27FC236}">
                <a16:creationId xmlns:a16="http://schemas.microsoft.com/office/drawing/2014/main" id="{86449575-FF49-E93F-F94A-AB045F157153}"/>
              </a:ext>
            </a:extLst>
          </p:cNvPr>
          <p:cNvSpPr>
            <a:spLocks noGrp="1"/>
          </p:cNvSpPr>
          <p:nvPr>
            <p:ph idx="1"/>
          </p:nvPr>
        </p:nvSpPr>
        <p:spPr>
          <a:xfrm>
            <a:off x="650240" y="1494270"/>
            <a:ext cx="10281920" cy="5074696"/>
          </a:xfrm>
        </p:spPr>
        <p:txBody>
          <a:bodyPr>
            <a:normAutofit/>
          </a:bodyPr>
          <a:lstStyle/>
          <a:p>
            <a:r>
              <a:rPr lang="sk-SK" sz="1700" noProof="0" dirty="0"/>
              <a:t>Ideálny plyn: </a:t>
            </a:r>
            <a:r>
              <a:rPr lang="sk-SK" noProof="0" dirty="0"/>
              <a:t>1) všetok objem vzorky (okrem zanedbateľného) je prázdny priestor, 2) molekuly ideálneho plynu sa navzájom nepriťahujú, pretože sú od seba veľmi vzdialené </a:t>
            </a:r>
          </a:p>
          <a:p>
            <a:r>
              <a:rPr lang="sk-SK" noProof="0" dirty="0"/>
              <a:t>Ideálny plyn </a:t>
            </a:r>
            <a:r>
              <a:rPr lang="sk-SK" noProof="0" dirty="0">
                <a:sym typeface="Wingdings" panose="05000000000000000000" pitchFamily="2" charset="2"/>
              </a:rPr>
              <a:t> hodnota PV/nRT sa s meniacim tlakom nemení, má konštantú hodnotu = 1</a:t>
            </a:r>
            <a:endParaRPr lang="sk-SK" sz="1700" noProof="0" dirty="0"/>
          </a:p>
        </p:txBody>
      </p:sp>
      <p:pic>
        <p:nvPicPr>
          <p:cNvPr id="10" name="Obrázok 9" descr="Obrázok, na ktorom je text, rad, diagram, snímka obrazovky&#10;&#10;Obsah vygenerovaný pomocou AI môže byť nesprávny.">
            <a:extLst>
              <a:ext uri="{FF2B5EF4-FFF2-40B4-BE49-F238E27FC236}">
                <a16:creationId xmlns:a16="http://schemas.microsoft.com/office/drawing/2014/main" id="{33D28DA9-629E-AB4C-320F-7393E5D69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80" y="2813049"/>
            <a:ext cx="5274860" cy="4062249"/>
          </a:xfrm>
          <a:prstGeom prst="rect">
            <a:avLst/>
          </a:prstGeom>
        </p:spPr>
      </p:pic>
      <p:sp>
        <p:nvSpPr>
          <p:cNvPr id="11" name="BlokTextu 10">
            <a:extLst>
              <a:ext uri="{FF2B5EF4-FFF2-40B4-BE49-F238E27FC236}">
                <a16:creationId xmlns:a16="http://schemas.microsoft.com/office/drawing/2014/main" id="{7151AE60-A517-AF5B-F686-95C5E7AB158A}"/>
              </a:ext>
            </a:extLst>
          </p:cNvPr>
          <p:cNvSpPr txBox="1"/>
          <p:nvPr/>
        </p:nvSpPr>
        <p:spPr>
          <a:xfrm>
            <a:off x="5751196" y="2800585"/>
            <a:ext cx="5793792" cy="4053482"/>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sk-SK" noProof="0"/>
              <a:t>Odchýlky sú</a:t>
            </a:r>
            <a:r>
              <a:rPr lang="en-US" noProof="0"/>
              <a:t> </a:t>
            </a:r>
            <a:r>
              <a:rPr lang="sk-SK" noProof="0"/>
              <a:t>významnejšie </a:t>
            </a:r>
            <a:r>
              <a:rPr lang="sk-SK" noProof="0" dirty="0"/>
              <a:t>pri vysokých tlakoch a/alebo nízkych teplotách, teda v blízkosti podmienok, pri ktorých sa plyn skvapalňuje.</a:t>
            </a:r>
          </a:p>
          <a:p>
            <a:pPr marL="285750" indent="-285750">
              <a:lnSpc>
                <a:spcPct val="120000"/>
              </a:lnSpc>
              <a:buFont typeface="Arial" panose="020B0604020202020204" pitchFamily="34" charset="0"/>
              <a:buChar char="•"/>
            </a:pPr>
            <a:r>
              <a:rPr lang="sk-SK" noProof="0" dirty="0"/>
              <a:t>Pri vysokom tlaku </a:t>
            </a:r>
            <a:r>
              <a:rPr lang="sk-SK" noProof="0" dirty="0">
                <a:sym typeface="Wingdings" panose="05000000000000000000" pitchFamily="2" charset="2"/>
              </a:rPr>
              <a:t>sa </a:t>
            </a:r>
            <a:r>
              <a:rPr lang="sk-SK" noProof="0"/>
              <a:t>objem </a:t>
            </a:r>
            <a:r>
              <a:rPr lang="en-US" noProof="0"/>
              <a:t>samotných </a:t>
            </a:r>
            <a:r>
              <a:rPr lang="sk-SK" noProof="0"/>
              <a:t>molekúl </a:t>
            </a:r>
            <a:r>
              <a:rPr lang="en-US" noProof="0"/>
              <a:t>významne podieľa na</a:t>
            </a:r>
            <a:r>
              <a:rPr lang="sk-SK" noProof="0"/>
              <a:t> celkov</a:t>
            </a:r>
            <a:r>
              <a:rPr lang="en-US" noProof="0"/>
              <a:t>om</a:t>
            </a:r>
            <a:r>
              <a:rPr lang="sk-SK" noProof="0"/>
              <a:t> objem</a:t>
            </a:r>
            <a:r>
              <a:rPr lang="en-US" noProof="0"/>
              <a:t>e</a:t>
            </a:r>
            <a:r>
              <a:rPr lang="sk-SK" noProof="0"/>
              <a:t>. </a:t>
            </a:r>
            <a:r>
              <a:rPr lang="sk-SK" noProof="0" dirty="0"/>
              <a:t>V dôsledku toho bude objem pre pohyb molekúl menší o určité množstvo, čo vyjadruje korekčný faktor nb.</a:t>
            </a:r>
          </a:p>
          <a:p>
            <a:pPr marL="285750" indent="-285750">
              <a:lnSpc>
                <a:spcPct val="120000"/>
              </a:lnSpc>
              <a:buFont typeface="Arial" panose="020B0604020202020204" pitchFamily="34" charset="0"/>
              <a:buChar char="•"/>
            </a:pPr>
            <a:r>
              <a:rPr lang="sk-SK" noProof="0" dirty="0"/>
              <a:t>Väčšie molekuly majú väčšie hodnoty b a čím väčší je počet molekúl vo vzorke (vyššie n), tým väčšia je korekcia objemu. </a:t>
            </a:r>
          </a:p>
          <a:p>
            <a:pPr marL="285750" indent="-285750">
              <a:lnSpc>
                <a:spcPct val="120000"/>
              </a:lnSpc>
              <a:buFont typeface="Arial" panose="020B0604020202020204" pitchFamily="34" charset="0"/>
              <a:buChar char="•"/>
            </a:pPr>
            <a:endParaRPr lang="sk-SK" noProof="0" dirty="0"/>
          </a:p>
        </p:txBody>
      </p:sp>
      <p:pic>
        <p:nvPicPr>
          <p:cNvPr id="15" name="Obrázok 14" descr="Obrázok, na ktorom je text, písmo, biely, typografia&#10;&#10;Obsah vygenerovaný pomocou AI môže byť nesprávny.">
            <a:extLst>
              <a:ext uri="{FF2B5EF4-FFF2-40B4-BE49-F238E27FC236}">
                <a16:creationId xmlns:a16="http://schemas.microsoft.com/office/drawing/2014/main" id="{37813296-B026-BFEB-D4FF-7E38E9888E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5674" y="6278809"/>
            <a:ext cx="3079532" cy="432708"/>
          </a:xfrm>
          <a:prstGeom prst="rect">
            <a:avLst/>
          </a:prstGeom>
        </p:spPr>
      </p:pic>
    </p:spTree>
    <p:extLst>
      <p:ext uri="{BB962C8B-B14F-4D97-AF65-F5344CB8AC3E}">
        <p14:creationId xmlns:p14="http://schemas.microsoft.com/office/powerpoint/2010/main" val="46383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695B2-E222-AFC6-A7BC-884F37127E2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E83038C-F927-ED6B-D718-C8152E9A5035}"/>
              </a:ext>
            </a:extLst>
          </p:cNvPr>
          <p:cNvSpPr>
            <a:spLocks noGrp="1"/>
          </p:cNvSpPr>
          <p:nvPr>
            <p:ph type="title"/>
          </p:nvPr>
        </p:nvSpPr>
        <p:spPr>
          <a:xfrm>
            <a:off x="650240" y="540601"/>
            <a:ext cx="9855200" cy="953669"/>
          </a:xfrm>
        </p:spPr>
        <p:txBody>
          <a:bodyPr anchor="ctr">
            <a:normAutofit/>
          </a:bodyPr>
          <a:lstStyle/>
          <a:p>
            <a:r>
              <a:rPr lang="sk-SK" sz="2400" noProof="0" dirty="0"/>
              <a:t>Ideálny vs. “reálny” plyn</a:t>
            </a:r>
          </a:p>
        </p:txBody>
      </p:sp>
      <p:sp>
        <p:nvSpPr>
          <p:cNvPr id="3" name="Zástupný objekt pre obsah 2">
            <a:extLst>
              <a:ext uri="{FF2B5EF4-FFF2-40B4-BE49-F238E27FC236}">
                <a16:creationId xmlns:a16="http://schemas.microsoft.com/office/drawing/2014/main" id="{7BC3151C-DE15-1E7C-1AEC-A01325383A71}"/>
              </a:ext>
            </a:extLst>
          </p:cNvPr>
          <p:cNvSpPr>
            <a:spLocks noGrp="1"/>
          </p:cNvSpPr>
          <p:nvPr>
            <p:ph idx="1"/>
          </p:nvPr>
        </p:nvSpPr>
        <p:spPr>
          <a:xfrm>
            <a:off x="650240" y="1494270"/>
            <a:ext cx="9730889" cy="5074696"/>
          </a:xfrm>
        </p:spPr>
        <p:txBody>
          <a:bodyPr>
            <a:normAutofit/>
          </a:bodyPr>
          <a:lstStyle/>
          <a:p>
            <a:r>
              <a:rPr lang="en-US" sz="1700" dirty="0"/>
              <a:t>S</a:t>
            </a:r>
            <a:r>
              <a:rPr lang="sk-SK" sz="1700" noProof="0"/>
              <a:t> </a:t>
            </a:r>
            <a:r>
              <a:rPr lang="sk-SK" sz="1700" noProof="0" dirty="0"/>
              <a:t>poklesom T sa znižuje kinetická E molekúl </a:t>
            </a:r>
            <a:r>
              <a:rPr lang="sk-SK" sz="1700" noProof="0" dirty="0">
                <a:sym typeface="Wingdings" panose="05000000000000000000" pitchFamily="2" charset="2"/>
              </a:rPr>
              <a:t> </a:t>
            </a:r>
            <a:r>
              <a:rPr lang="sk-SK" sz="1700" noProof="0"/>
              <a:t>pohybujú </a:t>
            </a:r>
            <a:r>
              <a:rPr lang="en-US" sz="1700" noProof="0"/>
              <a:t>sa </a:t>
            </a:r>
            <a:r>
              <a:rPr lang="sk-SK" sz="1700" noProof="0"/>
              <a:t>pomalšie </a:t>
            </a:r>
            <a:r>
              <a:rPr lang="sk-SK" sz="1700" noProof="0" dirty="0"/>
              <a:t>a potenciálna energia vyvolaná malými príťažlivými silami sa stáva dôležitou, keď sú molekuly veľmi blízko seba. V dôsledku príťažlivých síl sa molekuly vychyľujú zo svojich dráh a trvá im dlhšie, kým narazia do steny, takže počet zrážok za čas sa znižuje. Príťažlivosť susedných molekúl sa prejaví aj znížením E zrážky plynu so stenou. V dôsledku toho je tlak, ktorým plyn pôsobí (P</a:t>
            </a:r>
            <a:r>
              <a:rPr lang="sk-SK" sz="1700" baseline="-25000" noProof="0" dirty="0"/>
              <a:t>meranie</a:t>
            </a:r>
            <a:r>
              <a:rPr lang="sk-SK" sz="1700" noProof="0" dirty="0"/>
              <a:t>), menší ako tlak pri zanedbateľnom pôsobení susedných molekúl (P</a:t>
            </a:r>
            <a:r>
              <a:rPr lang="sk-SK" sz="1700" baseline="-25000" noProof="0" dirty="0"/>
              <a:t>ideal</a:t>
            </a:r>
            <a:r>
              <a:rPr lang="sk-SK" sz="1700" noProof="0" dirty="0"/>
              <a:t>). Aj pri tlaku sa preto zavádza korekčný faktor n</a:t>
            </a:r>
            <a:r>
              <a:rPr lang="sk-SK" sz="1700" baseline="30000" noProof="0" dirty="0"/>
              <a:t>2</a:t>
            </a:r>
            <a:r>
              <a:rPr lang="sk-SK" sz="1700" noProof="0" dirty="0"/>
              <a:t>a/V</a:t>
            </a:r>
            <a:r>
              <a:rPr lang="sk-SK" sz="1700" baseline="30000" noProof="0" dirty="0"/>
              <a:t>2</a:t>
            </a:r>
            <a:r>
              <a:rPr lang="sk-SK" sz="1700" noProof="0" dirty="0"/>
              <a:t>. </a:t>
            </a:r>
          </a:p>
          <a:p>
            <a:endParaRPr lang="sk-SK" sz="1700" noProof="0" dirty="0"/>
          </a:p>
          <a:p>
            <a:r>
              <a:rPr lang="sk-SK" sz="1700" noProof="0" dirty="0"/>
              <a:t>V tomto vyjadrení väčšie hodnoty a naznačujú silné príťažlivé sily. Keď je prítomných viac molekúl (väčšie n) a keď sú molekuly blízko seba (menšie V</a:t>
            </a:r>
            <a:r>
              <a:rPr lang="sk-SK" sz="1700" baseline="30000" noProof="0" dirty="0"/>
              <a:t>2</a:t>
            </a:r>
            <a:r>
              <a:rPr lang="sk-SK" sz="1700" noProof="0" dirty="0"/>
              <a:t> v menovateli), korekcia sa zväčší.</a:t>
            </a:r>
          </a:p>
          <a:p>
            <a:r>
              <a:rPr lang="sk-SK" noProof="0" dirty="0"/>
              <a:t>Keď dosadíme tieto dva výrazy pre korekcie do rovnice ideálneho plynu, dostaneme:</a:t>
            </a:r>
          </a:p>
          <a:p>
            <a:endParaRPr lang="sk-SK" sz="1700" noProof="0" dirty="0"/>
          </a:p>
        </p:txBody>
      </p:sp>
      <p:pic>
        <p:nvPicPr>
          <p:cNvPr id="5" name="Obrázok 4" descr="Obrázok, na ktorom je text, písmo, biely, rad&#10;&#10;Obsah vygenerovaný pomocou AI môže byť nesprávny.">
            <a:extLst>
              <a:ext uri="{FF2B5EF4-FFF2-40B4-BE49-F238E27FC236}">
                <a16:creationId xmlns:a16="http://schemas.microsoft.com/office/drawing/2014/main" id="{E82DE280-619A-126A-96DD-D49E36130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2344" y="3428999"/>
            <a:ext cx="3637261" cy="803031"/>
          </a:xfrm>
          <a:prstGeom prst="rect">
            <a:avLst/>
          </a:prstGeom>
        </p:spPr>
      </p:pic>
      <p:pic>
        <p:nvPicPr>
          <p:cNvPr id="7" name="Obrázok 6" descr="Obrázok, na ktorom je text, písmo, rukopis, typografia&#10;&#10;Obsah vygenerovaný pomocou AI môže byť nesprávny.">
            <a:extLst>
              <a:ext uri="{FF2B5EF4-FFF2-40B4-BE49-F238E27FC236}">
                <a16:creationId xmlns:a16="http://schemas.microsoft.com/office/drawing/2014/main" id="{90DAFD86-20C1-B403-BD2A-D2547BDF86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1435" y="5505478"/>
            <a:ext cx="4130565" cy="1063488"/>
          </a:xfrm>
          <a:prstGeom prst="rect">
            <a:avLst/>
          </a:prstGeom>
          <a:ln>
            <a:solidFill>
              <a:schemeClr val="accent1"/>
            </a:solidFill>
          </a:ln>
        </p:spPr>
      </p:pic>
      <p:pic>
        <p:nvPicPr>
          <p:cNvPr id="9" name="Obrázok 8" descr="Obrázok, na ktorom je text, písmo, biely, rad&#10;&#10;Obsah vygenerovaný pomocou AI môže byť nesprávny.">
            <a:extLst>
              <a:ext uri="{FF2B5EF4-FFF2-40B4-BE49-F238E27FC236}">
                <a16:creationId xmlns:a16="http://schemas.microsoft.com/office/drawing/2014/main" id="{3C2908F4-27CA-8B28-D239-B20E4C0DCF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12" y="5543388"/>
            <a:ext cx="5852284" cy="920490"/>
          </a:xfrm>
          <a:prstGeom prst="rect">
            <a:avLst/>
          </a:prstGeom>
        </p:spPr>
      </p:pic>
      <p:sp>
        <p:nvSpPr>
          <p:cNvPr id="12" name="BlokTextu 11">
            <a:extLst>
              <a:ext uri="{FF2B5EF4-FFF2-40B4-BE49-F238E27FC236}">
                <a16:creationId xmlns:a16="http://schemas.microsoft.com/office/drawing/2014/main" id="{50997BAD-8934-93BB-01F4-5485F1BB19F8}"/>
              </a:ext>
            </a:extLst>
          </p:cNvPr>
          <p:cNvSpPr txBox="1"/>
          <p:nvPr/>
        </p:nvSpPr>
        <p:spPr>
          <a:xfrm>
            <a:off x="5999640" y="5852556"/>
            <a:ext cx="1967205" cy="369332"/>
          </a:xfrm>
          <a:prstGeom prst="rect">
            <a:avLst/>
          </a:prstGeom>
          <a:noFill/>
        </p:spPr>
        <p:txBody>
          <a:bodyPr wrap="none" rtlCol="0">
            <a:spAutoFit/>
          </a:bodyPr>
          <a:lstStyle/>
          <a:p>
            <a:r>
              <a:rPr lang="sk-SK" noProof="0" dirty="0"/>
              <a:t>zjednodušene </a:t>
            </a:r>
            <a:r>
              <a:rPr lang="sk-SK" noProof="0" dirty="0">
                <a:sym typeface="Wingdings" panose="05000000000000000000" pitchFamily="2" charset="2"/>
              </a:rPr>
              <a:t></a:t>
            </a:r>
            <a:endParaRPr lang="sk-SK" noProof="0" dirty="0"/>
          </a:p>
        </p:txBody>
      </p:sp>
      <p:sp>
        <p:nvSpPr>
          <p:cNvPr id="14" name="BlokTextu 13">
            <a:extLst>
              <a:ext uri="{FF2B5EF4-FFF2-40B4-BE49-F238E27FC236}">
                <a16:creationId xmlns:a16="http://schemas.microsoft.com/office/drawing/2014/main" id="{7AB71F12-1D02-C6AE-0520-A90EB51FE4E9}"/>
              </a:ext>
            </a:extLst>
          </p:cNvPr>
          <p:cNvSpPr txBox="1"/>
          <p:nvPr/>
        </p:nvSpPr>
        <p:spPr>
          <a:xfrm>
            <a:off x="3563210" y="6394174"/>
            <a:ext cx="3809056" cy="369332"/>
          </a:xfrm>
          <a:prstGeom prst="rect">
            <a:avLst/>
          </a:prstGeom>
          <a:noFill/>
          <a:ln>
            <a:solidFill>
              <a:schemeClr val="accent1"/>
            </a:solidFill>
          </a:ln>
        </p:spPr>
        <p:txBody>
          <a:bodyPr wrap="none" rtlCol="0">
            <a:spAutoFit/>
          </a:bodyPr>
          <a:lstStyle/>
          <a:p>
            <a:r>
              <a:rPr lang="sk-SK" noProof="0" dirty="0"/>
              <a:t>van der Waalsova stavová rovnica</a:t>
            </a:r>
          </a:p>
        </p:txBody>
      </p:sp>
      <p:sp>
        <p:nvSpPr>
          <p:cNvPr id="15" name="Šípka: nadol 14">
            <a:extLst>
              <a:ext uri="{FF2B5EF4-FFF2-40B4-BE49-F238E27FC236}">
                <a16:creationId xmlns:a16="http://schemas.microsoft.com/office/drawing/2014/main" id="{0CFDC70C-D0B1-2D54-055C-5BCBA81FF7F0}"/>
              </a:ext>
            </a:extLst>
          </p:cNvPr>
          <p:cNvSpPr/>
          <p:nvPr/>
        </p:nvSpPr>
        <p:spPr>
          <a:xfrm rot="14922339">
            <a:off x="7630578" y="6259443"/>
            <a:ext cx="172545" cy="47333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6" name="BlokTextu 15">
            <a:extLst>
              <a:ext uri="{FF2B5EF4-FFF2-40B4-BE49-F238E27FC236}">
                <a16:creationId xmlns:a16="http://schemas.microsoft.com/office/drawing/2014/main" id="{CD007DDB-C6EC-5912-C363-595F188A60D3}"/>
              </a:ext>
            </a:extLst>
          </p:cNvPr>
          <p:cNvSpPr txBox="1"/>
          <p:nvPr/>
        </p:nvSpPr>
        <p:spPr>
          <a:xfrm>
            <a:off x="10432832" y="2136338"/>
            <a:ext cx="1770185" cy="2585323"/>
          </a:xfrm>
          <a:prstGeom prst="rect">
            <a:avLst/>
          </a:prstGeom>
          <a:noFill/>
          <a:ln>
            <a:solidFill>
              <a:schemeClr val="accent1"/>
            </a:solidFill>
          </a:ln>
        </p:spPr>
        <p:txBody>
          <a:bodyPr wrap="square" rtlCol="0">
            <a:spAutoFit/>
          </a:bodyPr>
          <a:lstStyle/>
          <a:p>
            <a:pPr algn="ctr"/>
            <a:r>
              <a:rPr lang="sk-SK" noProof="0" dirty="0"/>
              <a:t>čím sú hodnoty a, </a:t>
            </a:r>
            <a:r>
              <a:rPr lang="sk-SK" noProof="0"/>
              <a:t>b nižšie</a:t>
            </a:r>
            <a:r>
              <a:rPr lang="en-US" noProof="0"/>
              <a:t>,</a:t>
            </a:r>
            <a:r>
              <a:rPr lang="sk-SK" noProof="0"/>
              <a:t> </a:t>
            </a:r>
            <a:r>
              <a:rPr lang="sk-SK" noProof="0" dirty="0"/>
              <a:t>tým sa van der Waalsova </a:t>
            </a:r>
            <a:r>
              <a:rPr lang="sk-SK" noProof="0"/>
              <a:t>rovnica </a:t>
            </a:r>
            <a:r>
              <a:rPr lang="en-US" noProof="0"/>
              <a:t>viac </a:t>
            </a:r>
            <a:r>
              <a:rPr lang="sk-SK" noProof="0"/>
              <a:t>blíži </a:t>
            </a:r>
            <a:r>
              <a:rPr lang="sk-SK" noProof="0" dirty="0"/>
              <a:t>rovnici ideálneho plynu</a:t>
            </a:r>
          </a:p>
        </p:txBody>
      </p:sp>
      <p:sp>
        <p:nvSpPr>
          <p:cNvPr id="18" name="Šípka: nadol 17">
            <a:extLst>
              <a:ext uri="{FF2B5EF4-FFF2-40B4-BE49-F238E27FC236}">
                <a16:creationId xmlns:a16="http://schemas.microsoft.com/office/drawing/2014/main" id="{49A83A42-6080-A427-F605-363A9CD60B7C}"/>
              </a:ext>
            </a:extLst>
          </p:cNvPr>
          <p:cNvSpPr/>
          <p:nvPr/>
        </p:nvSpPr>
        <p:spPr>
          <a:xfrm>
            <a:off x="11231653" y="4912338"/>
            <a:ext cx="172545" cy="47333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323158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3D4CB-1A33-9BB2-0BAE-EE9622AC2DE4}"/>
            </a:ext>
          </a:extLst>
        </p:cNvPr>
        <p:cNvGrpSpPr/>
        <p:nvPr/>
      </p:nvGrpSpPr>
      <p:grpSpPr>
        <a:xfrm>
          <a:off x="0" y="0"/>
          <a:ext cx="0" cy="0"/>
          <a:chOff x="0" y="0"/>
          <a:chExt cx="0" cy="0"/>
        </a:xfrm>
      </p:grpSpPr>
      <p:pic>
        <p:nvPicPr>
          <p:cNvPr id="10" name="Obrázok 9" descr="Obrázok, na ktorom je snímka obrazovky, pripináčik&#10;&#10;Obsah vygenerovaný pomocou AI môže byť nesprávny.">
            <a:extLst>
              <a:ext uri="{FF2B5EF4-FFF2-40B4-BE49-F238E27FC236}">
                <a16:creationId xmlns:a16="http://schemas.microsoft.com/office/drawing/2014/main" id="{8FE12665-C888-01F1-AC74-DB0EA49B1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595928"/>
            <a:ext cx="6096000" cy="3241053"/>
          </a:xfrm>
          <a:prstGeom prst="rect">
            <a:avLst/>
          </a:prstGeom>
        </p:spPr>
      </p:pic>
      <p:sp>
        <p:nvSpPr>
          <p:cNvPr id="2" name="Nadpis 1">
            <a:extLst>
              <a:ext uri="{FF2B5EF4-FFF2-40B4-BE49-F238E27FC236}">
                <a16:creationId xmlns:a16="http://schemas.microsoft.com/office/drawing/2014/main" id="{A9E887A5-040F-353F-9751-C4E44D4FD6B3}"/>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a:t>
            </a:r>
          </a:p>
        </p:txBody>
      </p:sp>
      <p:sp>
        <p:nvSpPr>
          <p:cNvPr id="3" name="Zástupný objekt pre obsah 2">
            <a:extLst>
              <a:ext uri="{FF2B5EF4-FFF2-40B4-BE49-F238E27FC236}">
                <a16:creationId xmlns:a16="http://schemas.microsoft.com/office/drawing/2014/main" id="{414BEA4A-8E31-410A-7CA1-73F4E9D5511D}"/>
              </a:ext>
            </a:extLst>
          </p:cNvPr>
          <p:cNvSpPr>
            <a:spLocks noGrp="1"/>
          </p:cNvSpPr>
          <p:nvPr>
            <p:ph idx="1"/>
          </p:nvPr>
        </p:nvSpPr>
        <p:spPr>
          <a:xfrm>
            <a:off x="640816" y="3781712"/>
            <a:ext cx="5726118" cy="3055267"/>
          </a:xfrm>
        </p:spPr>
        <p:txBody>
          <a:bodyPr>
            <a:normAutofit/>
          </a:bodyPr>
          <a:lstStyle/>
          <a:p>
            <a:r>
              <a:rPr lang="sk-SK" sz="1700" noProof="0" dirty="0"/>
              <a:t>pre kvapaliny a pevné látky je charakteristické, že sa v nich viac uplatňujú príťažlivé sily pôsobiace medzi atómami; v tejto súvislosti rozlišujeme medzi </a:t>
            </a:r>
            <a:r>
              <a:rPr lang="sk-SK" sz="1700" noProof="0"/>
              <a:t>intermolekulárnymi </a:t>
            </a:r>
            <a:r>
              <a:rPr lang="sk-SK" sz="1700"/>
              <a:t>(medzi molekulami navzájom) </a:t>
            </a:r>
            <a:r>
              <a:rPr lang="sk-SK" sz="1700" noProof="0"/>
              <a:t>a intramolekulárnymi </a:t>
            </a:r>
            <a:r>
              <a:rPr lang="sk-SK" sz="1700"/>
              <a:t>(medzi atómami viazanými väzbami) </a:t>
            </a:r>
            <a:r>
              <a:rPr lang="sk-SK" sz="1700" noProof="0"/>
              <a:t>silami </a:t>
            </a:r>
            <a:r>
              <a:rPr lang="sk-SK" sz="1700" noProof="0">
                <a:sym typeface="Wingdings" panose="05000000000000000000" pitchFamily="2" charset="2"/>
              </a:rPr>
              <a:t></a:t>
            </a:r>
            <a:r>
              <a:rPr lang="sk-SK" sz="1700" noProof="0"/>
              <a:t> </a:t>
            </a:r>
            <a:r>
              <a:rPr lang="sk-SK" sz="1700" noProof="0" dirty="0"/>
              <a:t>je veľký rozdiel 1) rozložiť molekulu vody na dielčie atómy (H, O) a 2) oddeliť od seba dve molekuly navzájom, napr. prostredníctvom zvýšenia T a zmeny kvapaliny na plyn.</a:t>
            </a:r>
          </a:p>
        </p:txBody>
      </p:sp>
      <p:sp>
        <p:nvSpPr>
          <p:cNvPr id="6" name="Zástupný objekt pre obsah 2">
            <a:extLst>
              <a:ext uri="{FF2B5EF4-FFF2-40B4-BE49-F238E27FC236}">
                <a16:creationId xmlns:a16="http://schemas.microsoft.com/office/drawing/2014/main" id="{B5335174-4284-0CE6-9F7F-AB7897D5945D}"/>
              </a:ext>
            </a:extLst>
          </p:cNvPr>
          <p:cNvSpPr txBox="1">
            <a:spLocks/>
          </p:cNvSpPr>
          <p:nvPr/>
        </p:nvSpPr>
        <p:spPr>
          <a:xfrm>
            <a:off x="650239" y="1473250"/>
            <a:ext cx="11342064"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700" noProof="0" dirty="0"/>
              <a:t>zvykne sa o nich hovoriť aj ako o “kondenzovaných” fázach (hoci daný termín sa špecificky používa pre skvapalňovanie plynu obvykle v dôsledku kompresie – zvýšenia P a poklesu T)</a:t>
            </a:r>
          </a:p>
          <a:p>
            <a:r>
              <a:rPr lang="sk-SK" sz="1700" noProof="0" dirty="0"/>
              <a:t>aj v kvapalinách sa uplatňuje difúzia (v menšej miere ako v plynoch, ale v oveľa väčšej ako v pevných látkach); v prípade dvoch (a viacerých) kvapalín je podmienkou difúzie ich miešateľnosť</a:t>
            </a:r>
          </a:p>
          <a:p>
            <a:r>
              <a:rPr lang="sk-SK" sz="1700" noProof="0" dirty="0"/>
              <a:t>pre štruktúru väčšiny pevných anorganických látok je charakteristické pravidelné usporiadanie atómov v priestore, čo do značnej miery udáva aj ich tvar, pevnosť a relatívnu nestlačiteľnosť</a:t>
            </a:r>
          </a:p>
        </p:txBody>
      </p:sp>
    </p:spTree>
    <p:extLst>
      <p:ext uri="{BB962C8B-B14F-4D97-AF65-F5344CB8AC3E}">
        <p14:creationId xmlns:p14="http://schemas.microsoft.com/office/powerpoint/2010/main" val="1689551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A859E-C06A-40EE-3D51-03E9EF1E7B4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A1166DA-7087-60A0-8B14-90D80F68F7E4}"/>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 (iónové interakcie)</a:t>
            </a:r>
          </a:p>
        </p:txBody>
      </p:sp>
      <p:sp>
        <p:nvSpPr>
          <p:cNvPr id="6" name="Zástupný objekt pre obsah 2">
            <a:extLst>
              <a:ext uri="{FF2B5EF4-FFF2-40B4-BE49-F238E27FC236}">
                <a16:creationId xmlns:a16="http://schemas.microsoft.com/office/drawing/2014/main" id="{7A260200-1E21-A826-2631-59E5F4244089}"/>
              </a:ext>
            </a:extLst>
          </p:cNvPr>
          <p:cNvSpPr txBox="1">
            <a:spLocks/>
          </p:cNvSpPr>
          <p:nvPr/>
        </p:nvSpPr>
        <p:spPr>
          <a:xfrm>
            <a:off x="650239" y="1473250"/>
            <a:ext cx="11173899"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700" noProof="0" dirty="0"/>
              <a:t>v porovnaní s plynmi je pre kvapaliny a pevné látky charakteristická väčšia miera vzájomnej príťažlivosti základných štruktúrnych jednotiek (iónov, atómov, molekúl), čo do značnej miery súvisí s ich väčšou hustotou</a:t>
            </a:r>
          </a:p>
          <a:p>
            <a:r>
              <a:rPr lang="sk-SK" sz="1700" noProof="0" dirty="0"/>
              <a:t>v prípade opačne nabitých častíc platí, že príťažlivá </a:t>
            </a:r>
            <a:r>
              <a:rPr lang="sk-SK" sz="1700" noProof="0"/>
              <a:t>sila (</a:t>
            </a:r>
            <a:r>
              <a:rPr lang="en-US" sz="1700"/>
              <a:t>F, v Newtonoch</a:t>
            </a:r>
            <a:r>
              <a:rPr lang="sk-SK" sz="1700" noProof="0"/>
              <a:t>) </a:t>
            </a:r>
            <a:r>
              <a:rPr lang="sk-SK" sz="1700" noProof="0" dirty="0"/>
              <a:t>ktorou na seba pôsobia je daná Coulombovým zákonom </a:t>
            </a:r>
          </a:p>
          <a:p>
            <a:endParaRPr lang="sk-SK" sz="1700" noProof="0" dirty="0"/>
          </a:p>
          <a:p>
            <a:r>
              <a:rPr lang="sk-SK" sz="1700" noProof="0" dirty="0"/>
              <a:t>s narastajúcou vzdialenosťou medzi nábojmi F prudko klesá; je to vektor, čo znamená, že okrem veľkosti má aj smer pôsobenia </a:t>
            </a:r>
          </a:p>
          <a:p>
            <a:r>
              <a:rPr lang="sk-SK" sz="1700" noProof="0" dirty="0"/>
              <a:t>iný súvisiaci parameter </a:t>
            </a:r>
            <a:r>
              <a:rPr lang="sk-SK" sz="1700" noProof="0"/>
              <a:t>je </a:t>
            </a:r>
            <a:r>
              <a:rPr lang="en-US" sz="1700" noProof="0"/>
              <a:t>e</a:t>
            </a:r>
            <a:r>
              <a:rPr lang="sk-SK" sz="1700" noProof="0"/>
              <a:t>nergia </a:t>
            </a:r>
            <a:r>
              <a:rPr lang="sk-SK" sz="1700" noProof="0" dirty="0"/>
              <a:t>elektrostatickej </a:t>
            </a:r>
            <a:r>
              <a:rPr lang="sk-SK" sz="1700" noProof="0"/>
              <a:t>príťažlivosti (</a:t>
            </a:r>
            <a:r>
              <a:rPr lang="en-US" sz="1700" noProof="0"/>
              <a:t>E, v </a:t>
            </a:r>
            <a:r>
              <a:rPr lang="sk-SK" sz="1700" noProof="0"/>
              <a:t>J</a:t>
            </a:r>
            <a:r>
              <a:rPr lang="en-US" sz="1700" noProof="0"/>
              <a:t>ouloch</a:t>
            </a:r>
            <a:r>
              <a:rPr lang="sk-SK" sz="1700" noProof="0"/>
              <a:t>), </a:t>
            </a:r>
            <a:r>
              <a:rPr lang="sk-SK" sz="1700" noProof="0" dirty="0"/>
              <a:t>pre ktorú platí podobný výraz, ale jej význam je odlišný – je to skalár, ide o potenciálnu energiu ktorá je daná ich vzájomnou pozíciou, vypovedá o tom koľko práce je potrebné vykonať na separáciu iónov “do nekonečna”</a:t>
            </a:r>
          </a:p>
          <a:p>
            <a:endParaRPr lang="sk-SK" sz="1700" noProof="0" dirty="0"/>
          </a:p>
          <a:p>
            <a:endParaRPr lang="sk-SK" sz="1700" noProof="0" dirty="0"/>
          </a:p>
        </p:txBody>
      </p:sp>
      <p:pic>
        <p:nvPicPr>
          <p:cNvPr id="8" name="Obrázok 7" descr="Obrázok, na ktorom je písmo, typografia, rukopis, dizajn&#10;&#10;Obsah vygenerovaný pomocou AI môže byť nesprávny.">
            <a:extLst>
              <a:ext uri="{FF2B5EF4-FFF2-40B4-BE49-F238E27FC236}">
                <a16:creationId xmlns:a16="http://schemas.microsoft.com/office/drawing/2014/main" id="{5DEBAEEF-065C-A0B4-44DC-A0F2F8AF6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8388" y="2901428"/>
            <a:ext cx="1558901" cy="842798"/>
          </a:xfrm>
          <a:prstGeom prst="rect">
            <a:avLst/>
          </a:prstGeom>
        </p:spPr>
      </p:pic>
      <p:pic>
        <p:nvPicPr>
          <p:cNvPr id="11" name="Obrázok 10" descr="Obrázok, na ktorom je písmo, rukopis, typografia, dizajn&#10;&#10;Obsah vygenerovaný pomocou AI môže byť nesprávny.">
            <a:extLst>
              <a:ext uri="{FF2B5EF4-FFF2-40B4-BE49-F238E27FC236}">
                <a16:creationId xmlns:a16="http://schemas.microsoft.com/office/drawing/2014/main" id="{FBBCB7B8-B9A2-4E10-EA39-D4A22D499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3452" y="5458413"/>
            <a:ext cx="1558901" cy="858986"/>
          </a:xfrm>
          <a:prstGeom prst="rect">
            <a:avLst/>
          </a:prstGeom>
        </p:spPr>
      </p:pic>
      <p:sp>
        <p:nvSpPr>
          <p:cNvPr id="3" name="Šípka: zahnutá nahor 2">
            <a:extLst>
              <a:ext uri="{FF2B5EF4-FFF2-40B4-BE49-F238E27FC236}">
                <a16:creationId xmlns:a16="http://schemas.microsoft.com/office/drawing/2014/main" id="{9C70C873-C40D-FC11-9DFB-4A4E2A8ADC26}"/>
              </a:ext>
            </a:extLst>
          </p:cNvPr>
          <p:cNvSpPr/>
          <p:nvPr/>
        </p:nvSpPr>
        <p:spPr>
          <a:xfrm>
            <a:off x="4450080" y="3497580"/>
            <a:ext cx="913693" cy="24664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4" name="BlokTextu 3">
            <a:extLst>
              <a:ext uri="{FF2B5EF4-FFF2-40B4-BE49-F238E27FC236}">
                <a16:creationId xmlns:a16="http://schemas.microsoft.com/office/drawing/2014/main" id="{3AC5795B-908E-4B1D-0A17-F3222EAAB6C6}"/>
              </a:ext>
            </a:extLst>
          </p:cNvPr>
          <p:cNvSpPr txBox="1"/>
          <p:nvPr/>
        </p:nvSpPr>
        <p:spPr>
          <a:xfrm>
            <a:off x="1173290" y="3322827"/>
            <a:ext cx="3488455" cy="338554"/>
          </a:xfrm>
          <a:prstGeom prst="rect">
            <a:avLst/>
          </a:prstGeom>
          <a:noFill/>
        </p:spPr>
        <p:txBody>
          <a:bodyPr wrap="none" rtlCol="0">
            <a:spAutoFit/>
          </a:bodyPr>
          <a:lstStyle/>
          <a:p>
            <a:r>
              <a:rPr lang="en-US" sz="1600">
                <a:solidFill>
                  <a:schemeClr val="accent1"/>
                </a:solidFill>
              </a:rPr>
              <a:t>symbol proporcionality (úmernosti)</a:t>
            </a:r>
            <a:endParaRPr lang="sk-SK" sz="1600">
              <a:solidFill>
                <a:schemeClr val="accent1"/>
              </a:solidFill>
            </a:endParaRPr>
          </a:p>
        </p:txBody>
      </p:sp>
      <p:sp>
        <p:nvSpPr>
          <p:cNvPr id="7" name="Šípka: zahnutá nahor 6">
            <a:extLst>
              <a:ext uri="{FF2B5EF4-FFF2-40B4-BE49-F238E27FC236}">
                <a16:creationId xmlns:a16="http://schemas.microsoft.com/office/drawing/2014/main" id="{8DFB1488-4140-8848-2B46-78D1B494EBB3}"/>
              </a:ext>
            </a:extLst>
          </p:cNvPr>
          <p:cNvSpPr/>
          <p:nvPr/>
        </p:nvSpPr>
        <p:spPr>
          <a:xfrm>
            <a:off x="4586723" y="6070753"/>
            <a:ext cx="913693" cy="246646"/>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0" name="BlokTextu 9">
            <a:extLst>
              <a:ext uri="{FF2B5EF4-FFF2-40B4-BE49-F238E27FC236}">
                <a16:creationId xmlns:a16="http://schemas.microsoft.com/office/drawing/2014/main" id="{BBAC91AC-B77C-5494-0984-787B28D3F72D}"/>
              </a:ext>
            </a:extLst>
          </p:cNvPr>
          <p:cNvSpPr txBox="1"/>
          <p:nvPr/>
        </p:nvSpPr>
        <p:spPr>
          <a:xfrm>
            <a:off x="1309933" y="5896000"/>
            <a:ext cx="3488455" cy="338554"/>
          </a:xfrm>
          <a:prstGeom prst="rect">
            <a:avLst/>
          </a:prstGeom>
          <a:noFill/>
        </p:spPr>
        <p:txBody>
          <a:bodyPr wrap="none" rtlCol="0">
            <a:spAutoFit/>
          </a:bodyPr>
          <a:lstStyle/>
          <a:p>
            <a:r>
              <a:rPr lang="en-US" sz="1600">
                <a:solidFill>
                  <a:schemeClr val="accent1"/>
                </a:solidFill>
              </a:rPr>
              <a:t>symbol proporcionality (úmernosti)</a:t>
            </a:r>
            <a:endParaRPr lang="sk-SK" sz="1600">
              <a:solidFill>
                <a:schemeClr val="accent1"/>
              </a:solidFill>
            </a:endParaRPr>
          </a:p>
        </p:txBody>
      </p:sp>
    </p:spTree>
    <p:extLst>
      <p:ext uri="{BB962C8B-B14F-4D97-AF65-F5344CB8AC3E}">
        <p14:creationId xmlns:p14="http://schemas.microsoft.com/office/powerpoint/2010/main" val="83198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93D57-A609-984C-F311-A3CD925FC11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0EC2118-67CE-A5A9-2A8F-4B235E542075}"/>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 (iónové interakcie)</a:t>
            </a:r>
          </a:p>
        </p:txBody>
      </p:sp>
      <p:sp>
        <p:nvSpPr>
          <p:cNvPr id="6" name="Zástupný objekt pre obsah 2">
            <a:extLst>
              <a:ext uri="{FF2B5EF4-FFF2-40B4-BE49-F238E27FC236}">
                <a16:creationId xmlns:a16="http://schemas.microsoft.com/office/drawing/2014/main" id="{7F65D1EB-20EC-2475-4590-BD6AEE04BE2F}"/>
              </a:ext>
            </a:extLst>
          </p:cNvPr>
          <p:cNvSpPr txBox="1">
            <a:spLocks/>
          </p:cNvSpPr>
          <p:nvPr/>
        </p:nvSpPr>
        <p:spPr>
          <a:xfrm>
            <a:off x="650239" y="1473250"/>
            <a:ext cx="11173899"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700" noProof="0"/>
              <a:t>mal</a:t>
            </a:r>
            <a:r>
              <a:rPr lang="en-US" sz="1700" noProof="0"/>
              <a:t>é</a:t>
            </a:r>
            <a:r>
              <a:rPr lang="sk-SK" sz="1700" noProof="0"/>
              <a:t> vzdialenos</a:t>
            </a:r>
            <a:r>
              <a:rPr lang="en-US" sz="1700" noProof="0"/>
              <a:t>t</a:t>
            </a:r>
            <a:r>
              <a:rPr lang="sk-SK" sz="1700" noProof="0"/>
              <a:t>i </a:t>
            </a:r>
            <a:r>
              <a:rPr lang="sk-SK" sz="1700" noProof="0" dirty="0"/>
              <a:t>medzi susediacimi časticami s opačným </a:t>
            </a:r>
            <a:r>
              <a:rPr lang="sk-SK" sz="1700" noProof="0"/>
              <a:t>nábojom </a:t>
            </a:r>
            <a:r>
              <a:rPr lang="en-US" sz="1700" noProof="0"/>
              <a:t>a silná príťažlivosť </a:t>
            </a:r>
            <a:r>
              <a:rPr lang="sk-SK" sz="1700" noProof="0"/>
              <a:t>s</a:t>
            </a:r>
            <a:r>
              <a:rPr lang="en-US" sz="1700" noProof="0"/>
              <a:t>ú charakteristické </a:t>
            </a:r>
            <a:r>
              <a:rPr lang="sk-SK" sz="1700" noProof="0"/>
              <a:t>najmä </a:t>
            </a:r>
            <a:r>
              <a:rPr lang="en-US" sz="1700" noProof="0"/>
              <a:t>pre </a:t>
            </a:r>
            <a:r>
              <a:rPr lang="sk-SK" sz="1700" noProof="0"/>
              <a:t>iónové </a:t>
            </a:r>
            <a:r>
              <a:rPr lang="sk-SK" sz="1700" noProof="0" dirty="0"/>
              <a:t>zlúčeniny</a:t>
            </a:r>
            <a:r>
              <a:rPr lang="sk-SK" sz="1700" noProof="0"/>
              <a:t>, </a:t>
            </a:r>
            <a:r>
              <a:rPr lang="en-US" sz="1700" noProof="0"/>
              <a:t>obzvlášť</a:t>
            </a:r>
            <a:r>
              <a:rPr lang="sk-SK" sz="1700" noProof="0"/>
              <a:t> </a:t>
            </a:r>
            <a:r>
              <a:rPr lang="sk-SK" sz="1700" noProof="0" dirty="0"/>
              <a:t>v pevnom skupenstve, čo má za následok, že tieto látky majú pomerne vysoké </a:t>
            </a:r>
            <a:r>
              <a:rPr lang="sk-SK" sz="1700" noProof="0"/>
              <a:t>T topenia (</a:t>
            </a:r>
            <a:r>
              <a:rPr lang="sk-SK" sz="1700" noProof="0" dirty="0"/>
              <a:t>pri pôsobení vysokej T sa dodá E potrebná na to aby sa ióny od seba vzdialili)</a:t>
            </a:r>
          </a:p>
        </p:txBody>
      </p:sp>
      <p:pic>
        <p:nvPicPr>
          <p:cNvPr id="4" name="Obrázok 3" descr="Obrázok, na ktorom je text, snímka obrazovky, kruh, písmo&#10;&#10;Obsah vygenerovaný pomocou AI môže byť nesprávny.">
            <a:extLst>
              <a:ext uri="{FF2B5EF4-FFF2-40B4-BE49-F238E27FC236}">
                <a16:creationId xmlns:a16="http://schemas.microsoft.com/office/drawing/2014/main" id="{F5199FAF-ADE2-9136-9B46-E82162510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8344" y="2892535"/>
            <a:ext cx="8262013" cy="3944445"/>
          </a:xfrm>
          <a:prstGeom prst="rect">
            <a:avLst/>
          </a:prstGeom>
        </p:spPr>
      </p:pic>
      <p:sp>
        <p:nvSpPr>
          <p:cNvPr id="5" name="Zástupný objekt pre obsah 2">
            <a:extLst>
              <a:ext uri="{FF2B5EF4-FFF2-40B4-BE49-F238E27FC236}">
                <a16:creationId xmlns:a16="http://schemas.microsoft.com/office/drawing/2014/main" id="{F4B648C7-2DD4-F4D7-F713-93CA1DAE0358}"/>
              </a:ext>
            </a:extLst>
          </p:cNvPr>
          <p:cNvSpPr txBox="1">
            <a:spLocks/>
          </p:cNvSpPr>
          <p:nvPr/>
        </p:nvSpPr>
        <p:spPr>
          <a:xfrm>
            <a:off x="638664" y="2570851"/>
            <a:ext cx="4627817" cy="378345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700" noProof="0" dirty="0"/>
              <a:t>Súčin q+ a </a:t>
            </a:r>
            <a:r>
              <a:rPr lang="sk-SK" sz="1700" noProof="0"/>
              <a:t>q- narastá </a:t>
            </a:r>
            <a:r>
              <a:rPr lang="sk-SK" sz="1700" noProof="0" dirty="0"/>
              <a:t>so zvyšujúcim sa nábojom iónov. Látky obsahujúce ióny s vyšším mocenstvom (Al, Mg, O a S), majú zvyčajne vyššie teploty topenia a varu ako zlúčeniny obsahujúce jednomocné ióny (Na, K, F a Cl). Pre sériu iónov s podobnými nábojmi, je pre menšie ióny charakteristická väčšia vzájomná blízkosť a tým silnejšia príťažlivosť a vyššia T topenia.</a:t>
            </a:r>
          </a:p>
        </p:txBody>
      </p:sp>
    </p:spTree>
    <p:extLst>
      <p:ext uri="{BB962C8B-B14F-4D97-AF65-F5344CB8AC3E}">
        <p14:creationId xmlns:p14="http://schemas.microsoft.com/office/powerpoint/2010/main" val="268419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133B0-7737-A2FC-3216-D7D3B9B4B4E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0E8FCAF-3C42-9507-72B4-A6C075307DA4}"/>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 (interakcie medzi dipólmi)</a:t>
            </a:r>
          </a:p>
        </p:txBody>
      </p:sp>
      <p:sp>
        <p:nvSpPr>
          <p:cNvPr id="6" name="Zástupný objekt pre obsah 2">
            <a:extLst>
              <a:ext uri="{FF2B5EF4-FFF2-40B4-BE49-F238E27FC236}">
                <a16:creationId xmlns:a16="http://schemas.microsoft.com/office/drawing/2014/main" id="{B2BC3651-D383-9325-4C1A-4C5F6B6F68F0}"/>
              </a:ext>
            </a:extLst>
          </p:cNvPr>
          <p:cNvSpPr txBox="1">
            <a:spLocks/>
          </p:cNvSpPr>
          <p:nvPr/>
        </p:nvSpPr>
        <p:spPr>
          <a:xfrm>
            <a:off x="650239" y="1473250"/>
            <a:ext cx="11173899"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Permanentný dipól je (vlastný) dipólový moment </a:t>
            </a:r>
            <a:r>
              <a:rPr lang="sk-SK" noProof="0" dirty="0">
                <a:sym typeface="Wingdings" panose="05000000000000000000" pitchFamily="2" charset="2"/>
              </a:rPr>
              <a:t></a:t>
            </a:r>
            <a:r>
              <a:rPr lang="sk-SK" noProof="0" dirty="0"/>
              <a:t> výsledok nerovnomerného rozloženia elektrónovej hustoty. </a:t>
            </a:r>
            <a:r>
              <a:rPr lang="sk-SK" sz="1700" noProof="0" dirty="0"/>
              <a:t>V rámci štruktúry danej zlúčeniny môžeme </a:t>
            </a:r>
            <a:r>
              <a:rPr lang="sk-SK" sz="1700" noProof="0"/>
              <a:t>identifikovať </a:t>
            </a:r>
            <a:r>
              <a:rPr lang="en-US" sz="1700" noProof="0"/>
              <a:t>atómy</a:t>
            </a:r>
            <a:r>
              <a:rPr lang="en-US" sz="1700"/>
              <a:t> </a:t>
            </a:r>
            <a:r>
              <a:rPr lang="en-US" sz="1700" noProof="0"/>
              <a:t>či už s </a:t>
            </a:r>
            <a:r>
              <a:rPr lang="sk-SK" sz="1700" noProof="0"/>
              <a:t>parciálnym </a:t>
            </a:r>
            <a:r>
              <a:rPr lang="sk-SK" sz="1700" noProof="0" dirty="0"/>
              <a:t>kladným nábojom (δ</a:t>
            </a:r>
            <a:r>
              <a:rPr lang="sk-SK" sz="1700" noProof="0"/>
              <a:t>+) a</a:t>
            </a:r>
            <a:r>
              <a:rPr lang="en-US" sz="1700" noProof="0"/>
              <a:t>lebo</a:t>
            </a:r>
            <a:r>
              <a:rPr lang="sk-SK" sz="1700" noProof="0"/>
              <a:t> naopak </a:t>
            </a:r>
            <a:r>
              <a:rPr lang="en-US" sz="1700" noProof="0"/>
              <a:t>so</a:t>
            </a:r>
            <a:r>
              <a:rPr lang="sk-SK" sz="1700" noProof="0"/>
              <a:t> </a:t>
            </a:r>
            <a:r>
              <a:rPr lang="sk-SK" sz="1700" noProof="0" dirty="0"/>
              <a:t>parciálnym záporným nábojom (δ-). Toto nerovnomerné rozloženie náboja je spôsobené rozdielmi v elektronegativite medzi viazanými atómami a celkovým tvarom molekuly. </a:t>
            </a:r>
          </a:p>
          <a:p>
            <a:r>
              <a:rPr lang="sk-SK" noProof="0" dirty="0"/>
              <a:t>Interakcie medzi permanentnými dipólmi sú charakteristické pre molekuly obsahujúce polárne kovalentné väzby v dôsledku príťažlivosti atómov s δ+ jednej molekuly a atómom s δ- inej molekuly.</a:t>
            </a:r>
          </a:p>
          <a:p>
            <a:r>
              <a:rPr lang="en-US" noProof="0"/>
              <a:t>K</a:t>
            </a:r>
            <a:r>
              <a:rPr lang="sk-SK" noProof="0"/>
              <a:t>lesajú úmerne faktoru 1/d</a:t>
            </a:r>
            <a:r>
              <a:rPr lang="en-US" baseline="30000" noProof="0"/>
              <a:t>4</a:t>
            </a:r>
            <a:r>
              <a:rPr lang="sk-SK" noProof="0"/>
              <a:t> s tým, ako sa zväčšuje ich vzájomná vzdialenosť d</a:t>
            </a:r>
            <a:r>
              <a:rPr lang="en-US" noProof="0"/>
              <a:t> (ale záleží aj na orientácii molekúl)</a:t>
            </a:r>
            <a:r>
              <a:rPr lang="sk-SK" noProof="0"/>
              <a:t>.</a:t>
            </a:r>
            <a:r>
              <a:rPr lang="en-US" noProof="0"/>
              <a:t> </a:t>
            </a:r>
            <a:r>
              <a:rPr lang="sk-SK" noProof="0"/>
              <a:t>V dôsledku toho sú sily medzi dipólmi účinné len na krátke vzdialenosti. </a:t>
            </a:r>
            <a:r>
              <a:rPr lang="en-US" noProof="0"/>
              <a:t>V</a:t>
            </a:r>
            <a:r>
              <a:rPr lang="sk-SK" noProof="0"/>
              <a:t> prípade síl </a:t>
            </a:r>
            <a:r>
              <a:rPr lang="en-US" noProof="0"/>
              <a:t>pôsobiacim </a:t>
            </a:r>
            <a:r>
              <a:rPr lang="sk-SK" noProof="0"/>
              <a:t>medzi dipólmi </a:t>
            </a:r>
            <a:r>
              <a:rPr lang="en-US" noProof="0"/>
              <a:t>sa na interakcii podieľajú len parciálne náboje</a:t>
            </a:r>
            <a:r>
              <a:rPr lang="sk-SK" noProof="0"/>
              <a:t>, </a:t>
            </a:r>
            <a:r>
              <a:rPr lang="en-US" noProof="0"/>
              <a:t>a aj </a:t>
            </a:r>
            <a:r>
              <a:rPr lang="sk-SK" noProof="0"/>
              <a:t>preto </a:t>
            </a:r>
            <a:r>
              <a:rPr lang="en-US" noProof="0"/>
              <a:t>ide o</a:t>
            </a:r>
            <a:r>
              <a:rPr lang="sk-SK" noProof="0"/>
              <a:t> slabšie sily </a:t>
            </a:r>
            <a:r>
              <a:rPr lang="en-US" noProof="0"/>
              <a:t>ako iónové interakcie</a:t>
            </a:r>
            <a:r>
              <a:rPr lang="sk-SK" noProof="0"/>
              <a:t>. V priemere zodpovedajú dipól-dipól energii približne 4 kJ na mol väzieb. </a:t>
            </a:r>
          </a:p>
          <a:p>
            <a:r>
              <a:rPr lang="sk-SK" noProof="0"/>
              <a:t>Sú </a:t>
            </a:r>
            <a:r>
              <a:rPr lang="sk-SK" noProof="0" dirty="0"/>
              <a:t>oveľa slabšie ako iónové a kovalentné väzby, ktoré majú typické E približne 400 kJ na mol väzieb. Príkladom látok, v ktorých permanentné dipólovo-dipólové interakcie ovplyvňujú ich vlastnosti sú BrF alebo SO</a:t>
            </a:r>
            <a:r>
              <a:rPr lang="sk-SK" baseline="-25000" noProof="0" dirty="0"/>
              <a:t>2</a:t>
            </a:r>
            <a:r>
              <a:rPr lang="sk-SK" noProof="0" dirty="0"/>
              <a:t>.</a:t>
            </a:r>
            <a:endParaRPr lang="sk-SK" sz="1700" noProof="0" dirty="0"/>
          </a:p>
        </p:txBody>
      </p:sp>
    </p:spTree>
    <p:extLst>
      <p:ext uri="{BB962C8B-B14F-4D97-AF65-F5344CB8AC3E}">
        <p14:creationId xmlns:p14="http://schemas.microsoft.com/office/powerpoint/2010/main" val="776993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7960B-4115-DBCC-D39A-9FE245DED6D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FEA8734-4D50-BF3C-62FC-1C7C3970D45B}"/>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 (interakcie medzi dipólmi)</a:t>
            </a:r>
          </a:p>
        </p:txBody>
      </p:sp>
      <p:pic>
        <p:nvPicPr>
          <p:cNvPr id="4" name="Obrázok 3" descr="Obrázok, na ktorom je kreslený obrázok, diagram, snímka obrazovky&#10;&#10;Obsah vygenerovaný pomocou AI môže byť nesprávny.">
            <a:extLst>
              <a:ext uri="{FF2B5EF4-FFF2-40B4-BE49-F238E27FC236}">
                <a16:creationId xmlns:a16="http://schemas.microsoft.com/office/drawing/2014/main" id="{14D179F6-75BE-654F-8CDB-3F98CD793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322" y="2225720"/>
            <a:ext cx="11542276" cy="3290497"/>
          </a:xfrm>
          <a:prstGeom prst="rect">
            <a:avLst/>
          </a:prstGeom>
        </p:spPr>
      </p:pic>
      <p:sp>
        <p:nvSpPr>
          <p:cNvPr id="5" name="Šípka: obojsmerná vodorovná 4">
            <a:extLst>
              <a:ext uri="{FF2B5EF4-FFF2-40B4-BE49-F238E27FC236}">
                <a16:creationId xmlns:a16="http://schemas.microsoft.com/office/drawing/2014/main" id="{0C983F38-3A60-A3E5-4FEC-2A5F5B9C1497}"/>
              </a:ext>
            </a:extLst>
          </p:cNvPr>
          <p:cNvSpPr/>
          <p:nvPr/>
        </p:nvSpPr>
        <p:spPr>
          <a:xfrm>
            <a:off x="5170720" y="6093217"/>
            <a:ext cx="935421" cy="224182"/>
          </a:xfrm>
          <a:prstGeom prst="lef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7" name="Šípka: obojsmerná vodorovná 6">
            <a:extLst>
              <a:ext uri="{FF2B5EF4-FFF2-40B4-BE49-F238E27FC236}">
                <a16:creationId xmlns:a16="http://schemas.microsoft.com/office/drawing/2014/main" id="{D422353D-F364-058C-454B-4207CAE4C29F}"/>
              </a:ext>
            </a:extLst>
          </p:cNvPr>
          <p:cNvSpPr/>
          <p:nvPr/>
        </p:nvSpPr>
        <p:spPr>
          <a:xfrm>
            <a:off x="7936674" y="6093217"/>
            <a:ext cx="935421" cy="224182"/>
          </a:xfrm>
          <a:prstGeom prst="lef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8" name="BlokTextu 7">
            <a:extLst>
              <a:ext uri="{FF2B5EF4-FFF2-40B4-BE49-F238E27FC236}">
                <a16:creationId xmlns:a16="http://schemas.microsoft.com/office/drawing/2014/main" id="{FEC76A15-D47B-69ED-D624-2C1F3B5018BC}"/>
              </a:ext>
            </a:extLst>
          </p:cNvPr>
          <p:cNvSpPr txBox="1"/>
          <p:nvPr/>
        </p:nvSpPr>
        <p:spPr>
          <a:xfrm>
            <a:off x="3534833" y="6020642"/>
            <a:ext cx="1548822" cy="369332"/>
          </a:xfrm>
          <a:prstGeom prst="rect">
            <a:avLst/>
          </a:prstGeom>
          <a:noFill/>
        </p:spPr>
        <p:txBody>
          <a:bodyPr wrap="none" rtlCol="0">
            <a:spAutoFit/>
          </a:bodyPr>
          <a:lstStyle/>
          <a:p>
            <a:r>
              <a:rPr lang="sk-SK" noProof="0" dirty="0"/>
              <a:t>príťažlivé sily</a:t>
            </a:r>
          </a:p>
        </p:txBody>
      </p:sp>
      <p:sp>
        <p:nvSpPr>
          <p:cNvPr id="9" name="BlokTextu 8">
            <a:extLst>
              <a:ext uri="{FF2B5EF4-FFF2-40B4-BE49-F238E27FC236}">
                <a16:creationId xmlns:a16="http://schemas.microsoft.com/office/drawing/2014/main" id="{BF69EEB7-9CF3-EE28-0431-00E774C32B8B}"/>
              </a:ext>
            </a:extLst>
          </p:cNvPr>
          <p:cNvSpPr txBox="1"/>
          <p:nvPr/>
        </p:nvSpPr>
        <p:spPr>
          <a:xfrm>
            <a:off x="6320797" y="6012544"/>
            <a:ext cx="1569660" cy="369332"/>
          </a:xfrm>
          <a:prstGeom prst="rect">
            <a:avLst/>
          </a:prstGeom>
          <a:noFill/>
        </p:spPr>
        <p:txBody>
          <a:bodyPr wrap="none" rtlCol="0">
            <a:spAutoFit/>
          </a:bodyPr>
          <a:lstStyle/>
          <a:p>
            <a:r>
              <a:rPr lang="sk-SK" noProof="0" dirty="0"/>
              <a:t>odpudivé sily</a:t>
            </a:r>
          </a:p>
        </p:txBody>
      </p:sp>
      <p:sp>
        <p:nvSpPr>
          <p:cNvPr id="3" name="BlokTextu 2">
            <a:extLst>
              <a:ext uri="{FF2B5EF4-FFF2-40B4-BE49-F238E27FC236}">
                <a16:creationId xmlns:a16="http://schemas.microsoft.com/office/drawing/2014/main" id="{FBCF8203-C2C1-2DE7-087E-E46771305EC1}"/>
              </a:ext>
            </a:extLst>
          </p:cNvPr>
          <p:cNvSpPr txBox="1"/>
          <p:nvPr/>
        </p:nvSpPr>
        <p:spPr>
          <a:xfrm>
            <a:off x="577627" y="1721295"/>
            <a:ext cx="2190023" cy="369332"/>
          </a:xfrm>
          <a:prstGeom prst="rect">
            <a:avLst/>
          </a:prstGeom>
          <a:noFill/>
        </p:spPr>
        <p:txBody>
          <a:bodyPr wrap="none" rtlCol="0">
            <a:spAutoFit/>
          </a:bodyPr>
          <a:lstStyle/>
          <a:p>
            <a:r>
              <a:rPr lang="en-US"/>
              <a:t>f</a:t>
            </a:r>
            <a:r>
              <a:rPr lang="cs-CZ"/>
              <a:t>luorid bromný</a:t>
            </a:r>
            <a:r>
              <a:rPr lang="en-US"/>
              <a:t> BrF</a:t>
            </a:r>
            <a:endParaRPr lang="sk-SK"/>
          </a:p>
        </p:txBody>
      </p:sp>
      <p:sp>
        <p:nvSpPr>
          <p:cNvPr id="6" name="BlokTextu 5">
            <a:extLst>
              <a:ext uri="{FF2B5EF4-FFF2-40B4-BE49-F238E27FC236}">
                <a16:creationId xmlns:a16="http://schemas.microsoft.com/office/drawing/2014/main" id="{9D0D5B4F-69A3-85A0-81F7-5E85182555BD}"/>
              </a:ext>
            </a:extLst>
          </p:cNvPr>
          <p:cNvSpPr txBox="1"/>
          <p:nvPr/>
        </p:nvSpPr>
        <p:spPr>
          <a:xfrm>
            <a:off x="8288215" y="1721295"/>
            <a:ext cx="1939955" cy="369332"/>
          </a:xfrm>
          <a:prstGeom prst="rect">
            <a:avLst/>
          </a:prstGeom>
          <a:noFill/>
        </p:spPr>
        <p:txBody>
          <a:bodyPr wrap="none" rtlCol="0">
            <a:spAutoFit/>
          </a:bodyPr>
          <a:lstStyle/>
          <a:p>
            <a:r>
              <a:rPr lang="en-US"/>
              <a:t>oxid siričitý SO</a:t>
            </a:r>
            <a:r>
              <a:rPr lang="en-US" baseline="-25000"/>
              <a:t>2</a:t>
            </a:r>
            <a:endParaRPr lang="sk-SK" baseline="-25000"/>
          </a:p>
        </p:txBody>
      </p:sp>
    </p:spTree>
    <p:extLst>
      <p:ext uri="{BB962C8B-B14F-4D97-AF65-F5344CB8AC3E}">
        <p14:creationId xmlns:p14="http://schemas.microsoft.com/office/powerpoint/2010/main" val="3884144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195A5-CE19-E9DA-57D5-D74C9158FF6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0FA8202-6E41-8444-496A-FE1242C1DCFF}"/>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 (vodíková väzba)</a:t>
            </a:r>
          </a:p>
        </p:txBody>
      </p:sp>
      <p:sp>
        <p:nvSpPr>
          <p:cNvPr id="6" name="Zástupný objekt pre obsah 2">
            <a:extLst>
              <a:ext uri="{FF2B5EF4-FFF2-40B4-BE49-F238E27FC236}">
                <a16:creationId xmlns:a16="http://schemas.microsoft.com/office/drawing/2014/main" id="{08420C36-F292-56DB-1A0A-12DB03403171}"/>
              </a:ext>
            </a:extLst>
          </p:cNvPr>
          <p:cNvSpPr txBox="1">
            <a:spLocks/>
          </p:cNvSpPr>
          <p:nvPr/>
        </p:nvSpPr>
        <p:spPr>
          <a:xfrm>
            <a:off x="650239" y="1473250"/>
            <a:ext cx="11173899"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700" noProof="0" dirty="0"/>
              <a:t>špeciálny prípad dipól-dipól interakcie</a:t>
            </a:r>
          </a:p>
          <a:p>
            <a:r>
              <a:rPr lang="sk-SK" sz="1700" noProof="0" dirty="0"/>
              <a:t>silná vodíková väzba vzniká medzi polárnymi kovalentne viazanými molekulami obsahujúcimi H a jeden z troch elektronegatívnych prvkov: F, O alebo N.</a:t>
            </a:r>
          </a:p>
          <a:p>
            <a:r>
              <a:rPr lang="sk-SK" sz="1700" noProof="0" dirty="0"/>
              <a:t>vznikajú vďaka príťažlivosti medzi atómami s δ+ jednej molekuly (v tomto prípade H), a δ- atómami inej molekuly. V dôsledku malých rozmerov F, O a N a ich vysokej elektronegativity sa koncentrujú elektróny okolo týchto atómov. Atóm s δ+ (H) je priťahovaný k voľnému páru elektrónov na inom atóme (F, O alebo N) ako je atóm, na ktorý je kovalentne viazaný. Molekula, ktorá obsahuje atóm δ+ H viažuci vodík, sa niekedy označuje ako donor vodíkovej väzby a atóm δ- ako akceptor.</a:t>
            </a:r>
          </a:p>
          <a:p>
            <a:r>
              <a:rPr lang="sk-SK" noProof="0" dirty="0"/>
              <a:t>E vodíkových väzieb </a:t>
            </a:r>
            <a:r>
              <a:rPr lang="sk-SK" noProof="0" dirty="0">
                <a:latin typeface="Calibri" panose="020F0502020204030204" pitchFamily="34" charset="0"/>
                <a:cs typeface="Calibri" panose="020F0502020204030204" pitchFamily="34" charset="0"/>
              </a:rPr>
              <a:t>≈ </a:t>
            </a:r>
            <a:r>
              <a:rPr lang="sk-SK" noProof="0" dirty="0"/>
              <a:t>15 až 20 kJ/mol, čiže 4 až 5 x viac ako E iných dipól-dipól interakcií. V dôsledku toho majú vodíkové väzby značný vplyv na vlastnosti látok. Sú napr. zodpovedné za nezvyčajne vysoké teploty topenia a varu zlúčenín, vrátane H</a:t>
            </a:r>
            <a:r>
              <a:rPr lang="sk-SK" baseline="-25000" noProof="0" dirty="0"/>
              <a:t>2</a:t>
            </a:r>
            <a:r>
              <a:rPr lang="sk-SK" noProof="0" dirty="0"/>
              <a:t>O, CH</a:t>
            </a:r>
            <a:r>
              <a:rPr lang="sk-SK" baseline="-25000" noProof="0" dirty="0"/>
              <a:t>3</a:t>
            </a:r>
            <a:r>
              <a:rPr lang="sk-SK" noProof="0" dirty="0"/>
              <a:t>OH a NH</a:t>
            </a:r>
            <a:r>
              <a:rPr lang="sk-SK" baseline="-25000" noProof="0" dirty="0"/>
              <a:t>3</a:t>
            </a:r>
            <a:r>
              <a:rPr lang="sk-SK" noProof="0" dirty="0"/>
              <a:t>. Vodíkové väzby medzi aminokyselinami sú veľmi dôležité pre 3D štruktúru bielkovín.</a:t>
            </a:r>
          </a:p>
          <a:p>
            <a:endParaRPr lang="sk-SK" sz="1700" noProof="0" dirty="0"/>
          </a:p>
        </p:txBody>
      </p:sp>
    </p:spTree>
    <p:extLst>
      <p:ext uri="{BB962C8B-B14F-4D97-AF65-F5344CB8AC3E}">
        <p14:creationId xmlns:p14="http://schemas.microsoft.com/office/powerpoint/2010/main" val="85271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a:extLst>
              <a:ext uri="{FF2B5EF4-FFF2-40B4-BE49-F238E27FC236}">
                <a16:creationId xmlns:a16="http://schemas.microsoft.com/office/drawing/2014/main" id="{CFD44819-4CB5-3CB9-4639-25645C75EE22}"/>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 (vodíková väzba)</a:t>
            </a:r>
          </a:p>
        </p:txBody>
      </p:sp>
      <p:pic>
        <p:nvPicPr>
          <p:cNvPr id="6" name="Obrázok 5" descr="Obrázok, na ktorom je pestrofarebnosť, detské kresby, srdce, oslavové potreby&#10;&#10;Obsah vygenerovaný pomocou AI môže byť nesprávny.">
            <a:extLst>
              <a:ext uri="{FF2B5EF4-FFF2-40B4-BE49-F238E27FC236}">
                <a16:creationId xmlns:a16="http://schemas.microsoft.com/office/drawing/2014/main" id="{996B9D56-7604-5CFB-B6BA-4458245D00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241" y="1494271"/>
            <a:ext cx="10901142" cy="4404112"/>
          </a:xfrm>
          <a:prstGeom prst="rect">
            <a:avLst/>
          </a:prstGeom>
        </p:spPr>
      </p:pic>
      <p:sp>
        <p:nvSpPr>
          <p:cNvPr id="7" name="BlokTextu 6">
            <a:extLst>
              <a:ext uri="{FF2B5EF4-FFF2-40B4-BE49-F238E27FC236}">
                <a16:creationId xmlns:a16="http://schemas.microsoft.com/office/drawing/2014/main" id="{C19EB46B-1C08-F052-9BCB-898DC33193CB}"/>
              </a:ext>
            </a:extLst>
          </p:cNvPr>
          <p:cNvSpPr txBox="1"/>
          <p:nvPr/>
        </p:nvSpPr>
        <p:spPr>
          <a:xfrm>
            <a:off x="1691289" y="6086566"/>
            <a:ext cx="9076524" cy="461665"/>
          </a:xfrm>
          <a:prstGeom prst="rect">
            <a:avLst/>
          </a:prstGeom>
          <a:noFill/>
        </p:spPr>
        <p:txBody>
          <a:bodyPr wrap="none" rtlCol="0">
            <a:spAutoFit/>
          </a:bodyPr>
          <a:lstStyle/>
          <a:p>
            <a:r>
              <a:rPr lang="sk-SK" sz="2400" noProof="0" dirty="0"/>
              <a:t>H</a:t>
            </a:r>
            <a:r>
              <a:rPr lang="sk-SK" sz="2400" baseline="-25000" noProof="0" dirty="0"/>
              <a:t>2</a:t>
            </a:r>
            <a:r>
              <a:rPr lang="sk-SK" sz="2400" noProof="0" dirty="0"/>
              <a:t>O				CH</a:t>
            </a:r>
            <a:r>
              <a:rPr lang="sk-SK" sz="2400" baseline="-25000" noProof="0" dirty="0"/>
              <a:t>3</a:t>
            </a:r>
            <a:r>
              <a:rPr lang="sk-SK" sz="2400" noProof="0" dirty="0"/>
              <a:t>OH 				NH</a:t>
            </a:r>
            <a:r>
              <a:rPr lang="sk-SK" sz="2400" baseline="-25000" noProof="0" dirty="0"/>
              <a:t>3</a:t>
            </a:r>
            <a:endParaRPr lang="sk-SK" sz="2400" noProof="0" dirty="0"/>
          </a:p>
        </p:txBody>
      </p:sp>
    </p:spTree>
    <p:extLst>
      <p:ext uri="{BB962C8B-B14F-4D97-AF65-F5344CB8AC3E}">
        <p14:creationId xmlns:p14="http://schemas.microsoft.com/office/powerpoint/2010/main" val="3310315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B3DC9-BA32-BB11-542A-08039A728235}"/>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9FC3F40-E240-23E6-2C10-F8467DD6853D}"/>
              </a:ext>
            </a:extLst>
          </p:cNvPr>
          <p:cNvSpPr>
            <a:spLocks noGrp="1"/>
          </p:cNvSpPr>
          <p:nvPr>
            <p:ph type="title"/>
          </p:nvPr>
        </p:nvSpPr>
        <p:spPr>
          <a:xfrm>
            <a:off x="650240" y="540601"/>
            <a:ext cx="9855200" cy="953669"/>
          </a:xfrm>
        </p:spPr>
        <p:txBody>
          <a:bodyPr anchor="ctr">
            <a:normAutofit/>
          </a:bodyPr>
          <a:lstStyle/>
          <a:p>
            <a:r>
              <a:rPr lang="sk-SK" sz="2400" noProof="0" dirty="0"/>
              <a:t>Kvapalné a pevné skupenstvo (disperzné sily)</a:t>
            </a:r>
          </a:p>
        </p:txBody>
      </p:sp>
      <mc:AlternateContent xmlns:mc="http://schemas.openxmlformats.org/markup-compatibility/2006" xmlns:a14="http://schemas.microsoft.com/office/drawing/2010/main">
        <mc:Choice Requires="a14">
          <p:sp>
            <p:nvSpPr>
              <p:cNvPr id="6" name="Zástupný objekt pre obsah 2">
                <a:extLst>
                  <a:ext uri="{FF2B5EF4-FFF2-40B4-BE49-F238E27FC236}">
                    <a16:creationId xmlns:a16="http://schemas.microsoft.com/office/drawing/2014/main" id="{543DBA8D-D9E6-BF9B-5701-F5906C26C362}"/>
                  </a:ext>
                </a:extLst>
              </p:cNvPr>
              <p:cNvSpPr txBox="1">
                <a:spLocks/>
              </p:cNvSpPr>
              <p:nvPr/>
            </p:nvSpPr>
            <p:spPr>
              <a:xfrm>
                <a:off x="650239" y="1473250"/>
                <a:ext cx="11173899"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slabé príťažlivé sily, pôsobia iba na extrémne krátku vzdialenosť, keďže ich sila </a:t>
                </a:r>
                <a14:m>
                  <m:oMath xmlns:m="http://schemas.openxmlformats.org/officeDocument/2006/math">
                    <m:r>
                      <a:rPr lang="sk-SK" i="1" noProof="0">
                        <a:latin typeface="Cambria Math" panose="02040503050406030204" pitchFamily="18" charset="0"/>
                      </a:rPr>
                      <m:t>∝</m:t>
                    </m:r>
                  </m:oMath>
                </a14:m>
                <a:r>
                  <a:rPr lang="sk-SK" noProof="0" dirty="0"/>
                  <a:t> 1/d</a:t>
                </a:r>
                <a:r>
                  <a:rPr lang="sk-SK" baseline="30000" noProof="0" dirty="0"/>
                  <a:t>7</a:t>
                </a:r>
              </a:p>
              <a:p>
                <a:r>
                  <a:rPr lang="sk-SK" sz="1700" noProof="0" dirty="0"/>
                  <a:t>pôsobia medzi všetkými molekulami kondenzovaných fáz, pričom s klesajúcou veľkosťou molekúl slabnú. V prípade molekúl, ktoré sú málo polárne al. nepolárne (napr. SO</a:t>
                </a:r>
                <a:r>
                  <a:rPr lang="sk-SK" sz="1700" baseline="-25000" noProof="0" dirty="0"/>
                  <a:t>3</a:t>
                </a:r>
                <a:r>
                  <a:rPr lang="sk-SK" sz="1700" noProof="0" dirty="0"/>
                  <a:t>, CO</a:t>
                </a:r>
                <a:r>
                  <a:rPr lang="sk-SK" sz="1700" baseline="-25000" noProof="0" dirty="0"/>
                  <a:t>2</a:t>
                </a:r>
                <a:r>
                  <a:rPr lang="sk-SK" sz="1700" noProof="0" dirty="0"/>
                  <a:t>, O</a:t>
                </a:r>
                <a:r>
                  <a:rPr lang="sk-SK" sz="1700" baseline="-25000" noProof="0" dirty="0"/>
                  <a:t>2</a:t>
                </a:r>
                <a:r>
                  <a:rPr lang="sk-SK" sz="1700" noProof="0" dirty="0"/>
                  <a:t>, N</a:t>
                </a:r>
                <a:r>
                  <a:rPr lang="sk-SK" sz="1700" baseline="-25000" noProof="0" dirty="0"/>
                  <a:t>2</a:t>
                </a:r>
                <a:r>
                  <a:rPr lang="sk-SK" sz="1700" noProof="0" dirty="0"/>
                  <a:t>, Br</a:t>
                </a:r>
                <a:r>
                  <a:rPr lang="sk-SK" sz="1700" baseline="-25000" noProof="0" dirty="0"/>
                  <a:t>2</a:t>
                </a:r>
                <a:r>
                  <a:rPr lang="sk-SK" sz="1700" noProof="0" dirty="0"/>
                  <a:t>, H</a:t>
                </a:r>
                <a:r>
                  <a:rPr lang="sk-SK" sz="1700" baseline="-25000" noProof="0" dirty="0"/>
                  <a:t>2</a:t>
                </a:r>
                <a:r>
                  <a:rPr lang="sk-SK" sz="1700" noProof="0" dirty="0"/>
                  <a:t>) alebo prvkov prítomných v čistom stave (vzácne plyny) sú jedinými silami, ktoré pôsobia medzi ich štruktúrnymi jednotkami. Bez disperzných síl by dané látky nemohli kondenzovať </a:t>
                </a:r>
                <a:r>
                  <a:rPr lang="sk-SK" sz="1700" noProof="0" dirty="0">
                    <a:sym typeface="Wingdings" panose="05000000000000000000" pitchFamily="2" charset="2"/>
                  </a:rPr>
                  <a:t> vytvárať kvapalné a pevné skup</a:t>
                </a:r>
                <a:r>
                  <a:rPr lang="sk-SK" sz="1700" noProof="0" dirty="0"/>
                  <a:t>.</a:t>
                </a:r>
              </a:p>
              <a:p>
                <a:r>
                  <a:rPr lang="sk-SK" sz="1700" noProof="0" dirty="0"/>
                  <a:t>vznikajú príťažlivosťou kladne nabitého jadra jedného atómu a elektrónového oblaku atómu v blízkych molekulách. Ide o indukciu dočasného dipólu: V prípade väčšieho – viac rozptýleného mračna elektrónov sú tieto e</a:t>
                </a:r>
                <a:r>
                  <a:rPr lang="sk-SK" sz="1700" baseline="30000" noProof="0" dirty="0"/>
                  <a:t>-</a:t>
                </a:r>
                <a:r>
                  <a:rPr lang="sk-SK" sz="1700" noProof="0" dirty="0"/>
                  <a:t> menej silne priťahované ich vlastnými jadrami. Preto sú ľahšie deformované alebo polarizované susednými jadrami.</a:t>
                </a:r>
              </a:p>
              <a:p>
                <a:r>
                  <a:rPr lang="sk-SK" sz="1700" noProof="0" dirty="0"/>
                  <a:t>polarizácia narastá so zvyšujúcim sa počtom elektrónov, a teda </a:t>
                </a:r>
                <a:r>
                  <a:rPr lang="sk-SK" sz="1700" noProof="0"/>
                  <a:t>aj s</a:t>
                </a:r>
                <a:r>
                  <a:rPr lang="en-US" sz="1700" noProof="0"/>
                  <a:t> narastajúcou</a:t>
                </a:r>
                <a:r>
                  <a:rPr lang="sk-SK" sz="1700" noProof="0"/>
                  <a:t> </a:t>
                </a:r>
                <a:r>
                  <a:rPr lang="sk-SK" sz="1700" noProof="0" dirty="0"/>
                  <a:t>veľkosťou molekúl. V prípade väčších molekúl (viac elektrónov) možno preto očakávať silnejšie disperzné sily. U veľkých alebo výrazne polarizovateľných molekúl, môže byť celkový účinok disperzných síl väčší, ako efekt dipól-dipól interakcií.</a:t>
                </a:r>
              </a:p>
            </p:txBody>
          </p:sp>
        </mc:Choice>
        <mc:Fallback xmlns="">
          <p:sp>
            <p:nvSpPr>
              <p:cNvPr id="6" name="Zástupný objekt pre obsah 2">
                <a:extLst>
                  <a:ext uri="{FF2B5EF4-FFF2-40B4-BE49-F238E27FC236}">
                    <a16:creationId xmlns:a16="http://schemas.microsoft.com/office/drawing/2014/main" id="{543DBA8D-D9E6-BF9B-5701-F5906C26C362}"/>
                  </a:ext>
                </a:extLst>
              </p:cNvPr>
              <p:cNvSpPr txBox="1">
                <a:spLocks noRot="1" noChangeAspect="1" noMove="1" noResize="1" noEditPoints="1" noAdjustHandles="1" noChangeArrowheads="1" noChangeShapeType="1" noTextEdit="1"/>
              </p:cNvSpPr>
              <p:nvPr/>
            </p:nvSpPr>
            <p:spPr>
              <a:xfrm>
                <a:off x="650239" y="1473250"/>
                <a:ext cx="11173899" cy="5363730"/>
              </a:xfrm>
              <a:prstGeom prst="rect">
                <a:avLst/>
              </a:prstGeom>
              <a:blipFill>
                <a:blip r:embed="rId3"/>
                <a:stretch>
                  <a:fillRect l="-382" t="-114"/>
                </a:stretch>
              </a:blipFill>
            </p:spPr>
            <p:txBody>
              <a:bodyPr/>
              <a:lstStyle/>
              <a:p>
                <a:r>
                  <a:rPr lang="sk-SK">
                    <a:noFill/>
                  </a:rPr>
                  <a:t> </a:t>
                </a:r>
              </a:p>
            </p:txBody>
          </p:sp>
        </mc:Fallback>
      </mc:AlternateContent>
    </p:spTree>
    <p:extLst>
      <p:ext uri="{BB962C8B-B14F-4D97-AF65-F5344CB8AC3E}">
        <p14:creationId xmlns:p14="http://schemas.microsoft.com/office/powerpoint/2010/main" val="4193239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ok 6" descr="Obrázok, na ktorom je text, snímka obrazovky, diagram, rad&#10;&#10;Obsah vygenerovaný pomocou AI môže byť nesprávny.">
            <a:extLst>
              <a:ext uri="{FF2B5EF4-FFF2-40B4-BE49-F238E27FC236}">
                <a16:creationId xmlns:a16="http://schemas.microsoft.com/office/drawing/2014/main" id="{90F47973-081D-76EF-635B-C204B51936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893538" cy="6858000"/>
          </a:xfrm>
          <a:prstGeom prst="rect">
            <a:avLst/>
          </a:prstGeom>
        </p:spPr>
      </p:pic>
      <p:sp>
        <p:nvSpPr>
          <p:cNvPr id="8" name="Ovál 7">
            <a:extLst>
              <a:ext uri="{FF2B5EF4-FFF2-40B4-BE49-F238E27FC236}">
                <a16:creationId xmlns:a16="http://schemas.microsoft.com/office/drawing/2014/main" id="{5727DDA6-45E7-9269-7735-DBEF2D22C18B}"/>
              </a:ext>
            </a:extLst>
          </p:cNvPr>
          <p:cNvSpPr/>
          <p:nvPr/>
        </p:nvSpPr>
        <p:spPr>
          <a:xfrm>
            <a:off x="944218" y="427779"/>
            <a:ext cx="1331843" cy="3418664"/>
          </a:xfrm>
          <a:prstGeom prst="ellipse">
            <a:avLst/>
          </a:prstGeom>
          <a:solidFill>
            <a:schemeClr val="bg1">
              <a:alpha val="0"/>
            </a:schemeClr>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9" name="BlokTextu 8">
            <a:extLst>
              <a:ext uri="{FF2B5EF4-FFF2-40B4-BE49-F238E27FC236}">
                <a16:creationId xmlns:a16="http://schemas.microsoft.com/office/drawing/2014/main" id="{97665E1C-84E5-9D16-1289-7EF54A6E4D02}"/>
              </a:ext>
            </a:extLst>
          </p:cNvPr>
          <p:cNvSpPr txBox="1"/>
          <p:nvPr/>
        </p:nvSpPr>
        <p:spPr>
          <a:xfrm>
            <a:off x="7722704" y="665922"/>
            <a:ext cx="4313583" cy="646331"/>
          </a:xfrm>
          <a:prstGeom prst="rect">
            <a:avLst/>
          </a:prstGeom>
          <a:noFill/>
        </p:spPr>
        <p:txBody>
          <a:bodyPr wrap="square" rtlCol="0">
            <a:spAutoFit/>
          </a:bodyPr>
          <a:lstStyle/>
          <a:p>
            <a:r>
              <a:rPr lang="sk-SK" noProof="0" dirty="0">
                <a:solidFill>
                  <a:srgbClr val="7030A0"/>
                </a:solidFill>
              </a:rPr>
              <a:t>polárne kovalentné zlúčeniny s vodíkovou väzbou</a:t>
            </a:r>
          </a:p>
        </p:txBody>
      </p:sp>
      <p:sp>
        <p:nvSpPr>
          <p:cNvPr id="11" name="BlokTextu 10">
            <a:extLst>
              <a:ext uri="{FF2B5EF4-FFF2-40B4-BE49-F238E27FC236}">
                <a16:creationId xmlns:a16="http://schemas.microsoft.com/office/drawing/2014/main" id="{6E132709-F9DB-3C86-1947-F9CA9CAE271B}"/>
              </a:ext>
            </a:extLst>
          </p:cNvPr>
          <p:cNvSpPr txBox="1"/>
          <p:nvPr/>
        </p:nvSpPr>
        <p:spPr>
          <a:xfrm>
            <a:off x="7726018" y="1494187"/>
            <a:ext cx="4313583" cy="646331"/>
          </a:xfrm>
          <a:prstGeom prst="rect">
            <a:avLst/>
          </a:prstGeom>
          <a:noFill/>
        </p:spPr>
        <p:txBody>
          <a:bodyPr wrap="square" rtlCol="0">
            <a:spAutoFit/>
          </a:bodyPr>
          <a:lstStyle/>
          <a:p>
            <a:r>
              <a:rPr lang="sk-SK" noProof="0" dirty="0">
                <a:solidFill>
                  <a:srgbClr val="00B050"/>
                </a:solidFill>
              </a:rPr>
              <a:t>polárne kovalentné zlúčeniny bez vodíkových väzieb</a:t>
            </a:r>
          </a:p>
        </p:txBody>
      </p:sp>
      <p:sp>
        <p:nvSpPr>
          <p:cNvPr id="12" name="Ovál 11">
            <a:extLst>
              <a:ext uri="{FF2B5EF4-FFF2-40B4-BE49-F238E27FC236}">
                <a16:creationId xmlns:a16="http://schemas.microsoft.com/office/drawing/2014/main" id="{37F6E5C8-F39B-CDF1-4572-DDF098768498}"/>
              </a:ext>
            </a:extLst>
          </p:cNvPr>
          <p:cNvSpPr/>
          <p:nvPr/>
        </p:nvSpPr>
        <p:spPr>
          <a:xfrm rot="1999667">
            <a:off x="2238906" y="3283314"/>
            <a:ext cx="780552" cy="1457924"/>
          </a:xfrm>
          <a:prstGeom prst="ellipse">
            <a:avLst/>
          </a:prstGeom>
          <a:solidFill>
            <a:schemeClr val="bg1">
              <a:alpha val="0"/>
            </a:schemeClr>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3" name="BlokTextu 12">
            <a:extLst>
              <a:ext uri="{FF2B5EF4-FFF2-40B4-BE49-F238E27FC236}">
                <a16:creationId xmlns:a16="http://schemas.microsoft.com/office/drawing/2014/main" id="{D439997E-3016-7C57-E6D6-DC2E858F6F39}"/>
              </a:ext>
            </a:extLst>
          </p:cNvPr>
          <p:cNvSpPr txBox="1"/>
          <p:nvPr/>
        </p:nvSpPr>
        <p:spPr>
          <a:xfrm>
            <a:off x="7722703" y="2388712"/>
            <a:ext cx="4313583" cy="646331"/>
          </a:xfrm>
          <a:prstGeom prst="rect">
            <a:avLst/>
          </a:prstGeom>
          <a:noFill/>
        </p:spPr>
        <p:txBody>
          <a:bodyPr wrap="square" rtlCol="0">
            <a:spAutoFit/>
          </a:bodyPr>
          <a:lstStyle/>
          <a:p>
            <a:r>
              <a:rPr lang="sk-SK" noProof="0" dirty="0">
                <a:solidFill>
                  <a:srgbClr val="002060"/>
                </a:solidFill>
              </a:rPr>
              <a:t>nepolárne látky so symetrickou štruktúrou</a:t>
            </a:r>
          </a:p>
        </p:txBody>
      </p:sp>
      <p:sp>
        <p:nvSpPr>
          <p:cNvPr id="14" name="Ovál 13">
            <a:extLst>
              <a:ext uri="{FF2B5EF4-FFF2-40B4-BE49-F238E27FC236}">
                <a16:creationId xmlns:a16="http://schemas.microsoft.com/office/drawing/2014/main" id="{4CA30357-F428-FCCB-A260-8E4384967725}"/>
              </a:ext>
            </a:extLst>
          </p:cNvPr>
          <p:cNvSpPr/>
          <p:nvPr/>
        </p:nvSpPr>
        <p:spPr>
          <a:xfrm rot="3254004">
            <a:off x="1817091" y="4292225"/>
            <a:ext cx="540450" cy="2119995"/>
          </a:xfrm>
          <a:prstGeom prst="ellipse">
            <a:avLst/>
          </a:prstGeom>
          <a:solidFill>
            <a:schemeClr val="bg1">
              <a:alpha val="0"/>
            </a:schemeClr>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5" name="BlokTextu 14">
            <a:extLst>
              <a:ext uri="{FF2B5EF4-FFF2-40B4-BE49-F238E27FC236}">
                <a16:creationId xmlns:a16="http://schemas.microsoft.com/office/drawing/2014/main" id="{E6734755-9594-0CE8-4FC9-4450FE98B25C}"/>
              </a:ext>
            </a:extLst>
          </p:cNvPr>
          <p:cNvSpPr txBox="1"/>
          <p:nvPr/>
        </p:nvSpPr>
        <p:spPr>
          <a:xfrm>
            <a:off x="7726016" y="3226913"/>
            <a:ext cx="4313583" cy="2031325"/>
          </a:xfrm>
          <a:prstGeom prst="rect">
            <a:avLst/>
          </a:prstGeom>
          <a:noFill/>
        </p:spPr>
        <p:txBody>
          <a:bodyPr wrap="square" rtlCol="0">
            <a:spAutoFit/>
          </a:bodyPr>
          <a:lstStyle/>
          <a:p>
            <a:r>
              <a:rPr lang="sk-SK" noProof="0" dirty="0"/>
              <a:t>Pri absencii vodíkových väzieb narastá T varu štruktúrne príbuzných látok (CH</a:t>
            </a:r>
            <a:r>
              <a:rPr lang="sk-SK" baseline="-25000" noProof="0" dirty="0"/>
              <a:t>4</a:t>
            </a:r>
            <a:r>
              <a:rPr lang="sk-SK" noProof="0" dirty="0"/>
              <a:t>, SiH</a:t>
            </a:r>
            <a:r>
              <a:rPr lang="sk-SK" baseline="-25000" noProof="0" dirty="0"/>
              <a:t>4</a:t>
            </a:r>
            <a:r>
              <a:rPr lang="sk-SK" noProof="0" dirty="0"/>
              <a:t>, GeH</a:t>
            </a:r>
            <a:r>
              <a:rPr lang="sk-SK" baseline="-25000" noProof="0" dirty="0"/>
              <a:t>4</a:t>
            </a:r>
            <a:r>
              <a:rPr lang="sk-SK" noProof="0" dirty="0"/>
              <a:t>, SnH</a:t>
            </a:r>
            <a:r>
              <a:rPr lang="sk-SK" baseline="-25000" noProof="0" dirty="0"/>
              <a:t>4</a:t>
            </a:r>
            <a:r>
              <a:rPr lang="sk-SK" noProof="0" dirty="0"/>
              <a:t>) (kvázi lineárne) so zvyšujúcim sa počtom elektrónov a veľkosťou molekúl </a:t>
            </a:r>
            <a:r>
              <a:rPr lang="sk-SK" noProof="0" dirty="0">
                <a:sym typeface="Wingdings" panose="05000000000000000000" pitchFamily="2" charset="2"/>
              </a:rPr>
              <a:t>vďaka</a:t>
            </a:r>
            <a:r>
              <a:rPr lang="sk-SK" noProof="0" dirty="0"/>
              <a:t> väčšiemu pôsobeniu príťažlivých disperzných síl</a:t>
            </a:r>
          </a:p>
        </p:txBody>
      </p:sp>
      <p:sp>
        <p:nvSpPr>
          <p:cNvPr id="2" name="BlokTextu 1">
            <a:extLst>
              <a:ext uri="{FF2B5EF4-FFF2-40B4-BE49-F238E27FC236}">
                <a16:creationId xmlns:a16="http://schemas.microsoft.com/office/drawing/2014/main" id="{84897BE7-C523-5025-833E-92E4A0DDA391}"/>
              </a:ext>
            </a:extLst>
          </p:cNvPr>
          <p:cNvSpPr txBox="1"/>
          <p:nvPr/>
        </p:nvSpPr>
        <p:spPr>
          <a:xfrm>
            <a:off x="2574062" y="793995"/>
            <a:ext cx="4847328" cy="1400383"/>
          </a:xfrm>
          <a:prstGeom prst="rect">
            <a:avLst/>
          </a:prstGeom>
          <a:solidFill>
            <a:schemeClr val="accent1">
              <a:alpha val="43000"/>
            </a:schemeClr>
          </a:solidFill>
        </p:spPr>
        <p:txBody>
          <a:bodyPr wrap="square" rtlCol="0">
            <a:spAutoFit/>
          </a:bodyPr>
          <a:lstStyle/>
          <a:p>
            <a:r>
              <a:rPr lang="sk-SK" sz="1700" noProof="0" dirty="0"/>
              <a:t>Teploty varu niektorých hydridov ako funkcia molekulovej hmotnosti. Nezvyčajne vysoké teploty varu NH</a:t>
            </a:r>
            <a:r>
              <a:rPr lang="sk-SK" sz="1700" baseline="-25000" noProof="0" dirty="0"/>
              <a:t>3</a:t>
            </a:r>
            <a:r>
              <a:rPr lang="sk-SK" sz="1700" noProof="0" dirty="0"/>
              <a:t>, H</a:t>
            </a:r>
            <a:r>
              <a:rPr lang="sk-SK" sz="1700" baseline="-25000" noProof="0" dirty="0"/>
              <a:t>2</a:t>
            </a:r>
            <a:r>
              <a:rPr lang="sk-SK" sz="1700" noProof="0" dirty="0"/>
              <a:t>O a HF v porovnaní s inými hydridmi rovnakých skupín sú spôsobené vodíkovými väzbami.</a:t>
            </a:r>
          </a:p>
        </p:txBody>
      </p:sp>
    </p:spTree>
    <p:extLst>
      <p:ext uri="{BB962C8B-B14F-4D97-AF65-F5344CB8AC3E}">
        <p14:creationId xmlns:p14="http://schemas.microsoft.com/office/powerpoint/2010/main" val="389237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P spid="12" grpId="0" animBg="1"/>
      <p:bldP spid="13" grpId="0"/>
      <p:bldP spid="14" grpId="0" animBg="1"/>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253AF-8257-7A44-5635-A564DE20E62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265884D3-C0A0-3067-3866-49CBE0FA3AA5}"/>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viskozita</a:t>
            </a:r>
          </a:p>
        </p:txBody>
      </p:sp>
      <p:sp>
        <p:nvSpPr>
          <p:cNvPr id="6" name="Zástupný objekt pre obsah 2">
            <a:extLst>
              <a:ext uri="{FF2B5EF4-FFF2-40B4-BE49-F238E27FC236}">
                <a16:creationId xmlns:a16="http://schemas.microsoft.com/office/drawing/2014/main" id="{94B78DB3-ED2C-C1A2-B63B-BD2FBFB35A0D}"/>
              </a:ext>
            </a:extLst>
          </p:cNvPr>
          <p:cNvSpPr txBox="1">
            <a:spLocks/>
          </p:cNvSpPr>
          <p:nvPr/>
        </p:nvSpPr>
        <p:spPr>
          <a:xfrm>
            <a:off x="650239" y="1473250"/>
            <a:ext cx="11173899"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odpor kvapaliny voči pôsobeniu tangenciálnych (šmykových) síl,  </a:t>
            </a:r>
            <a:r>
              <a:rPr lang="sk-SK" noProof="0" dirty="0">
                <a:latin typeface="Calibri" panose="020F0502020204030204" pitchFamily="34" charset="0"/>
                <a:cs typeface="Calibri" panose="020F0502020204030204" pitchFamily="34" charset="0"/>
              </a:rPr>
              <a:t>η (Pa s, alebo poise = 0,1 x Pa s) </a:t>
            </a:r>
            <a:endParaRPr lang="sk-SK" noProof="0" dirty="0"/>
          </a:p>
          <a:p>
            <a:r>
              <a:rPr lang="sk-SK" noProof="0" dirty="0"/>
              <a:t>dynamická (častejšie použitie): faktor úmernosti medzi šmykovou rýchlosťou a šmykovým napätím, definovaný rovnicou</a:t>
            </a:r>
          </a:p>
          <a:p>
            <a:pPr marL="0" indent="0">
              <a:buNone/>
            </a:pPr>
            <a:endParaRPr lang="sk-SK" noProof="0" dirty="0"/>
          </a:p>
          <a:p>
            <a:pPr marL="168275" indent="1588">
              <a:buNone/>
            </a:pPr>
            <a:r>
              <a:rPr lang="sk-SK" noProof="0" dirty="0"/>
              <a:t>kde F je tangenciálna sila potrebná na pohyb rovinného povrchu s plochou A rýchlosťou v vzhľadom na rovnobežný povrch oddelený od prvého o vzdialenosť x.</a:t>
            </a:r>
          </a:p>
          <a:p>
            <a:r>
              <a:rPr lang="sk-SK" noProof="0" dirty="0"/>
              <a:t>kinematická: </a:t>
            </a:r>
            <a:r>
              <a:rPr lang="sk-SK" noProof="0" dirty="0">
                <a:latin typeface="Calibri" panose="020F0502020204030204" pitchFamily="34" charset="0"/>
                <a:cs typeface="Calibri" panose="020F0502020204030204" pitchFamily="34" charset="0"/>
              </a:rPr>
              <a:t>ν</a:t>
            </a:r>
            <a:r>
              <a:rPr lang="sk-SK" noProof="0" dirty="0"/>
              <a:t> = </a:t>
            </a:r>
            <a:r>
              <a:rPr lang="sk-SK" sz="1600" noProof="0" dirty="0">
                <a:latin typeface="Calibri" panose="020F0502020204030204" pitchFamily="34" charset="0"/>
                <a:cs typeface="Calibri" panose="020F0502020204030204" pitchFamily="34" charset="0"/>
              </a:rPr>
              <a:t>η / ρ</a:t>
            </a:r>
          </a:p>
          <a:p>
            <a:r>
              <a:rPr lang="sk-SK" noProof="0" dirty="0"/>
              <a:t>S nárastom veľkosti/povrchu molekúl obvykle pozorujeme vyššiu viskozitu v dôsledku zvýšených disperzných síl. Napríklad pentán s kratším reťazcom (voľne tečúca kvapalina pri izbovej teplote) je menej viskózny ako dodekán (olejovitá kvapalina pri izbovej teplote). Čím dlhšie sú molekuly, tým viac sa navzájom priťahujú a tým ťažšie </a:t>
            </a:r>
            <a:r>
              <a:rPr lang="sk-SK" noProof="0"/>
              <a:t>tečú (platí </a:t>
            </a:r>
            <a:r>
              <a:rPr lang="en-US" noProof="0"/>
              <a:t>to </a:t>
            </a:r>
            <a:r>
              <a:rPr lang="sk-SK" noProof="0"/>
              <a:t>najmä pre org</a:t>
            </a:r>
            <a:r>
              <a:rPr lang="en-US" noProof="0"/>
              <a:t>anické</a:t>
            </a:r>
            <a:r>
              <a:rPr lang="sk-SK" noProof="0"/>
              <a:t> </a:t>
            </a:r>
            <a:r>
              <a:rPr lang="sk-SK" noProof="0" dirty="0"/>
              <a:t>látky)</a:t>
            </a:r>
            <a:endParaRPr lang="sk-SK" sz="1700" noProof="0" dirty="0"/>
          </a:p>
        </p:txBody>
      </p:sp>
      <p:pic>
        <p:nvPicPr>
          <p:cNvPr id="4" name="Obrázok 3" descr="Obrázok, na ktorom je písmo, typografia, text, biely&#10;&#10;Obsah vygenerovaný pomocou AI môže byť nesprávny.">
            <a:extLst>
              <a:ext uri="{FF2B5EF4-FFF2-40B4-BE49-F238E27FC236}">
                <a16:creationId xmlns:a16="http://schemas.microsoft.com/office/drawing/2014/main" id="{6DD4AB23-ADAC-C1BC-0C24-12C966798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1625" y="2559303"/>
            <a:ext cx="1835728" cy="469328"/>
          </a:xfrm>
          <a:prstGeom prst="rect">
            <a:avLst/>
          </a:prstGeom>
        </p:spPr>
      </p:pic>
    </p:spTree>
    <p:extLst>
      <p:ext uri="{BB962C8B-B14F-4D97-AF65-F5344CB8AC3E}">
        <p14:creationId xmlns:p14="http://schemas.microsoft.com/office/powerpoint/2010/main" val="2038806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91BC8-2EE3-AF8D-4474-C834C983D83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2FE0471-45FD-D629-661D-D7CEEC0DEB3E}"/>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povrchové napätie</a:t>
            </a:r>
          </a:p>
        </p:txBody>
      </p:sp>
      <p:sp>
        <p:nvSpPr>
          <p:cNvPr id="6" name="Zástupný objekt pre obsah 2">
            <a:extLst>
              <a:ext uri="{FF2B5EF4-FFF2-40B4-BE49-F238E27FC236}">
                <a16:creationId xmlns:a16="http://schemas.microsoft.com/office/drawing/2014/main" id="{219B9696-FFF3-7C4D-7300-569E38B93E55}"/>
              </a:ext>
            </a:extLst>
          </p:cNvPr>
          <p:cNvSpPr txBox="1">
            <a:spLocks/>
          </p:cNvSpPr>
          <p:nvPr/>
        </p:nvSpPr>
        <p:spPr>
          <a:xfrm>
            <a:off x="650239" y="1473250"/>
            <a:ext cx="11173899" cy="536373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V prírode ako aj laboratórnych podmienkach sa stretávame s viacfázovými systémami, pre ktoré je charakteristická prítomnosť medzifázového rozhrania. Rozhranie vykazuje špecifické javy vyplývajúce z interakcie zúčastnených fáz. Dôležitosť týchto javov pri určovaní správania systému ako celku závisí od veľkosti medzifázovej plochy na jednotku objemu.</a:t>
            </a:r>
          </a:p>
          <a:p>
            <a:r>
              <a:rPr lang="sk-SK" noProof="0" dirty="0"/>
              <a:t>Systémy, v ktorých je aspoň jedna z fáz rozdelená na množstvo drobných častíc, ktoré spolu predstavujú veľmi veľkú medzifázovú plochu na jednotku objemu, sa nazývajú disperzné systémy (gely, emulzie, aerosol).</a:t>
            </a:r>
          </a:p>
          <a:p>
            <a:r>
              <a:rPr lang="sk-SK" noProof="0" dirty="0"/>
              <a:t>Povrchové napätie (</a:t>
            </a:r>
            <a:r>
              <a:rPr lang="sk-SK" noProof="0" dirty="0">
                <a:latin typeface="Calibri" panose="020F0502020204030204" pitchFamily="34" charset="0"/>
                <a:cs typeface="Calibri" panose="020F0502020204030204" pitchFamily="34" charset="0"/>
              </a:rPr>
              <a:t>γ, σ</a:t>
            </a:r>
            <a:r>
              <a:rPr lang="sk-SK" noProof="0" dirty="0"/>
              <a:t>) pozorujeme typicky (hoci nie výlučne) na rozhraní kvapaliny a plynu. Kvapalina sa správa, akoby bola pokrytá elastickou membránou udržujúcou povrch v napätí, ktoré pôsobí v prospech zmenšovania povrchu. Samozrejme, membrána nie je skutočná </a:t>
            </a:r>
            <a:r>
              <a:rPr lang="sk-SK" noProof="0" dirty="0">
                <a:sym typeface="Wingdings" panose="05000000000000000000" pitchFamily="2" charset="2"/>
              </a:rPr>
              <a:t> ide o </a:t>
            </a:r>
            <a:r>
              <a:rPr lang="sk-SK" noProof="0" dirty="0"/>
              <a:t>užitočnú </a:t>
            </a:r>
            <a:r>
              <a:rPr lang="sk-SK" noProof="0"/>
              <a:t>analógiu </a:t>
            </a:r>
            <a:r>
              <a:rPr lang="en-US"/>
              <a:t>(</a:t>
            </a:r>
            <a:r>
              <a:rPr lang="sk-SK" noProof="0"/>
              <a:t>prirovnanie</a:t>
            </a:r>
            <a:r>
              <a:rPr lang="en-US" noProof="0"/>
              <a:t>).</a:t>
            </a:r>
            <a:endParaRPr lang="sk-SK" noProof="0" dirty="0"/>
          </a:p>
          <a:p>
            <a:r>
              <a:rPr lang="sk-SK" noProof="0" dirty="0"/>
              <a:t>Ak nakreslíme čiaru s dĺžkou L na povrch kvapaliny, v oboch smeroch línie bude pôsobiť rovnaká sila F. Pomer F/L je povrchové napätie a jeho rozmery sú rozmery sily na jednotku dĺžky (N/m). Rovnako možno daný scenár opísať aj z hľadiska energie. Zväčšenie povrchu kvapaliny vyžaduje prácu, ktorá zostáva uložená ako potenciálna energia “vo zväčšenom povrchu“, podobne ako sa energia môže uložiť v natiahnutej pružine. Táto potenciálna energia môže vykonať prácu, ak sa zväčšený povrch opäť zmrští. Energia na jednotku plochy má rovnaké rozmery ako sila na jednotku dĺžky.</a:t>
            </a:r>
          </a:p>
          <a:p>
            <a:endParaRPr lang="sk-SK" noProof="0" dirty="0"/>
          </a:p>
          <a:p>
            <a:endParaRPr lang="sk-SK" sz="1700" noProof="0" dirty="0"/>
          </a:p>
        </p:txBody>
      </p:sp>
    </p:spTree>
    <p:extLst>
      <p:ext uri="{BB962C8B-B14F-4D97-AF65-F5344CB8AC3E}">
        <p14:creationId xmlns:p14="http://schemas.microsoft.com/office/powerpoint/2010/main" val="841191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75C00-BFC3-84E8-4B4E-5F8A4ED120D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D2CECF32-8E36-7E9F-0CC4-53D9C635608D}"/>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kapilarita</a:t>
            </a:r>
          </a:p>
        </p:txBody>
      </p:sp>
      <p:sp>
        <p:nvSpPr>
          <p:cNvPr id="6" name="Zástupný objekt pre obsah 2">
            <a:extLst>
              <a:ext uri="{FF2B5EF4-FFF2-40B4-BE49-F238E27FC236}">
                <a16:creationId xmlns:a16="http://schemas.microsoft.com/office/drawing/2014/main" id="{59287520-5C2D-09ED-ED0D-168D813A935A}"/>
              </a:ext>
            </a:extLst>
          </p:cNvPr>
          <p:cNvSpPr txBox="1">
            <a:spLocks/>
          </p:cNvSpPr>
          <p:nvPr/>
        </p:nvSpPr>
        <p:spPr>
          <a:xfrm>
            <a:off x="650239" y="1473250"/>
            <a:ext cx="6381182"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Príťažlivé sily pôsobiace medzi molekulami kvapalín sú kohézne sily. Príťažlivé sily medzi kvapalinou a povrchom inej látky sú adhézne sily. V prípade H</a:t>
            </a:r>
            <a:r>
              <a:rPr lang="sk-SK" baseline="-25000" noProof="0" dirty="0"/>
              <a:t>2</a:t>
            </a:r>
            <a:r>
              <a:rPr lang="sk-SK" noProof="0" dirty="0"/>
              <a:t>O sú parciálne kladné náboje na atómoch H priťahované parciálnymi zápornými nábojmi na atómoch kyslíka. V dôsledku toho voda </a:t>
            </a:r>
            <a:r>
              <a:rPr lang="sk-SK" noProof="0"/>
              <a:t>priľne k</a:t>
            </a:r>
            <a:r>
              <a:rPr lang="en-US" noProof="0"/>
              <a:t>u</a:t>
            </a:r>
            <a:r>
              <a:rPr lang="sk-SK" noProof="0"/>
              <a:t> </a:t>
            </a:r>
            <a:r>
              <a:rPr lang="sk-SK" noProof="0" dirty="0"/>
              <a:t>sklu alebo sa hovorí, že voda sklo zmáča. </a:t>
            </a:r>
          </a:p>
          <a:p>
            <a:r>
              <a:rPr lang="sk-SK" noProof="0" dirty="0"/>
              <a:t>Povrch vody a meniskus majú konkávny tvar. Na druhej strane, ortuť sklo nezmáča, pretože jej kohézne sily (v </a:t>
            </a:r>
            <a:r>
              <a:rPr lang="sk-SK" noProof="0"/>
              <a:t>dôsledku </a:t>
            </a:r>
            <a:r>
              <a:rPr lang="en-US" noProof="0"/>
              <a:t>kovovej väzby</a:t>
            </a:r>
            <a:r>
              <a:rPr lang="sk-SK" noProof="0"/>
              <a:t>) </a:t>
            </a:r>
            <a:r>
              <a:rPr lang="sk-SK" noProof="0" dirty="0"/>
              <a:t>sú oveľa silnejšie ako jej príťažlivosť ku sklu. Jej meniskus je teda konvexný.</a:t>
            </a:r>
          </a:p>
          <a:p>
            <a:r>
              <a:rPr lang="sk-SK" sz="1400" noProof="0" dirty="0">
                <a:latin typeface="+mj-lt"/>
              </a:rPr>
              <a:t>výška kapilárneho vzlínania: ak predpokladáme, že v kapiláre bude H</a:t>
            </a:r>
            <a:r>
              <a:rPr lang="sk-SK" sz="1400" baseline="-25000" noProof="0" dirty="0">
                <a:latin typeface="+mj-lt"/>
              </a:rPr>
              <a:t>2</a:t>
            </a:r>
            <a:r>
              <a:rPr lang="sk-SK" sz="1400" noProof="0" dirty="0">
                <a:latin typeface="+mj-lt"/>
              </a:rPr>
              <a:t>O a kontaktný uhol bude </a:t>
            </a:r>
            <a:r>
              <a:rPr lang="sk-SK" sz="1400" noProof="0" dirty="0">
                <a:latin typeface="+mj-lt"/>
                <a:cs typeface="Calibri" panose="020F0502020204030204" pitchFamily="34" charset="0"/>
              </a:rPr>
              <a:t>≈ 0, výška kapilárneho vzlínania </a:t>
            </a:r>
            <a:r>
              <a:rPr lang="sk-SK" sz="1400" noProof="0" dirty="0">
                <a:cs typeface="Calibri" panose="020F0502020204030204" pitchFamily="34" charset="0"/>
              </a:rPr>
              <a:t>bude </a:t>
            </a:r>
            <a:r>
              <a:rPr lang="sk-SK" sz="1400" noProof="0" dirty="0">
                <a:latin typeface="+mj-lt"/>
                <a:cs typeface="Calibri" panose="020F0502020204030204" pitchFamily="34" charset="0"/>
              </a:rPr>
              <a:t>nepriamo úmerná priemeru (polomeru) kapiláry, čo vyplýva zo vzťahu (keďže predpokladáme, že </a:t>
            </a:r>
            <a:r>
              <a:rPr lang="sk-SK" sz="1400" noProof="0" dirty="0">
                <a:latin typeface="Calibri" panose="020F0502020204030204" pitchFamily="34" charset="0"/>
                <a:cs typeface="Calibri" panose="020F0502020204030204" pitchFamily="34" charset="0"/>
              </a:rPr>
              <a:t>θ ≈ 0 </a:t>
            </a:r>
            <a:r>
              <a:rPr lang="sk-SK" sz="1400" noProof="0" dirty="0">
                <a:latin typeface="Calibri" panose="020F0502020204030204" pitchFamily="34" charset="0"/>
                <a:cs typeface="Calibri" panose="020F0502020204030204" pitchFamily="34" charset="0"/>
                <a:sym typeface="Wingdings" panose="05000000000000000000" pitchFamily="2" charset="2"/>
              </a:rPr>
              <a:t> cos</a:t>
            </a:r>
            <a:r>
              <a:rPr lang="sk-SK" sz="1400" noProof="0" dirty="0">
                <a:latin typeface="+mj-lt"/>
                <a:cs typeface="Calibri" panose="020F0502020204030204" pitchFamily="34" charset="0"/>
              </a:rPr>
              <a:t> </a:t>
            </a:r>
            <a:r>
              <a:rPr lang="sk-SK" sz="1400" noProof="0" dirty="0">
                <a:latin typeface="Calibri" panose="020F0502020204030204" pitchFamily="34" charset="0"/>
                <a:cs typeface="Calibri" panose="020F0502020204030204" pitchFamily="34" charset="0"/>
              </a:rPr>
              <a:t>θ = 1)</a:t>
            </a:r>
            <a:endParaRPr lang="sk-SK" sz="1400" noProof="0" dirty="0">
              <a:latin typeface="+mj-lt"/>
            </a:endParaRPr>
          </a:p>
          <a:p>
            <a:endParaRPr lang="sk-SK" noProof="0" dirty="0"/>
          </a:p>
          <a:p>
            <a:endParaRPr lang="sk-SK" sz="1700" noProof="0" dirty="0"/>
          </a:p>
        </p:txBody>
      </p:sp>
      <p:pic>
        <p:nvPicPr>
          <p:cNvPr id="9" name="Obrázok 8">
            <a:extLst>
              <a:ext uri="{FF2B5EF4-FFF2-40B4-BE49-F238E27FC236}">
                <a16:creationId xmlns:a16="http://schemas.microsoft.com/office/drawing/2014/main" id="{24E81C0F-075C-F35A-9089-439191756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267" y="-21020"/>
            <a:ext cx="4764170" cy="6858000"/>
          </a:xfrm>
          <a:prstGeom prst="rect">
            <a:avLst/>
          </a:prstGeom>
        </p:spPr>
      </p:pic>
      <p:pic>
        <p:nvPicPr>
          <p:cNvPr id="4" name="Obrázok 3" descr="Obrázok, na ktorom je text&#10;&#10;Automaticky generovaný popis">
            <a:extLst>
              <a:ext uri="{FF2B5EF4-FFF2-40B4-BE49-F238E27FC236}">
                <a16:creationId xmlns:a16="http://schemas.microsoft.com/office/drawing/2014/main" id="{18C7E06D-5C3A-36EC-DC1E-836F352549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565" y="6159338"/>
            <a:ext cx="1393027" cy="613685"/>
          </a:xfrm>
          <a:prstGeom prst="rect">
            <a:avLst/>
          </a:prstGeom>
        </p:spPr>
      </p:pic>
      <p:pic>
        <p:nvPicPr>
          <p:cNvPr id="5" name="Obrázok 4" descr="Obrázok, na ktorom je text&#10;&#10;Automaticky generovaný popis">
            <a:extLst>
              <a:ext uri="{FF2B5EF4-FFF2-40B4-BE49-F238E27FC236}">
                <a16:creationId xmlns:a16="http://schemas.microsoft.com/office/drawing/2014/main" id="{BA0B4000-7972-9287-02AD-88266721FE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8938" y="6159338"/>
            <a:ext cx="1393027" cy="613685"/>
          </a:xfrm>
          <a:prstGeom prst="rect">
            <a:avLst/>
          </a:prstGeom>
        </p:spPr>
      </p:pic>
      <p:pic>
        <p:nvPicPr>
          <p:cNvPr id="13" name="Obrázok 12" descr="Obrázok, na ktorom je písmo, text, číslo, biely&#10;&#10;Obsah vygenerovaný pomocou AI môže byť nesprávny.">
            <a:extLst>
              <a:ext uri="{FF2B5EF4-FFF2-40B4-BE49-F238E27FC236}">
                <a16:creationId xmlns:a16="http://schemas.microsoft.com/office/drawing/2014/main" id="{671DA787-8DB4-A5FA-FBDF-FA5CC930E0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9410" y="6159338"/>
            <a:ext cx="1101973" cy="582862"/>
          </a:xfrm>
          <a:prstGeom prst="rect">
            <a:avLst/>
          </a:prstGeom>
        </p:spPr>
      </p:pic>
      <p:pic>
        <p:nvPicPr>
          <p:cNvPr id="15" name="Obrázok 14" descr="Obrázok, na ktorom je písmo, text, biely, symbol&#10;&#10;Obsah vygenerovaný pomocou AI môže byť nesprávny.">
            <a:extLst>
              <a:ext uri="{FF2B5EF4-FFF2-40B4-BE49-F238E27FC236}">
                <a16:creationId xmlns:a16="http://schemas.microsoft.com/office/drawing/2014/main" id="{8131F996-2719-0304-D288-5192C0CB33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2481" y="6159055"/>
            <a:ext cx="1140029" cy="613124"/>
          </a:xfrm>
          <a:prstGeom prst="rect">
            <a:avLst/>
          </a:prstGeom>
        </p:spPr>
      </p:pic>
      <p:sp>
        <p:nvSpPr>
          <p:cNvPr id="16" name="Šípka: doprava 15">
            <a:extLst>
              <a:ext uri="{FF2B5EF4-FFF2-40B4-BE49-F238E27FC236}">
                <a16:creationId xmlns:a16="http://schemas.microsoft.com/office/drawing/2014/main" id="{7842CC2D-D92C-93AD-697C-0F76F18D4CBA}"/>
              </a:ext>
            </a:extLst>
          </p:cNvPr>
          <p:cNvSpPr/>
          <p:nvPr/>
        </p:nvSpPr>
        <p:spPr>
          <a:xfrm>
            <a:off x="2065814" y="6383986"/>
            <a:ext cx="326087" cy="1335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4064366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24BEA-64D3-1444-57F6-E9B1C0797D3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6E7332E-6AC5-2669-7EDF-24D893AEC48C}"/>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výpar (evaporácia)</a:t>
            </a:r>
          </a:p>
        </p:txBody>
      </p:sp>
      <p:sp>
        <p:nvSpPr>
          <p:cNvPr id="6" name="Zástupný objekt pre obsah 2">
            <a:extLst>
              <a:ext uri="{FF2B5EF4-FFF2-40B4-BE49-F238E27FC236}">
                <a16:creationId xmlns:a16="http://schemas.microsoft.com/office/drawing/2014/main" id="{50D8CC03-3430-1C9B-BF9F-586149C36640}"/>
              </a:ext>
            </a:extLst>
          </p:cNvPr>
          <p:cNvSpPr txBox="1">
            <a:spLocks/>
          </p:cNvSpPr>
          <p:nvPr/>
        </p:nvSpPr>
        <p:spPr>
          <a:xfrm>
            <a:off x="650240" y="1473250"/>
            <a:ext cx="5003428"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endotermický proces, pri ktorom sa molekuly na povrchu kvapaliny oddeľujú a prechádzajú do plynnej fázy. Kinetické energie molekúl v kvapalinách závisia od teploty (rovnako ako v plynoch). Distribúcia kinetických energií v rámci jednotlivých molekúl kvapaliny pri dvoch rôznych T je znázornená na obrázku</a:t>
            </a:r>
            <a:r>
              <a:rPr lang="sk-SK" noProof="0"/>
              <a:t>. </a:t>
            </a:r>
            <a:r>
              <a:rPr lang="en-US" noProof="0"/>
              <a:t>A</a:t>
            </a:r>
            <a:r>
              <a:rPr lang="sk-SK" noProof="0"/>
              <a:t>by </a:t>
            </a:r>
            <a:r>
              <a:rPr lang="sk-SK" noProof="0" dirty="0"/>
              <a:t>molekuly prešli z kvapalného skupenstva do plynného, musia nadobudnúť určitú minimálnu kinetickú energiu. Zo znázornenia vidno, že pri vyššej teplote má väčšia časť molekúl aspoň túto minimálnu energiu. Rýchlosť odparovania narastá so zvyšujúcou sa T.</a:t>
            </a:r>
          </a:p>
          <a:p>
            <a:endParaRPr lang="sk-SK" sz="1700" noProof="0" dirty="0"/>
          </a:p>
        </p:txBody>
      </p:sp>
      <p:pic>
        <p:nvPicPr>
          <p:cNvPr id="9" name="Obrázok 8">
            <a:extLst>
              <a:ext uri="{FF2B5EF4-FFF2-40B4-BE49-F238E27FC236}">
                <a16:creationId xmlns:a16="http://schemas.microsoft.com/office/drawing/2014/main" id="{99B4CDD0-283D-2E8F-6F1B-FDC26CD2E1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9159" y="2539712"/>
            <a:ext cx="6442841" cy="4227221"/>
          </a:xfrm>
          <a:prstGeom prst="rect">
            <a:avLst/>
          </a:prstGeom>
        </p:spPr>
      </p:pic>
      <p:sp>
        <p:nvSpPr>
          <p:cNvPr id="10" name="BlokTextu 9">
            <a:extLst>
              <a:ext uri="{FF2B5EF4-FFF2-40B4-BE49-F238E27FC236}">
                <a16:creationId xmlns:a16="http://schemas.microsoft.com/office/drawing/2014/main" id="{1CD9666F-C116-FAA6-2CC1-57DC2B106D14}"/>
              </a:ext>
            </a:extLst>
          </p:cNvPr>
          <p:cNvSpPr txBox="1"/>
          <p:nvPr/>
        </p:nvSpPr>
        <p:spPr>
          <a:xfrm>
            <a:off x="7176997" y="284363"/>
            <a:ext cx="5003428" cy="2308324"/>
          </a:xfrm>
          <a:prstGeom prst="rect">
            <a:avLst/>
          </a:prstGeom>
          <a:noFill/>
        </p:spPr>
        <p:txBody>
          <a:bodyPr wrap="square" rtlCol="0">
            <a:spAutoFit/>
          </a:bodyPr>
          <a:lstStyle/>
          <a:p>
            <a:pPr marL="285750" indent="-285750">
              <a:buFont typeface="Arial" panose="020B0604020202020204" pitchFamily="34" charset="0"/>
              <a:buChar char="•"/>
            </a:pPr>
            <a:r>
              <a:rPr lang="sk-SK" sz="1600" noProof="0" dirty="0"/>
              <a:t>kvapaliny (vrátane vody) sa vyparujú pri akejkoľvek T, ktorá &gt; 0 K, pretože niektoré molekuly majú vždy dostatok energie na prechod do plynnej fázy, ale rýchlosť tohto procesu sa výrazne mení s </a:t>
            </a:r>
            <a:r>
              <a:rPr lang="sk-SK" sz="1600" noProof="0"/>
              <a:t>teplotou.</a:t>
            </a:r>
            <a:endParaRPr lang="en-US" sz="1600" noProof="0"/>
          </a:p>
          <a:p>
            <a:pPr marL="285750" indent="-285750">
              <a:buFont typeface="Arial" panose="020B0604020202020204" pitchFamily="34" charset="0"/>
              <a:buChar char="•"/>
            </a:pPr>
            <a:r>
              <a:rPr lang="en-US" sz="1600"/>
              <a:t>pre rýchlosť evaporácie vody je podstatná relatívna vlhkosť atmosféry; ak je nasýtenosť atmosféry vodou nízka, evaporácia prebieha rel. rýchlo aj pri nižšej T</a:t>
            </a:r>
            <a:endParaRPr lang="sk-SK" sz="1600" noProof="0" dirty="0"/>
          </a:p>
        </p:txBody>
      </p:sp>
    </p:spTree>
    <p:extLst>
      <p:ext uri="{BB962C8B-B14F-4D97-AF65-F5344CB8AC3E}">
        <p14:creationId xmlns:p14="http://schemas.microsoft.com/office/powerpoint/2010/main" val="144228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27B17-B68B-5487-2C7B-0884482C9EB7}"/>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38371AC-12F7-8280-6359-FBBEFB538F12}"/>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výpar (evaporácia)</a:t>
            </a:r>
          </a:p>
        </p:txBody>
      </p:sp>
      <p:sp>
        <p:nvSpPr>
          <p:cNvPr id="6" name="Zástupný objekt pre obsah 2">
            <a:extLst>
              <a:ext uri="{FF2B5EF4-FFF2-40B4-BE49-F238E27FC236}">
                <a16:creationId xmlns:a16="http://schemas.microsoft.com/office/drawing/2014/main" id="{75DCD433-FD16-5A21-A6A4-4F6709CEAE93}"/>
              </a:ext>
            </a:extLst>
          </p:cNvPr>
          <p:cNvSpPr txBox="1">
            <a:spLocks/>
          </p:cNvSpPr>
          <p:nvPr/>
        </p:nvSpPr>
        <p:spPr>
          <a:xfrm>
            <a:off x="650240" y="1473250"/>
            <a:ext cx="11002784"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jednoduchý experiment: v uzavretej nádobe s kvapalinou prebieha výpar aj kondenzácia súčasne; rýchlosť oboch (protichodných) procesov je rovnaká – ide o dynamickú rovnováhu (nie statický stav). Aj keď vyparovanie aj kondenzácia prebiehajú nepretržite, nedochádza k žiadnej čistej zmene.</a:t>
            </a:r>
          </a:p>
          <a:p>
            <a:r>
              <a:rPr lang="sk-SK" noProof="0" dirty="0"/>
              <a:t>ak dôjde k otvoreniu nádoby, rovnováha </a:t>
            </a:r>
            <a:r>
              <a:rPr lang="sk-SK" noProof="0"/>
              <a:t>bude narušená</a:t>
            </a:r>
            <a:r>
              <a:rPr lang="en-US" noProof="0"/>
              <a:t> a kondenzácia sa zníži na minimum</a:t>
            </a:r>
            <a:r>
              <a:rPr lang="sk-SK" noProof="0"/>
              <a:t>; </a:t>
            </a:r>
            <a:r>
              <a:rPr lang="sk-SK" noProof="0" dirty="0"/>
              <a:t>molekuly budú unikať difúziou preč z povrchu kvapaliny, </a:t>
            </a:r>
            <a:r>
              <a:rPr lang="sk-SK" noProof="0"/>
              <a:t>čo </a:t>
            </a:r>
            <a:r>
              <a:rPr lang="en-US"/>
              <a:t>j</a:t>
            </a:r>
            <a:r>
              <a:rPr lang="sk-SK" noProof="0"/>
              <a:t>e podporované </a:t>
            </a:r>
            <a:r>
              <a:rPr lang="en-US" noProof="0"/>
              <a:t>(</a:t>
            </a:r>
            <a:r>
              <a:rPr lang="sk-SK" noProof="0"/>
              <a:t>slabým</a:t>
            </a:r>
            <a:r>
              <a:rPr lang="en-US" noProof="0"/>
              <a:t>)</a:t>
            </a:r>
            <a:r>
              <a:rPr lang="sk-SK" noProof="0"/>
              <a:t> prúdením vzduchu. </a:t>
            </a:r>
            <a:r>
              <a:rPr lang="sk-SK" noProof="0" dirty="0"/>
              <a:t>Na tento zásah systém zareaguje tak, že sa zvýši intenzita evaporácie, aby sa vykompenzovala strata odparených molekúl</a:t>
            </a:r>
          </a:p>
          <a:p>
            <a:endParaRPr lang="sk-SK" sz="1700" noProof="0" dirty="0"/>
          </a:p>
        </p:txBody>
      </p:sp>
      <p:pic>
        <p:nvPicPr>
          <p:cNvPr id="5" name="Obrázok 4" descr="Obrázok, na ktorom je snímka obrazovky, vzor&#10;&#10;Obsah vygenerovaný pomocou AI môže byť nesprávny.">
            <a:extLst>
              <a:ext uri="{FF2B5EF4-FFF2-40B4-BE49-F238E27FC236}">
                <a16:creationId xmlns:a16="http://schemas.microsoft.com/office/drawing/2014/main" id="{7D3556DC-4E70-14C4-C4F4-D6294C614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8264" y="3714044"/>
            <a:ext cx="6423736" cy="3122937"/>
          </a:xfrm>
          <a:prstGeom prst="rect">
            <a:avLst/>
          </a:prstGeom>
        </p:spPr>
      </p:pic>
      <p:sp>
        <p:nvSpPr>
          <p:cNvPr id="7" name="BlokTextu 6">
            <a:extLst>
              <a:ext uri="{FF2B5EF4-FFF2-40B4-BE49-F238E27FC236}">
                <a16:creationId xmlns:a16="http://schemas.microsoft.com/office/drawing/2014/main" id="{5B9243C0-E3C4-811A-BAEB-518358DAD246}"/>
              </a:ext>
            </a:extLst>
          </p:cNvPr>
          <p:cNvSpPr txBox="1"/>
          <p:nvPr/>
        </p:nvSpPr>
        <p:spPr>
          <a:xfrm>
            <a:off x="650240" y="4006946"/>
            <a:ext cx="5118024" cy="1754326"/>
          </a:xfrm>
          <a:prstGeom prst="rect">
            <a:avLst/>
          </a:prstGeom>
          <a:noFill/>
        </p:spPr>
        <p:txBody>
          <a:bodyPr wrap="square" rtlCol="0">
            <a:spAutoFit/>
          </a:bodyPr>
          <a:lstStyle/>
          <a:p>
            <a:pPr marL="225425" indent="-225425">
              <a:buFont typeface="Arial" panose="020B0604020202020204" pitchFamily="34" charset="0"/>
              <a:buChar char="•"/>
            </a:pPr>
            <a:r>
              <a:rPr lang="sk-SK" noProof="0" dirty="0"/>
              <a:t>opísaný scenár ilustruje LeChatelierov princíp ktorý hovorí, že ak dôjde k narušeniu systému v chemickej rovnováhe, systém zareaguje protireakciou, s cieľom obnoviť rovnováhu.</a:t>
            </a:r>
          </a:p>
          <a:p>
            <a:endParaRPr lang="sk-SK" noProof="0" dirty="0"/>
          </a:p>
        </p:txBody>
      </p:sp>
      <p:pic>
        <p:nvPicPr>
          <p:cNvPr id="11" name="Obrázok 10" descr="Obrázok, na ktorom je text, písmo, biely, rad&#10;&#10;Obsah vygenerovaný pomocou AI môže byť nesprávny.">
            <a:extLst>
              <a:ext uri="{FF2B5EF4-FFF2-40B4-BE49-F238E27FC236}">
                <a16:creationId xmlns:a16="http://schemas.microsoft.com/office/drawing/2014/main" id="{71EAFF24-BF7F-0DEA-5F12-D99F60BEF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0128" y="5814253"/>
            <a:ext cx="3422360" cy="707919"/>
          </a:xfrm>
          <a:prstGeom prst="rect">
            <a:avLst/>
          </a:prstGeom>
        </p:spPr>
      </p:pic>
      <p:sp>
        <p:nvSpPr>
          <p:cNvPr id="12" name="Obdĺžnik 11">
            <a:extLst>
              <a:ext uri="{FF2B5EF4-FFF2-40B4-BE49-F238E27FC236}">
                <a16:creationId xmlns:a16="http://schemas.microsoft.com/office/drawing/2014/main" id="{12EB4D8A-37A0-BA88-8C53-A43AEBAE3883}"/>
              </a:ext>
            </a:extLst>
          </p:cNvPr>
          <p:cNvSpPr/>
          <p:nvPr/>
        </p:nvSpPr>
        <p:spPr>
          <a:xfrm>
            <a:off x="5824709" y="4199467"/>
            <a:ext cx="2551647" cy="2635955"/>
          </a:xfrm>
          <a:prstGeom prst="rect">
            <a:avLst/>
          </a:prstGeom>
          <a:noFill/>
          <a:ln w="317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3" name="Obdĺžnik 12">
            <a:extLst>
              <a:ext uri="{FF2B5EF4-FFF2-40B4-BE49-F238E27FC236}">
                <a16:creationId xmlns:a16="http://schemas.microsoft.com/office/drawing/2014/main" id="{769D5E32-0454-885C-AA2E-B626517C5FF2}"/>
              </a:ext>
            </a:extLst>
          </p:cNvPr>
          <p:cNvSpPr/>
          <p:nvPr/>
        </p:nvSpPr>
        <p:spPr>
          <a:xfrm>
            <a:off x="1998840" y="5700889"/>
            <a:ext cx="3467515" cy="926065"/>
          </a:xfrm>
          <a:prstGeom prst="rect">
            <a:avLst/>
          </a:prstGeom>
          <a:noFill/>
          <a:ln w="317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36376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B95C0-5F9C-800A-968F-F86E6D87120E}"/>
            </a:ext>
          </a:extLst>
        </p:cNvPr>
        <p:cNvGrpSpPr/>
        <p:nvPr/>
      </p:nvGrpSpPr>
      <p:grpSpPr>
        <a:xfrm>
          <a:off x="0" y="0"/>
          <a:ext cx="0" cy="0"/>
          <a:chOff x="0" y="0"/>
          <a:chExt cx="0" cy="0"/>
        </a:xfrm>
      </p:grpSpPr>
      <p:pic>
        <p:nvPicPr>
          <p:cNvPr id="20" name="Obrázok 19" descr="Obrázok, na ktorom je dizajn, ilustrácia&#10;&#10;Obsah vygenerovaný pomocou AI môže byť nesprávny.">
            <a:extLst>
              <a:ext uri="{FF2B5EF4-FFF2-40B4-BE49-F238E27FC236}">
                <a16:creationId xmlns:a16="http://schemas.microsoft.com/office/drawing/2014/main" id="{7AF8ADA4-35E1-9E92-D5DB-964E567CD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1794" y="2998365"/>
            <a:ext cx="5920206" cy="3748303"/>
          </a:xfrm>
          <a:prstGeom prst="rect">
            <a:avLst/>
          </a:prstGeom>
        </p:spPr>
      </p:pic>
      <p:sp>
        <p:nvSpPr>
          <p:cNvPr id="2" name="Nadpis 1">
            <a:extLst>
              <a:ext uri="{FF2B5EF4-FFF2-40B4-BE49-F238E27FC236}">
                <a16:creationId xmlns:a16="http://schemas.microsoft.com/office/drawing/2014/main" id="{2183DEAA-BE95-A32D-AB78-A621ADF60155}"/>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tlak (nasýtených) pár</a:t>
            </a:r>
          </a:p>
        </p:txBody>
      </p:sp>
      <p:sp>
        <p:nvSpPr>
          <p:cNvPr id="6" name="Zástupný objekt pre obsah 2">
            <a:extLst>
              <a:ext uri="{FF2B5EF4-FFF2-40B4-BE49-F238E27FC236}">
                <a16:creationId xmlns:a16="http://schemas.microsoft.com/office/drawing/2014/main" id="{3FB11BCB-AE2B-5F43-651C-B62BBEB114D7}"/>
              </a:ext>
            </a:extLst>
          </p:cNvPr>
          <p:cNvSpPr txBox="1">
            <a:spLocks/>
          </p:cNvSpPr>
          <p:nvPr/>
        </p:nvSpPr>
        <p:spPr>
          <a:xfrm>
            <a:off x="650240" y="1439383"/>
            <a:ext cx="10672516"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600" noProof="0" dirty="0"/>
              <a:t>pri “experimente” s kvapalinou uzavretou v nádobe platí, že v rovnovážnom stave budú molekuly v plynnom skup. vykazovať v rámci uvažovaného objemu nad kvapalinou určitý merateľný tlak</a:t>
            </a:r>
          </a:p>
          <a:p>
            <a:r>
              <a:rPr lang="sk-SK" sz="1600" noProof="0" dirty="0"/>
              <a:t>veľkosť tohto tlaku je nepriamo úmerná veľkosti príťažlivých síl medzi molekulami v kvapaline; napr. kvap. H</a:t>
            </a:r>
            <a:r>
              <a:rPr lang="sk-SK" sz="1600" baseline="-25000" noProof="0" dirty="0"/>
              <a:t>2</a:t>
            </a:r>
            <a:r>
              <a:rPr lang="sk-SK" sz="1600" noProof="0" dirty="0"/>
              <a:t>O </a:t>
            </a:r>
            <a:r>
              <a:rPr lang="sk-SK" sz="1600" noProof="0" dirty="0">
                <a:sym typeface="Wingdings" panose="05000000000000000000" pitchFamily="2" charset="2"/>
              </a:rPr>
              <a:t> </a:t>
            </a:r>
            <a:r>
              <a:rPr lang="sk-SK" sz="1600" noProof="0" dirty="0"/>
              <a:t>silná medzimolekulová príťažlivosť vďaka vodíkovým väzbám vs. dietyléter </a:t>
            </a:r>
            <a:r>
              <a:rPr lang="sk-SK" sz="1600" noProof="0" dirty="0">
                <a:sym typeface="Wingdings" panose="05000000000000000000" pitchFamily="2" charset="2"/>
              </a:rPr>
              <a:t> slabá príťažlivosť medzi molekulami  dietyléter bude mať pri lab. T (20°C) oveľa väčšiu hodnotu tlaku nasýtených pár </a:t>
            </a:r>
            <a:r>
              <a:rPr lang="sk-SK" sz="1600" noProof="0" dirty="0"/>
              <a:t> </a:t>
            </a:r>
          </a:p>
          <a:p>
            <a:endParaRPr lang="sk-SK" sz="1600" noProof="0" dirty="0"/>
          </a:p>
        </p:txBody>
      </p:sp>
      <p:pic>
        <p:nvPicPr>
          <p:cNvPr id="22" name="Obrázok 21" descr="Obrázok, na ktorom je text, diagram, vývoj, rad&#10;&#10;Obsah vygenerovaný pomocou AI môže byť nesprávny.">
            <a:extLst>
              <a:ext uri="{FF2B5EF4-FFF2-40B4-BE49-F238E27FC236}">
                <a16:creationId xmlns:a16="http://schemas.microsoft.com/office/drawing/2014/main" id="{9310C39A-F4B5-40C9-2CE6-5EBF65F1EE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467" y="3088677"/>
            <a:ext cx="6136327" cy="3748303"/>
          </a:xfrm>
          <a:prstGeom prst="rect">
            <a:avLst/>
          </a:prstGeom>
        </p:spPr>
      </p:pic>
    </p:spTree>
    <p:extLst>
      <p:ext uri="{BB962C8B-B14F-4D97-AF65-F5344CB8AC3E}">
        <p14:creationId xmlns:p14="http://schemas.microsoft.com/office/powerpoint/2010/main" val="526333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39843-3243-A505-936B-A899AC4363E5}"/>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D14DBD6-C696-DB3C-AD3D-04259D293B6F}"/>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bod varu</a:t>
            </a:r>
          </a:p>
        </p:txBody>
      </p:sp>
      <p:sp>
        <p:nvSpPr>
          <p:cNvPr id="6" name="Zástupný objekt pre obsah 2">
            <a:extLst>
              <a:ext uri="{FF2B5EF4-FFF2-40B4-BE49-F238E27FC236}">
                <a16:creationId xmlns:a16="http://schemas.microsoft.com/office/drawing/2014/main" id="{17D01320-FC69-4F30-CA6A-CBF0AFEB6C30}"/>
              </a:ext>
            </a:extLst>
          </p:cNvPr>
          <p:cNvSpPr txBox="1">
            <a:spLocks/>
          </p:cNvSpPr>
          <p:nvPr/>
        </p:nvSpPr>
        <p:spPr>
          <a:xfrm>
            <a:off x="650240" y="1439383"/>
            <a:ext cx="10672516"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a:t>Bod varu kvapaliny je teplota, pri ktorej sa tlak jej pary rovná atmosférickému tlaku (760 torr, v prípade H</a:t>
            </a:r>
            <a:r>
              <a:rPr lang="sk-SK" baseline="-25000" noProof="0"/>
              <a:t>2</a:t>
            </a:r>
            <a:r>
              <a:rPr lang="sk-SK" noProof="0"/>
              <a:t>O je to 100 °C). Keď zohrievaním kvapalina dosiahne bod varu, jej ďalší ohrev už nevedie k nárastu jej T, pretože dodávaná E sa využíva na prekonanie kohéznych síl v kvapaline za vzniku pary. Ak prejdú všetky prítomné molekuly do plynného skupenstva a systém bude uzavretý, pokračujúci ohrev bude viesť k ďalšiemu nárastu T. Pozorovanie konštantnej T platí výhradne počas fázovej premeny (keď sú v nádobe kvapalina a para súčasne).</a:t>
            </a:r>
          </a:p>
          <a:p>
            <a:r>
              <a:rPr lang="sk-SK" noProof="0"/>
              <a:t>Keďže tlaky nasýtených pár a teploty varu jednotlivých kvapalín sú rôzne, v rámci zmesi kvapalín s dostatočne odlišnými bodmi varu je možné separovať jednotlivé zložky destiláciou.</a:t>
            </a:r>
          </a:p>
          <a:p>
            <a:r>
              <a:rPr lang="sk-SK" noProof="0"/>
              <a:t>S narastajúcou nadmorskou výškou sa T varu znižuje (keďže klesá P). Keďže chemické reakcie spojené s varením jedla prebiehajú pri nižšej teplote pomalšie, príprava jedla vo vriacej vode vo vysokých nadmorských výškach trvá dlhšie ako v nižšie položených oblastiach. Naopak, tlakový hrniec varí jedlo rýchlo, keďže zvýšenie P pôsobí podobne ako vyššia T.</a:t>
            </a:r>
          </a:p>
        </p:txBody>
      </p:sp>
    </p:spTree>
    <p:extLst>
      <p:ext uri="{BB962C8B-B14F-4D97-AF65-F5344CB8AC3E}">
        <p14:creationId xmlns:p14="http://schemas.microsoft.com/office/powerpoint/2010/main" val="1305006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BA503-7449-71E7-2EE9-D7D5AB3E2865}"/>
            </a:ext>
          </a:extLst>
        </p:cNvPr>
        <p:cNvGrpSpPr/>
        <p:nvPr/>
      </p:nvGrpSpPr>
      <p:grpSpPr>
        <a:xfrm>
          <a:off x="0" y="0"/>
          <a:ext cx="0" cy="0"/>
          <a:chOff x="0" y="0"/>
          <a:chExt cx="0" cy="0"/>
        </a:xfrm>
      </p:grpSpPr>
      <p:pic>
        <p:nvPicPr>
          <p:cNvPr id="8" name="Obrázok 7" descr="Obrázok, na ktorom je písmo, text, biely, logo&#10;&#10;Obsah vygenerovaný pomocou AI môže byť nesprávny.">
            <a:extLst>
              <a:ext uri="{FF2B5EF4-FFF2-40B4-BE49-F238E27FC236}">
                <a16:creationId xmlns:a16="http://schemas.microsoft.com/office/drawing/2014/main" id="{E8DB663C-C15F-D0DE-3D56-B8EE4203DF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9537" y="4312206"/>
            <a:ext cx="2027146" cy="525016"/>
          </a:xfrm>
          <a:prstGeom prst="rect">
            <a:avLst/>
          </a:prstGeom>
        </p:spPr>
      </p:pic>
      <p:sp>
        <p:nvSpPr>
          <p:cNvPr id="2" name="Nadpis 1">
            <a:extLst>
              <a:ext uri="{FF2B5EF4-FFF2-40B4-BE49-F238E27FC236}">
                <a16:creationId xmlns:a16="http://schemas.microsoft.com/office/drawing/2014/main" id="{A9D6160C-EC56-2666-7DC4-DA733C5F2ED9}"/>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tlak pár roztokov a Raoultov zákon </a:t>
            </a:r>
          </a:p>
        </p:txBody>
      </p:sp>
      <p:sp>
        <p:nvSpPr>
          <p:cNvPr id="6" name="Zástupný objekt pre obsah 2">
            <a:extLst>
              <a:ext uri="{FF2B5EF4-FFF2-40B4-BE49-F238E27FC236}">
                <a16:creationId xmlns:a16="http://schemas.microsoft.com/office/drawing/2014/main" id="{2742CA33-E964-C871-B9B6-47DF6707FF80}"/>
              </a:ext>
            </a:extLst>
          </p:cNvPr>
          <p:cNvSpPr txBox="1">
            <a:spLocks/>
          </p:cNvSpPr>
          <p:nvPr/>
        </p:nvSpPr>
        <p:spPr>
          <a:xfrm>
            <a:off x="650240" y="1439383"/>
            <a:ext cx="10672516"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600" noProof="0" dirty="0"/>
              <a:t>V súvislosti s prechodom kvapalných zmesí do plynného skupenstva stojí za zmienku Raoultov zákon ktorý hovorí, že parciálny tlak pár rozpúšťadla nad ideálnym roztokom P</a:t>
            </a:r>
            <a:r>
              <a:rPr lang="sk-SK" sz="1600" baseline="-25000" noProof="0" dirty="0"/>
              <a:t>A</a:t>
            </a:r>
            <a:r>
              <a:rPr lang="sk-SK" sz="1600" noProof="0" dirty="0"/>
              <a:t> je súčinom molárneho zlomku rozpúšťadla x</a:t>
            </a:r>
            <a:r>
              <a:rPr lang="sk-SK" sz="1600" baseline="-25000" noProof="0" dirty="0"/>
              <a:t>A</a:t>
            </a:r>
            <a:r>
              <a:rPr lang="sk-SK" sz="1600" noProof="0" dirty="0"/>
              <a:t> v roztoku a tlaku pár čistého rozpúšťadla pri danej teplote P*</a:t>
            </a:r>
            <a:r>
              <a:rPr lang="sk-SK" sz="1600" baseline="-25000" noProof="0" dirty="0"/>
              <a:t>A</a:t>
            </a:r>
            <a:r>
              <a:rPr lang="sk-SK" sz="1600" noProof="0" dirty="0"/>
              <a:t>.</a:t>
            </a:r>
          </a:p>
          <a:p>
            <a:endParaRPr lang="sk-SK" sz="1600" noProof="0" dirty="0"/>
          </a:p>
          <a:p>
            <a:r>
              <a:rPr lang="sk-SK" sz="1600" noProof="0" dirty="0"/>
              <a:t>Striktne vzato zákon platí iba pre ideálne roztoky a ich prchavé zložky, ale </a:t>
            </a:r>
            <a:r>
              <a:rPr lang="sk-SK" sz="1600" noProof="0"/>
              <a:t>aj </a:t>
            </a:r>
            <a:r>
              <a:rPr lang="en-US" sz="1600" noProof="0"/>
              <a:t>pri</a:t>
            </a:r>
            <a:r>
              <a:rPr lang="sk-SK" sz="1600" noProof="0"/>
              <a:t> </a:t>
            </a:r>
            <a:r>
              <a:rPr lang="sk-SK" sz="1600" noProof="0" dirty="0"/>
              <a:t>neideálnych roztokoch sa dá aplikovať – </a:t>
            </a:r>
            <a:r>
              <a:rPr lang="sk-SK" sz="1600" noProof="0"/>
              <a:t>najmä </a:t>
            </a:r>
            <a:r>
              <a:rPr lang="en-US" sz="1600" noProof="0"/>
              <a:t>v </a:t>
            </a:r>
            <a:r>
              <a:rPr lang="sk-SK" sz="1600" noProof="0"/>
              <a:t>značne </a:t>
            </a:r>
            <a:r>
              <a:rPr lang="sk-SK" sz="1600" noProof="0" dirty="0"/>
              <a:t>zriedených, kde hodnota x rozpúšťadla &gt; 0,98.</a:t>
            </a:r>
          </a:p>
          <a:p>
            <a:r>
              <a:rPr lang="sk-SK" sz="1600" noProof="0" dirty="0"/>
              <a:t>Čo je za opísanou zákonitosťou? </a:t>
            </a:r>
          </a:p>
          <a:p>
            <a:r>
              <a:rPr lang="sk-SK" sz="1600" noProof="0" dirty="0"/>
              <a:t>1. Keď sú plynná fáza a kvapalná fáza v rovnováhe, chemický potenciál molekúl rozpúšťadla μA je v oboch fázach rovnaký.</a:t>
            </a:r>
          </a:p>
          <a:p>
            <a:pPr marL="225425" indent="0">
              <a:buNone/>
            </a:pPr>
            <a:r>
              <a:rPr lang="sk-SK" sz="1600" noProof="0" dirty="0"/>
              <a:t>Ak rozpustíme v kvapaline určité množstvo látky rovnováha sa naruší. Chemický potenciál rozpúšťadla A možno vyjadriť:</a:t>
            </a:r>
          </a:p>
          <a:p>
            <a:pPr marL="225425" indent="0">
              <a:buNone/>
            </a:pPr>
            <a:r>
              <a:rPr lang="sk-SK" sz="1600" noProof="0" dirty="0"/>
              <a:t>Vo výraze označuje μ°A chemický potenciál čistej kvapaliny (rozpúšťadla). Následkom rozpustenia látky bude molárny zlomok rozpúšťadla x</a:t>
            </a:r>
            <a:r>
              <a:rPr lang="sk-SK" sz="1600" baseline="-25000" noProof="0" dirty="0"/>
              <a:t>A</a:t>
            </a:r>
            <a:r>
              <a:rPr lang="sk-SK" sz="1600" noProof="0" dirty="0"/>
              <a:t> &lt; 1. Keďže prirodzený logaritmus pre x &lt; 1 je záporné číslo, chemický potenciál rozpúšťadla v kvapalnom roztoku bude menší ako chemický potenciál čistého kvapalného rozpúšťadla </a:t>
            </a:r>
            <a:r>
              <a:rPr lang="sk-SK" sz="1600" noProof="0" dirty="0">
                <a:sym typeface="Wingdings" panose="05000000000000000000" pitchFamily="2" charset="2"/>
              </a:rPr>
              <a:t> výsledkom bude gradient pohybu molekúl smerom do kvapalnej fázy</a:t>
            </a:r>
            <a:endParaRPr lang="sk-SK" sz="1600" noProof="0" dirty="0"/>
          </a:p>
          <a:p>
            <a:endParaRPr lang="sk-SK" sz="1600" noProof="0" dirty="0"/>
          </a:p>
        </p:txBody>
      </p:sp>
      <p:pic>
        <p:nvPicPr>
          <p:cNvPr id="5" name="Obrázok 4" descr="Obrázok, na ktorom je text, písmo, typografia, číslo&#10;&#10;Obsah vygenerovaný pomocou AI môže byť nesprávny.">
            <a:extLst>
              <a:ext uri="{FF2B5EF4-FFF2-40B4-BE49-F238E27FC236}">
                <a16:creationId xmlns:a16="http://schemas.microsoft.com/office/drawing/2014/main" id="{34B4E578-1586-CF93-DA22-F293AEC35D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4261" y="2393052"/>
            <a:ext cx="1670050" cy="525016"/>
          </a:xfrm>
          <a:prstGeom prst="rect">
            <a:avLst/>
          </a:prstGeom>
        </p:spPr>
      </p:pic>
      <p:pic>
        <p:nvPicPr>
          <p:cNvPr id="10" name="Obrázok 9" descr="Obrázok, na ktorom je písmo, text, typografia, kaligrafia&#10;&#10;Obsah vygenerovaný pomocou AI môže byť nesprávny.">
            <a:extLst>
              <a:ext uri="{FF2B5EF4-FFF2-40B4-BE49-F238E27FC236}">
                <a16:creationId xmlns:a16="http://schemas.microsoft.com/office/drawing/2014/main" id="{1BFD3391-50FB-018F-12FF-68E8A6A981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6067" y="5061819"/>
            <a:ext cx="3220861" cy="428813"/>
          </a:xfrm>
          <a:prstGeom prst="rect">
            <a:avLst/>
          </a:prstGeom>
        </p:spPr>
      </p:pic>
    </p:spTree>
    <p:extLst>
      <p:ext uri="{BB962C8B-B14F-4D97-AF65-F5344CB8AC3E}">
        <p14:creationId xmlns:p14="http://schemas.microsoft.com/office/powerpoint/2010/main" val="24938664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B80B4-1533-1CAE-FF10-7C86147C488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ACB47C9-CB8E-8776-25DC-E5A29714445A}"/>
              </a:ext>
            </a:extLst>
          </p:cNvPr>
          <p:cNvSpPr>
            <a:spLocks noGrp="1"/>
          </p:cNvSpPr>
          <p:nvPr>
            <p:ph type="title"/>
          </p:nvPr>
        </p:nvSpPr>
        <p:spPr>
          <a:xfrm>
            <a:off x="650240" y="540601"/>
            <a:ext cx="9855200" cy="953669"/>
          </a:xfrm>
        </p:spPr>
        <p:txBody>
          <a:bodyPr anchor="ctr">
            <a:normAutofit/>
          </a:bodyPr>
          <a:lstStyle/>
          <a:p>
            <a:r>
              <a:rPr lang="sk-SK" sz="2400" noProof="0" dirty="0"/>
              <a:t>Kvapalné skupenstvo: tlak pár roztokov a Raoultov zákon </a:t>
            </a:r>
          </a:p>
        </p:txBody>
      </p:sp>
      <p:sp>
        <p:nvSpPr>
          <p:cNvPr id="6" name="Zástupný objekt pre obsah 2">
            <a:extLst>
              <a:ext uri="{FF2B5EF4-FFF2-40B4-BE49-F238E27FC236}">
                <a16:creationId xmlns:a16="http://schemas.microsoft.com/office/drawing/2014/main" id="{45653AD4-F36D-B274-0210-38D6F2B2597D}"/>
              </a:ext>
            </a:extLst>
          </p:cNvPr>
          <p:cNvSpPr txBox="1">
            <a:spLocks/>
          </p:cNvSpPr>
          <p:nvPr/>
        </p:nvSpPr>
        <p:spPr>
          <a:xfrm>
            <a:off x="650240" y="1439383"/>
            <a:ext cx="8053493" cy="3245506"/>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600" noProof="0" dirty="0"/>
              <a:t>Čo je za opísanou zákonitosťou? </a:t>
            </a:r>
          </a:p>
          <a:p>
            <a:r>
              <a:rPr lang="sk-SK" sz="1600" noProof="0" dirty="0"/>
              <a:t>2. Ďalší faktor ktorý “hrá do karát“ Raoultovmu zákonu súvisí z entropiou (miera neusporiadanosti, resp. miera možností usporiadania). Entropia (ideálneho) roztoku je vyššia ako entropia čistého rozpúšťadla. Zvýšenie neusporiadanosti pôsobí stimulujúco na priebeh chemických a fyzikálnych procesov. Mnohé spontánne procesy (ako napríklad rozpúšťanie soli vo vode) prebiehajú aj preto, že vedú k nárastu entropie. Keď sa do rozpúšťadla pridá neprchavá rozpustená látka, dochádza k zvýšeniu počtu mikrostavov kvôli množstvu spôsobov distribúcie molekúl rozpustenej látky medzi molekulami rozpúšťadla. </a:t>
            </a:r>
          </a:p>
        </p:txBody>
      </p:sp>
      <p:pic>
        <p:nvPicPr>
          <p:cNvPr id="4" name="Obrázok 3" descr="Obrázok, na ktorom je text, diagram, kresba, náčrt&#10;&#10;Obsah vygenerovaný pomocou AI môže byť nesprávny.">
            <a:extLst>
              <a:ext uri="{FF2B5EF4-FFF2-40B4-BE49-F238E27FC236}">
                <a16:creationId xmlns:a16="http://schemas.microsoft.com/office/drawing/2014/main" id="{83227498-DEF0-4E3D-9393-ECEF8DBC5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5014" y="0"/>
            <a:ext cx="2571750" cy="6858000"/>
          </a:xfrm>
          <a:prstGeom prst="rect">
            <a:avLst/>
          </a:prstGeom>
        </p:spPr>
      </p:pic>
    </p:spTree>
    <p:extLst>
      <p:ext uri="{BB962C8B-B14F-4D97-AF65-F5344CB8AC3E}">
        <p14:creationId xmlns:p14="http://schemas.microsoft.com/office/powerpoint/2010/main" val="56564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61B9C-DC89-B1D0-FF67-29FD99C7FA6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78AEE45-1BF2-1321-A376-AB26A084A75E}"/>
              </a:ext>
            </a:extLst>
          </p:cNvPr>
          <p:cNvSpPr>
            <a:spLocks noGrp="1"/>
          </p:cNvSpPr>
          <p:nvPr>
            <p:ph type="title"/>
          </p:nvPr>
        </p:nvSpPr>
        <p:spPr>
          <a:xfrm>
            <a:off x="650240" y="517451"/>
            <a:ext cx="9855200" cy="953669"/>
          </a:xfrm>
        </p:spPr>
        <p:txBody>
          <a:bodyPr anchor="ctr">
            <a:normAutofit/>
          </a:bodyPr>
          <a:lstStyle/>
          <a:p>
            <a:r>
              <a:rPr lang="sk-SK" sz="2400" noProof="0" dirty="0"/>
              <a:t>Kvapaliny: tlak pár roztokov a Raoultov zákon </a:t>
            </a:r>
          </a:p>
        </p:txBody>
      </p:sp>
      <p:sp>
        <p:nvSpPr>
          <p:cNvPr id="6" name="Zástupný objekt pre obsah 2">
            <a:extLst>
              <a:ext uri="{FF2B5EF4-FFF2-40B4-BE49-F238E27FC236}">
                <a16:creationId xmlns:a16="http://schemas.microsoft.com/office/drawing/2014/main" id="{6C8B9BF8-88D6-4A6D-5C6E-825DF5D92E2D}"/>
              </a:ext>
            </a:extLst>
          </p:cNvPr>
          <p:cNvSpPr txBox="1">
            <a:spLocks/>
          </p:cNvSpPr>
          <p:nvPr/>
        </p:nvSpPr>
        <p:spPr>
          <a:xfrm>
            <a:off x="650241" y="1196307"/>
            <a:ext cx="6929987" cy="541861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600" noProof="0"/>
              <a:t>Tlak pár čistého benzénu a čistého toluénu pri 25 °C je 95,1 mmHg a 28,4 mmHg. </a:t>
            </a:r>
            <a:r>
              <a:rPr lang="en-US" sz="1600" noProof="0"/>
              <a:t>Máme </a:t>
            </a:r>
            <a:r>
              <a:rPr lang="sk-SK" sz="1600" noProof="0"/>
              <a:t>roztok, v ktorom molárn</a:t>
            </a:r>
            <a:r>
              <a:rPr lang="en-US" sz="1600" noProof="0"/>
              <a:t>y</a:t>
            </a:r>
            <a:r>
              <a:rPr lang="sk-SK" sz="1600" noProof="0"/>
              <a:t> zlom</a:t>
            </a:r>
            <a:r>
              <a:rPr lang="en-US" sz="1600" noProof="0"/>
              <a:t>ok</a:t>
            </a:r>
            <a:r>
              <a:rPr lang="sk-SK" sz="1600" noProof="0"/>
              <a:t> </a:t>
            </a:r>
            <a:r>
              <a:rPr lang="en-US" sz="1600" noProof="0"/>
              <a:t>každej z dvoch zložiek =</a:t>
            </a:r>
            <a:r>
              <a:rPr lang="sk-SK" sz="1600" noProof="0"/>
              <a:t> 0,5. Aké sú parciálne tlaky benzénu a toluénu nad</a:t>
            </a:r>
            <a:r>
              <a:rPr lang="en-US" sz="1600" noProof="0"/>
              <a:t> týmto</a:t>
            </a:r>
            <a:r>
              <a:rPr lang="sk-SK" sz="1600" noProof="0"/>
              <a:t> roztokom? Aký je celkový tlak pár?</a:t>
            </a:r>
            <a:endParaRPr lang="sk-SK" sz="1600" noProof="0" dirty="0"/>
          </a:p>
          <a:p>
            <a:endParaRPr lang="sk-SK" sz="1600" noProof="0" dirty="0"/>
          </a:p>
          <a:p>
            <a:endParaRPr lang="en-US" sz="1600" noProof="0"/>
          </a:p>
          <a:p>
            <a:r>
              <a:rPr lang="sk-SK" sz="1600" noProof="0"/>
              <a:t>Aké </a:t>
            </a:r>
            <a:r>
              <a:rPr lang="sk-SK" sz="1600" noProof="0" dirty="0"/>
              <a:t>je zloženie pary v rovnováhe s roztokom benzénu a toluénu?</a:t>
            </a:r>
          </a:p>
        </p:txBody>
      </p:sp>
      <p:pic>
        <p:nvPicPr>
          <p:cNvPr id="5" name="Obrázok 4" descr="Obrázok, na ktorom je text, písmo, biely&#10;&#10;Obsah vygenerovaný pomocou AI môže byť nesprávny.">
            <a:extLst>
              <a:ext uri="{FF2B5EF4-FFF2-40B4-BE49-F238E27FC236}">
                <a16:creationId xmlns:a16="http://schemas.microsoft.com/office/drawing/2014/main" id="{5458B44A-9A58-1C3E-EACD-4732B38130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78" y="2412900"/>
            <a:ext cx="6299200" cy="956194"/>
          </a:xfrm>
          <a:prstGeom prst="rect">
            <a:avLst/>
          </a:prstGeom>
        </p:spPr>
      </p:pic>
      <p:pic>
        <p:nvPicPr>
          <p:cNvPr id="8" name="Obrázok 7" descr="Obrázok, na ktorom je text, písmo, snímka obrazovky, rad&#10;&#10;Obsah vygenerovaný pomocou AI môže byť nesprávny.">
            <a:extLst>
              <a:ext uri="{FF2B5EF4-FFF2-40B4-BE49-F238E27FC236}">
                <a16:creationId xmlns:a16="http://schemas.microsoft.com/office/drawing/2014/main" id="{E5FF2387-DD49-AF74-122E-72E62E0138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978" y="3712074"/>
            <a:ext cx="3725333" cy="1344624"/>
          </a:xfrm>
          <a:prstGeom prst="rect">
            <a:avLst/>
          </a:prstGeom>
        </p:spPr>
      </p:pic>
      <p:pic>
        <p:nvPicPr>
          <p:cNvPr id="14" name="Obrázok 13" descr="Obrázok, na ktorom je text, rad, diagram, vývoj&#10;&#10;Obsah vygenerovaný pomocou AI môže byť nesprávny.">
            <a:extLst>
              <a:ext uri="{FF2B5EF4-FFF2-40B4-BE49-F238E27FC236}">
                <a16:creationId xmlns:a16="http://schemas.microsoft.com/office/drawing/2014/main" id="{CD2DCB0F-57E1-F40F-3AD6-CC8519B76B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0228" y="0"/>
            <a:ext cx="4611772" cy="5548489"/>
          </a:xfrm>
          <a:prstGeom prst="rect">
            <a:avLst/>
          </a:prstGeom>
        </p:spPr>
      </p:pic>
      <p:sp>
        <p:nvSpPr>
          <p:cNvPr id="15" name="Zástupný objekt pre obsah 2">
            <a:extLst>
              <a:ext uri="{FF2B5EF4-FFF2-40B4-BE49-F238E27FC236}">
                <a16:creationId xmlns:a16="http://schemas.microsoft.com/office/drawing/2014/main" id="{1FDA9EFD-D70B-DDBE-CA78-9C96A9803F58}"/>
              </a:ext>
            </a:extLst>
          </p:cNvPr>
          <p:cNvSpPr txBox="1">
            <a:spLocks/>
          </p:cNvSpPr>
          <p:nvPr/>
        </p:nvSpPr>
        <p:spPr>
          <a:xfrm>
            <a:off x="650240" y="5021954"/>
            <a:ext cx="8204393" cy="201697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sz="1600" noProof="0" dirty="0"/>
              <a:t>Para v rovnováhe </a:t>
            </a:r>
            <a:r>
              <a:rPr lang="sk-SK" sz="1600" noProof="0"/>
              <a:t>s </a:t>
            </a:r>
            <a:r>
              <a:rPr lang="en-US" sz="1600" noProof="0"/>
              <a:t>kvapalným </a:t>
            </a:r>
            <a:r>
              <a:rPr lang="sk-SK" sz="1600" noProof="0"/>
              <a:t>roztokom </a:t>
            </a:r>
            <a:r>
              <a:rPr lang="sk-SK" sz="1600" noProof="0" dirty="0"/>
              <a:t>bude bohatšia na benzén, napriek tomu, že roztok obsahuje rovnaký podiel oboch zložiek. Molárny zlomok pre benzén v plynnom skup. je 0,77 (bod </a:t>
            </a:r>
            <a:r>
              <a:rPr lang="sk-SK" sz="1600" noProof="0"/>
              <a:t>4).</a:t>
            </a:r>
            <a:r>
              <a:rPr lang="en-US" sz="1600" noProof="0"/>
              <a:t> </a:t>
            </a:r>
            <a:r>
              <a:rPr lang="sk-SK" sz="1600" noProof="0"/>
              <a:t>Rozdiel </a:t>
            </a:r>
            <a:r>
              <a:rPr lang="sk-SK" sz="1600" noProof="0" dirty="0"/>
              <a:t>medzi zložením kvapaliny a pary v danom bode ilustruje prerušovaná spojovacia čiara. Zo znázornenia kriviek pre kvapalinu a paru vidíme, že pre ideálne roztoky dvoch zložiek je plynná fáza bohatšia na </a:t>
            </a:r>
            <a:r>
              <a:rPr lang="sk-SK" sz="1600" noProof="0"/>
              <a:t>prchavejšiu </a:t>
            </a:r>
            <a:r>
              <a:rPr lang="en-US" sz="1600" noProof="0"/>
              <a:t>zložku</a:t>
            </a:r>
            <a:endParaRPr lang="sk-SK" sz="1600" noProof="0" dirty="0"/>
          </a:p>
        </p:txBody>
      </p:sp>
    </p:spTree>
    <p:extLst>
      <p:ext uri="{BB962C8B-B14F-4D97-AF65-F5344CB8AC3E}">
        <p14:creationId xmlns:p14="http://schemas.microsoft.com/office/powerpoint/2010/main" val="1098939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30B3A-E42B-761F-B493-B68E8ECC72D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2B1DCD9-2EB8-CA69-E971-B7DBA0514D49}"/>
              </a:ext>
            </a:extLst>
          </p:cNvPr>
          <p:cNvSpPr>
            <a:spLocks noGrp="1"/>
          </p:cNvSpPr>
          <p:nvPr>
            <p:ph type="title"/>
          </p:nvPr>
        </p:nvSpPr>
        <p:spPr>
          <a:xfrm>
            <a:off x="650240" y="540601"/>
            <a:ext cx="9855200" cy="953669"/>
          </a:xfrm>
        </p:spPr>
        <p:txBody>
          <a:bodyPr anchor="ctr">
            <a:normAutofit/>
          </a:bodyPr>
          <a:lstStyle/>
          <a:p>
            <a:r>
              <a:rPr lang="sk-SK" sz="2400" noProof="0" dirty="0"/>
              <a:t>Kvapaliny a roztoky: destilácia </a:t>
            </a:r>
          </a:p>
        </p:txBody>
      </p:sp>
      <p:sp>
        <p:nvSpPr>
          <p:cNvPr id="6" name="Zástupný objekt pre obsah 2">
            <a:extLst>
              <a:ext uri="{FF2B5EF4-FFF2-40B4-BE49-F238E27FC236}">
                <a16:creationId xmlns:a16="http://schemas.microsoft.com/office/drawing/2014/main" id="{6A18AF3B-8753-F234-BD66-DFF33CFEF0D5}"/>
              </a:ext>
            </a:extLst>
          </p:cNvPr>
          <p:cNvSpPr txBox="1">
            <a:spLocks/>
          </p:cNvSpPr>
          <p:nvPr/>
        </p:nvSpPr>
        <p:spPr>
          <a:xfrm>
            <a:off x="650241" y="1439382"/>
            <a:ext cx="5559173" cy="541861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700" noProof="0" dirty="0"/>
              <a:t>Koncept frakčnej destilácie zmesi benzénu a toluénu. Na vertikálnej osi je vynesená teplota varu zmesi toluén/benzén. Tá sa mení v závislosti od koncentrácie uvedených dvoch zložiek (od 110 °C pre čistý toluén po 80 °C pre čistý benzén). Na rozdiel od predchádzajúcej situácie sa krivka pary nachádza nad krivkou kvapaliny (nie pod ňou). Zo znázornenia vidno, že kvap. roztok s x</a:t>
            </a:r>
            <a:r>
              <a:rPr lang="sk-SK" sz="1700" baseline="-25000" noProof="0" dirty="0"/>
              <a:t>A</a:t>
            </a:r>
            <a:r>
              <a:rPr lang="sk-SK" sz="1700" noProof="0" dirty="0"/>
              <a:t> = 0,3 benzénu sa varí pri teplote 98,6 </a:t>
            </a:r>
            <a:r>
              <a:rPr lang="sk-SK" sz="1700" noProof="0"/>
              <a:t>°C</a:t>
            </a:r>
            <a:r>
              <a:rPr lang="en-US" sz="1700" noProof="0"/>
              <a:t> </a:t>
            </a:r>
            <a:r>
              <a:rPr lang="en-US" sz="1700" noProof="0">
                <a:sym typeface="Wingdings" panose="05000000000000000000" pitchFamily="2" charset="2"/>
              </a:rPr>
              <a:t></a:t>
            </a:r>
            <a:r>
              <a:rPr lang="sk-SK" sz="1700" noProof="0"/>
              <a:t> rovnováh</a:t>
            </a:r>
            <a:r>
              <a:rPr lang="en-US" sz="1700" noProof="0"/>
              <a:t>a</a:t>
            </a:r>
            <a:r>
              <a:rPr lang="sk-SK" sz="1700" noProof="0"/>
              <a:t> </a:t>
            </a:r>
            <a:r>
              <a:rPr lang="sk-SK" sz="1700" noProof="0" dirty="0"/>
              <a:t>s parou, kde x</a:t>
            </a:r>
            <a:r>
              <a:rPr lang="sk-SK" sz="1700" baseline="-25000" noProof="0" dirty="0"/>
              <a:t>A</a:t>
            </a:r>
            <a:r>
              <a:rPr lang="sk-SK" sz="1700" noProof="0" dirty="0"/>
              <a:t> = 0,51 benzénu. Predstavme si, že časť tejto pary extrahujeme a ochladíme ju do bodu, kde kondenzuje. Výstupná kvapalina z fázy 1 bude mať x</a:t>
            </a:r>
            <a:r>
              <a:rPr lang="sk-SK" sz="1700" baseline="-25000" noProof="0" dirty="0"/>
              <a:t>A</a:t>
            </a:r>
            <a:r>
              <a:rPr lang="sk-SK" sz="1700" noProof="0" dirty="0"/>
              <a:t> = 0,51 benzénu. Ak budeme proces opakovať, pri destilácii roztoku s x</a:t>
            </a:r>
            <a:r>
              <a:rPr lang="sk-SK" sz="1700" baseline="-25000" noProof="0" dirty="0"/>
              <a:t>A</a:t>
            </a:r>
            <a:r>
              <a:rPr lang="sk-SK" sz="1700" noProof="0" dirty="0"/>
              <a:t>=0,51 bezénu získame po kondenzácii (na konci 2. fázy) x</a:t>
            </a:r>
            <a:r>
              <a:rPr lang="sk-SK" sz="1700" baseline="-25000" noProof="0" dirty="0"/>
              <a:t>A</a:t>
            </a:r>
            <a:r>
              <a:rPr lang="sk-SK" sz="1700" noProof="0" dirty="0"/>
              <a:t> = 0,71. Opakovaním cyklu sa para postupne obohacuje o benzén.</a:t>
            </a:r>
          </a:p>
        </p:txBody>
      </p:sp>
      <p:pic>
        <p:nvPicPr>
          <p:cNvPr id="4" name="Obrázok 3" descr="Obrázok, na ktorom je text, diagram, rad, vývoj&#10;&#10;Obsah vygenerovaný pomocou AI môže byť nesprávny.">
            <a:extLst>
              <a:ext uri="{FF2B5EF4-FFF2-40B4-BE49-F238E27FC236}">
                <a16:creationId xmlns:a16="http://schemas.microsoft.com/office/drawing/2014/main" id="{B04EDE94-22BE-B3ED-9A20-0E3220A13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9116" y="1010092"/>
            <a:ext cx="5832883" cy="4990657"/>
          </a:xfrm>
          <a:prstGeom prst="rect">
            <a:avLst/>
          </a:prstGeom>
          <a:ln>
            <a:solidFill>
              <a:schemeClr val="accent1"/>
            </a:solidFill>
          </a:ln>
        </p:spPr>
      </p:pic>
    </p:spTree>
    <p:extLst>
      <p:ext uri="{BB962C8B-B14F-4D97-AF65-F5344CB8AC3E}">
        <p14:creationId xmlns:p14="http://schemas.microsoft.com/office/powerpoint/2010/main" val="3309163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B10A8-214A-D98A-3201-DD9C9113F07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DA9683E-21E1-B064-6806-C93FF4F2378A}"/>
              </a:ext>
            </a:extLst>
          </p:cNvPr>
          <p:cNvSpPr>
            <a:spLocks noGrp="1"/>
          </p:cNvSpPr>
          <p:nvPr>
            <p:ph type="title"/>
          </p:nvPr>
        </p:nvSpPr>
        <p:spPr>
          <a:xfrm>
            <a:off x="650240" y="540601"/>
            <a:ext cx="9855200" cy="953669"/>
          </a:xfrm>
        </p:spPr>
        <p:txBody>
          <a:bodyPr anchor="ctr">
            <a:normAutofit/>
          </a:bodyPr>
          <a:lstStyle/>
          <a:p>
            <a:r>
              <a:rPr lang="sk-SK" sz="2400" noProof="0" dirty="0"/>
              <a:t>Neideálne</a:t>
            </a:r>
            <a:r>
              <a:rPr lang="sk-SK" sz="2400" dirty="0"/>
              <a:t> roztoky</a:t>
            </a:r>
          </a:p>
        </p:txBody>
      </p:sp>
      <p:sp>
        <p:nvSpPr>
          <p:cNvPr id="6" name="Zástupný objekt pre obsah 2">
            <a:extLst>
              <a:ext uri="{FF2B5EF4-FFF2-40B4-BE49-F238E27FC236}">
                <a16:creationId xmlns:a16="http://schemas.microsoft.com/office/drawing/2014/main" id="{5248C4E3-144E-C8A3-6DF8-CDB04AEFC7FB}"/>
              </a:ext>
            </a:extLst>
          </p:cNvPr>
          <p:cNvSpPr txBox="1">
            <a:spLocks/>
          </p:cNvSpPr>
          <p:nvPr/>
        </p:nvSpPr>
        <p:spPr>
          <a:xfrm>
            <a:off x="650241" y="1439382"/>
            <a:ext cx="5174825" cy="541861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700" dirty="0"/>
              <a:t>V niektorých prípadoch odchýlky od “ideálneho správania“ roztokov presahujú rámec maximálnych (alebo minimálnych) hodnôt bodov varu jednotlivých látok. U takýchto zmesí sa krivky pre kvapalnú a pevnú fázu “stretnú“ v určitej koncentrácii, ktorú nazývame azeotropická zmes (azeotrop). Zmes takých látok pri danom pomere má rovnaké zloženie v kvapalnom aj plynnom skupenstve, čo v praxi znamená, že jednotlivé zložky nie je možné odseparovať destiláciou. </a:t>
            </a:r>
          </a:p>
          <a:p>
            <a:pPr marL="0" indent="0">
              <a:buNone/>
            </a:pPr>
            <a:r>
              <a:rPr lang="sk-SK" sz="1700" dirty="0"/>
              <a:t>Príkladom azeotropickej zmesi je 71,69 % koncentrácia propanolu vo vode. Zo znázornenia vidno, že pri nižšom zastúpení propanolu vo vode možno prostredníctvom destilácie zvýšiť koncentráciu propanolu v kondenzáte, ale iba na úroveň 71,69 % </a:t>
            </a:r>
            <a:r>
              <a:rPr lang="sk-SK" sz="1700" dirty="0">
                <a:sym typeface="Wingdings" panose="05000000000000000000" pitchFamily="2" charset="2"/>
              </a:rPr>
              <a:t> ďalšia destilácia už nezvýši podiel propanolu v kondenzáte</a:t>
            </a:r>
            <a:r>
              <a:rPr lang="sk-SK" sz="1700" dirty="0"/>
              <a:t>.</a:t>
            </a:r>
          </a:p>
        </p:txBody>
      </p:sp>
      <p:pic>
        <p:nvPicPr>
          <p:cNvPr id="5" name="Obrázok 4" descr="Obrázok, na ktorom je diagram, text, vývoj, rad&#10;&#10;Obsah vygenerovaný pomocou AI môže byť nesprávny.">
            <a:extLst>
              <a:ext uri="{FF2B5EF4-FFF2-40B4-BE49-F238E27FC236}">
                <a16:creationId xmlns:a16="http://schemas.microsoft.com/office/drawing/2014/main" id="{D969DE98-FABE-F6C4-6D60-AB6897035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154028"/>
            <a:ext cx="5932209" cy="4849978"/>
          </a:xfrm>
          <a:prstGeom prst="rect">
            <a:avLst/>
          </a:prstGeom>
          <a:ln>
            <a:solidFill>
              <a:schemeClr val="accent1"/>
            </a:solidFill>
          </a:ln>
        </p:spPr>
      </p:pic>
    </p:spTree>
    <p:extLst>
      <p:ext uri="{BB962C8B-B14F-4D97-AF65-F5344CB8AC3E}">
        <p14:creationId xmlns:p14="http://schemas.microsoft.com/office/powerpoint/2010/main" val="3323705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5F23E-D277-0C86-C36D-9C68E52BB284}"/>
            </a:ext>
          </a:extLst>
        </p:cNvPr>
        <p:cNvGrpSpPr/>
        <p:nvPr/>
      </p:nvGrpSpPr>
      <p:grpSpPr>
        <a:xfrm>
          <a:off x="0" y="0"/>
          <a:ext cx="0" cy="0"/>
          <a:chOff x="0" y="0"/>
          <a:chExt cx="0" cy="0"/>
        </a:xfrm>
      </p:grpSpPr>
      <p:pic>
        <p:nvPicPr>
          <p:cNvPr id="10" name="Obrázok 9">
            <a:extLst>
              <a:ext uri="{FF2B5EF4-FFF2-40B4-BE49-F238E27FC236}">
                <a16:creationId xmlns:a16="http://schemas.microsoft.com/office/drawing/2014/main" id="{93FB0385-ECC7-09F5-26BE-39B1014A1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7999" y="1334515"/>
            <a:ext cx="3702758" cy="5523485"/>
          </a:xfrm>
          <a:prstGeom prst="rect">
            <a:avLst/>
          </a:prstGeom>
        </p:spPr>
      </p:pic>
      <p:pic>
        <p:nvPicPr>
          <p:cNvPr id="8" name="Obrázok 7" descr="Obrázok, na ktorom je snímka obrazovky, text, dizajn&#10;&#10;Obsah vygenerovaný pomocou AI môže byť nesprávny.">
            <a:extLst>
              <a:ext uri="{FF2B5EF4-FFF2-40B4-BE49-F238E27FC236}">
                <a16:creationId xmlns:a16="http://schemas.microsoft.com/office/drawing/2014/main" id="{5E3E49E5-26B0-2EF5-3372-5CE7DF6D11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4385" y="0"/>
            <a:ext cx="5407009" cy="2811645"/>
          </a:xfrm>
          <a:prstGeom prst="rect">
            <a:avLst/>
          </a:prstGeom>
          <a:ln>
            <a:solidFill>
              <a:schemeClr val="accent1"/>
            </a:solidFill>
          </a:ln>
        </p:spPr>
      </p:pic>
      <p:sp>
        <p:nvSpPr>
          <p:cNvPr id="2" name="Nadpis 1">
            <a:extLst>
              <a:ext uri="{FF2B5EF4-FFF2-40B4-BE49-F238E27FC236}">
                <a16:creationId xmlns:a16="http://schemas.microsoft.com/office/drawing/2014/main" id="{94E6504B-4BC5-CABF-3F23-560834427372}"/>
              </a:ext>
            </a:extLst>
          </p:cNvPr>
          <p:cNvSpPr>
            <a:spLocks noGrp="1"/>
          </p:cNvSpPr>
          <p:nvPr>
            <p:ph type="title"/>
          </p:nvPr>
        </p:nvSpPr>
        <p:spPr>
          <a:xfrm>
            <a:off x="650240" y="540601"/>
            <a:ext cx="9855200" cy="953669"/>
          </a:xfrm>
        </p:spPr>
        <p:txBody>
          <a:bodyPr anchor="ctr">
            <a:normAutofit/>
          </a:bodyPr>
          <a:lstStyle/>
          <a:p>
            <a:r>
              <a:rPr lang="sk-SK" sz="2400" noProof="0" dirty="0"/>
              <a:t>Osmóza</a:t>
            </a:r>
          </a:p>
        </p:txBody>
      </p:sp>
      <p:sp>
        <p:nvSpPr>
          <p:cNvPr id="6" name="Zástupný objekt pre obsah 2">
            <a:extLst>
              <a:ext uri="{FF2B5EF4-FFF2-40B4-BE49-F238E27FC236}">
                <a16:creationId xmlns:a16="http://schemas.microsoft.com/office/drawing/2014/main" id="{84F27A92-5A63-6E26-B90A-8362442B9BC7}"/>
              </a:ext>
            </a:extLst>
          </p:cNvPr>
          <p:cNvSpPr txBox="1">
            <a:spLocks/>
          </p:cNvSpPr>
          <p:nvPr/>
        </p:nvSpPr>
        <p:spPr>
          <a:xfrm>
            <a:off x="650242" y="1439382"/>
            <a:ext cx="4539379" cy="541861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650" noProof="0" dirty="0"/>
              <a:t>ide o jav (proces), ktorý nastane ak budú v nádobe rozpúšťadlo (napr. H</a:t>
            </a:r>
            <a:r>
              <a:rPr lang="sk-SK" sz="1650" baseline="-25000" noProof="0" dirty="0"/>
              <a:t>2</a:t>
            </a:r>
            <a:r>
              <a:rPr lang="sk-SK" sz="1650" noProof="0" dirty="0"/>
              <a:t>O) a roztok (napr.H</a:t>
            </a:r>
            <a:r>
              <a:rPr lang="sk-SK" sz="1650" baseline="-25000" noProof="0" dirty="0"/>
              <a:t>2</a:t>
            </a:r>
            <a:r>
              <a:rPr lang="sk-SK" sz="1650" noProof="0" dirty="0"/>
              <a:t>O + NaCl) od seba navzájom oddelené membránou so selektívnou priepustnosťou. Membrána voľne prepúšťa molekuly rozpúšťadla, avšak pre molekuly a ióny rozpustenej látky je takmer nepriepustná. V závislosti od koncentrácie roztoku, ako aj od rozpustnosti danej látky začnú cez membránu prúdiť molekuly rozpúšťadla smerom do roztoku, čo vyvolá nárast výšky hladiny roztoku v oddelenej časti na určitú úroveň. Hodnota hydrostatického tlaku vzniknutého stĺpca kvapaliny sa bude rovnať hodnote osmotického tlaku daného roztoku. </a:t>
            </a:r>
          </a:p>
        </p:txBody>
      </p:sp>
      <p:pic>
        <p:nvPicPr>
          <p:cNvPr id="12" name="Obrázok 11" descr="Obrázok, na ktorom je text, zvon na čistenie odtoku&#10;&#10;Obsah vygenerovaný pomocou AI môže byť nesprávny.">
            <a:extLst>
              <a:ext uri="{FF2B5EF4-FFF2-40B4-BE49-F238E27FC236}">
                <a16:creationId xmlns:a16="http://schemas.microsoft.com/office/drawing/2014/main" id="{F04E50B8-2890-870D-4F0C-92CFB0174F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2667" y="1230338"/>
            <a:ext cx="2723264" cy="5627662"/>
          </a:xfrm>
          <a:prstGeom prst="rect">
            <a:avLst/>
          </a:prstGeom>
          <a:ln>
            <a:solidFill>
              <a:schemeClr val="accent1"/>
            </a:solidFill>
          </a:ln>
        </p:spPr>
      </p:pic>
      <p:sp>
        <p:nvSpPr>
          <p:cNvPr id="13" name="BlokTextu 12">
            <a:extLst>
              <a:ext uri="{FF2B5EF4-FFF2-40B4-BE49-F238E27FC236}">
                <a16:creationId xmlns:a16="http://schemas.microsoft.com/office/drawing/2014/main" id="{9AC1FFC3-2E4D-1EA3-F377-EC6B08248E3A}"/>
              </a:ext>
            </a:extLst>
          </p:cNvPr>
          <p:cNvSpPr txBox="1"/>
          <p:nvPr/>
        </p:nvSpPr>
        <p:spPr>
          <a:xfrm>
            <a:off x="250639" y="6429088"/>
            <a:ext cx="5301207" cy="323165"/>
          </a:xfrm>
          <a:prstGeom prst="rect">
            <a:avLst/>
          </a:prstGeom>
          <a:noFill/>
          <a:ln>
            <a:solidFill>
              <a:schemeClr val="accent1"/>
            </a:solidFill>
          </a:ln>
        </p:spPr>
        <p:txBody>
          <a:bodyPr wrap="square" rtlCol="0">
            <a:spAutoFit/>
          </a:bodyPr>
          <a:lstStyle/>
          <a:p>
            <a:r>
              <a:rPr lang="sk-SK" sz="1500" noProof="0" dirty="0"/>
              <a:t>osmoticky aktívna </a:t>
            </a:r>
            <a:r>
              <a:rPr lang="sk-SK" sz="1500" noProof="0"/>
              <a:t>látka </a:t>
            </a:r>
            <a:r>
              <a:rPr lang="sk-SK" sz="1500" noProof="0">
                <a:latin typeface="Calibri" panose="020F0502020204030204" pitchFamily="34" charset="0"/>
                <a:cs typeface="Calibri" panose="020F0502020204030204" pitchFamily="34" charset="0"/>
              </a:rPr>
              <a:t>≈</a:t>
            </a:r>
            <a:r>
              <a:rPr lang="sk-SK" sz="1500" noProof="0"/>
              <a:t> vysoko rozpustná látka</a:t>
            </a:r>
            <a:r>
              <a:rPr lang="en-US" sz="1500" noProof="0"/>
              <a:t> </a:t>
            </a:r>
            <a:r>
              <a:rPr lang="sk-SK" sz="1500" noProof="0"/>
              <a:t>vo </a:t>
            </a:r>
            <a:r>
              <a:rPr lang="sk-SK" sz="1500" noProof="0" dirty="0"/>
              <a:t>vode</a:t>
            </a:r>
          </a:p>
        </p:txBody>
      </p:sp>
      <p:sp>
        <p:nvSpPr>
          <p:cNvPr id="14" name="BlokTextu 13">
            <a:extLst>
              <a:ext uri="{FF2B5EF4-FFF2-40B4-BE49-F238E27FC236}">
                <a16:creationId xmlns:a16="http://schemas.microsoft.com/office/drawing/2014/main" id="{30E5D2E7-E2D2-0929-2987-CCDC2C8CEB80}"/>
              </a:ext>
            </a:extLst>
          </p:cNvPr>
          <p:cNvSpPr txBox="1"/>
          <p:nvPr/>
        </p:nvSpPr>
        <p:spPr>
          <a:xfrm>
            <a:off x="5189621" y="2734135"/>
            <a:ext cx="7016309" cy="823302"/>
          </a:xfrm>
          <a:prstGeom prst="rect">
            <a:avLst/>
          </a:prstGeom>
          <a:solidFill>
            <a:schemeClr val="bg1"/>
          </a:solidFill>
          <a:ln>
            <a:solidFill>
              <a:schemeClr val="accent1"/>
            </a:solidFill>
          </a:ln>
        </p:spPr>
        <p:txBody>
          <a:bodyPr wrap="square" rtlCol="0">
            <a:spAutoFit/>
          </a:bodyPr>
          <a:lstStyle/>
          <a:p>
            <a:pPr>
              <a:spcAft>
                <a:spcPts val="300"/>
              </a:spcAft>
            </a:pPr>
            <a:r>
              <a:rPr lang="sk-SK" sz="1700" noProof="0" dirty="0"/>
              <a:t>osmotický tlak roztoku </a:t>
            </a:r>
            <a:r>
              <a:rPr lang="sk-SK" sz="1700" i="1" noProof="0" dirty="0"/>
              <a:t>∏</a:t>
            </a:r>
            <a:r>
              <a:rPr lang="sk-SK" sz="1700" noProof="0" dirty="0"/>
              <a:t> = CRT (</a:t>
            </a:r>
            <a:r>
              <a:rPr lang="sk-SK" sz="1700" noProof="0"/>
              <a:t>Pa)</a:t>
            </a:r>
            <a:endParaRPr lang="sk-SK" sz="1700" noProof="0" dirty="0"/>
          </a:p>
          <a:p>
            <a:pPr>
              <a:spcAft>
                <a:spcPts val="600"/>
              </a:spcAft>
            </a:pPr>
            <a:r>
              <a:rPr lang="sk-SK" sz="1400" noProof="0" dirty="0"/>
              <a:t>napr. v prípade 0.01 M roztoku NaCl pri 20°C pri kompletnej disociácii iónov Na</a:t>
            </a:r>
            <a:r>
              <a:rPr lang="sk-SK" sz="1400" baseline="30000" noProof="0" dirty="0"/>
              <a:t>+</a:t>
            </a:r>
            <a:r>
              <a:rPr lang="sk-SK" sz="1400" noProof="0" dirty="0"/>
              <a:t> a Cl</a:t>
            </a:r>
            <a:r>
              <a:rPr lang="sk-SK" sz="1400" baseline="30000" noProof="0" dirty="0"/>
              <a:t>-</a:t>
            </a:r>
            <a:r>
              <a:rPr lang="sk-SK" sz="1400" noProof="0" dirty="0"/>
              <a:t> bude ∏ = (2 x 0.01 mol/l) (0.08205 L atm./mol K) (293 K) = 0.48 atm = 48.5 kPa</a:t>
            </a:r>
          </a:p>
        </p:txBody>
      </p:sp>
    </p:spTree>
    <p:extLst>
      <p:ext uri="{BB962C8B-B14F-4D97-AF65-F5344CB8AC3E}">
        <p14:creationId xmlns:p14="http://schemas.microsoft.com/office/powerpoint/2010/main" val="282932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59312-048E-E5A3-BB31-85B97A41709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C3F212B-E0E6-A809-603E-8454470E7773}"/>
              </a:ext>
            </a:extLst>
          </p:cNvPr>
          <p:cNvSpPr>
            <a:spLocks noGrp="1"/>
          </p:cNvSpPr>
          <p:nvPr>
            <p:ph type="title"/>
          </p:nvPr>
        </p:nvSpPr>
        <p:spPr>
          <a:xfrm>
            <a:off x="650240" y="540601"/>
            <a:ext cx="9855200" cy="953669"/>
          </a:xfrm>
        </p:spPr>
        <p:txBody>
          <a:bodyPr anchor="ctr">
            <a:normAutofit/>
          </a:bodyPr>
          <a:lstStyle/>
          <a:p>
            <a:r>
              <a:rPr lang="sk-SK" sz="2400" dirty="0"/>
              <a:t>Pevné skupenstvo</a:t>
            </a:r>
          </a:p>
        </p:txBody>
      </p:sp>
      <p:sp>
        <p:nvSpPr>
          <p:cNvPr id="6" name="Zástupný objekt pre obsah 2">
            <a:extLst>
              <a:ext uri="{FF2B5EF4-FFF2-40B4-BE49-F238E27FC236}">
                <a16:creationId xmlns:a16="http://schemas.microsoft.com/office/drawing/2014/main" id="{4D6CABA8-280B-4E96-A182-577E48331D4B}"/>
              </a:ext>
            </a:extLst>
          </p:cNvPr>
          <p:cNvSpPr txBox="1">
            <a:spLocks/>
          </p:cNvSpPr>
          <p:nvPr/>
        </p:nvSpPr>
        <p:spPr>
          <a:xfrm>
            <a:off x="650240" y="1473250"/>
            <a:ext cx="11002784"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Bod topenia (bod tuhnutia) látky je teplota, pri ktorej sú tuhá a kvapalná fáza v rovnováhe, čo znamená, že rýchlosť topenia tuhej látky je rovnaká ako rýchlosť tuhnutia jej kvapaliny pri pôsobení určitej hodnoty tlaku.</a:t>
            </a:r>
          </a:p>
          <a:p>
            <a:endParaRPr lang="sk-SK" noProof="0" dirty="0"/>
          </a:p>
          <a:p>
            <a:r>
              <a:rPr lang="sk-SK" dirty="0"/>
              <a:t>Molárne (merné) skupenské teplo (entalpia) topenia je množstvo tepla potrebného na roztavenie jedného mólu tuhej látky v bode topenia. Teplo topenia možno vyjadriť v prepočte na gram. </a:t>
            </a:r>
          </a:p>
          <a:p>
            <a:r>
              <a:rPr lang="sk-SK" dirty="0"/>
              <a:t>Teplo (entalpia) tuhnutia určitej kvapaliny sa rovná jej teplu topenia. Vyjadruje stratu tepla z daného množstva kvapaliny (1 mol alebo 1 g) na tuhnutie kvapaliny pri T tuhnutia. Napr. v prípade vody:</a:t>
            </a:r>
            <a:endParaRPr lang="sk-SK" sz="1700" noProof="0" dirty="0"/>
          </a:p>
        </p:txBody>
      </p:sp>
      <p:pic>
        <p:nvPicPr>
          <p:cNvPr id="5" name="Obrázok 4">
            <a:extLst>
              <a:ext uri="{FF2B5EF4-FFF2-40B4-BE49-F238E27FC236}">
                <a16:creationId xmlns:a16="http://schemas.microsoft.com/office/drawing/2014/main" id="{C42D2340-C29E-6931-BFCB-F60C64B82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1397" y="2251621"/>
            <a:ext cx="4277360" cy="752163"/>
          </a:xfrm>
          <a:prstGeom prst="rect">
            <a:avLst/>
          </a:prstGeom>
        </p:spPr>
      </p:pic>
      <p:pic>
        <p:nvPicPr>
          <p:cNvPr id="13" name="Obrázok 12" descr="Obrázok, na ktorom je text, písmo, biely, snímka obrazovky&#10;&#10;Obsah vygenerovaný pomocou AI môže byť nesprávny.">
            <a:extLst>
              <a:ext uri="{FF2B5EF4-FFF2-40B4-BE49-F238E27FC236}">
                <a16:creationId xmlns:a16="http://schemas.microsoft.com/office/drawing/2014/main" id="{32CB9ECF-CBF5-8147-9B38-DC1E6BA8DD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3473" y="4740628"/>
            <a:ext cx="5933209" cy="1576771"/>
          </a:xfrm>
          <a:prstGeom prst="rect">
            <a:avLst/>
          </a:prstGeom>
        </p:spPr>
      </p:pic>
      <p:pic>
        <p:nvPicPr>
          <p:cNvPr id="15" name="Obrázok 14" descr="Obrázok, na ktorom je text, písmo, biely, rad&#10;&#10;Obsah vygenerovaný pomocou AI môže byť nesprávny.">
            <a:extLst>
              <a:ext uri="{FF2B5EF4-FFF2-40B4-BE49-F238E27FC236}">
                <a16:creationId xmlns:a16="http://schemas.microsoft.com/office/drawing/2014/main" id="{F47820A5-FD98-A7E6-B615-74DFD76DF1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1450" y="421179"/>
            <a:ext cx="4328445" cy="801152"/>
          </a:xfrm>
          <a:prstGeom prst="rect">
            <a:avLst/>
          </a:prstGeom>
          <a:ln>
            <a:solidFill>
              <a:schemeClr val="accent1"/>
            </a:solidFill>
          </a:ln>
        </p:spPr>
      </p:pic>
    </p:spTree>
    <p:extLst>
      <p:ext uri="{BB962C8B-B14F-4D97-AF65-F5344CB8AC3E}">
        <p14:creationId xmlns:p14="http://schemas.microsoft.com/office/powerpoint/2010/main" val="290776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E9F98-E266-39F4-1151-0F32838F8A61}"/>
            </a:ext>
          </a:extLst>
        </p:cNvPr>
        <p:cNvGrpSpPr/>
        <p:nvPr/>
      </p:nvGrpSpPr>
      <p:grpSpPr>
        <a:xfrm>
          <a:off x="0" y="0"/>
          <a:ext cx="0" cy="0"/>
          <a:chOff x="0" y="0"/>
          <a:chExt cx="0" cy="0"/>
        </a:xfrm>
      </p:grpSpPr>
      <p:pic>
        <p:nvPicPr>
          <p:cNvPr id="5" name="Obrázok 4" descr="Obrázok, na ktorom je text, diagram, rad, písmo&#10;&#10;Obsah vygenerovaný pomocou AI môže byť nesprávny.">
            <a:extLst>
              <a:ext uri="{FF2B5EF4-FFF2-40B4-BE49-F238E27FC236}">
                <a16:creationId xmlns:a16="http://schemas.microsoft.com/office/drawing/2014/main" id="{854E0954-3CC8-5175-1F98-772EF1DAD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3643" y="314512"/>
            <a:ext cx="10269437" cy="6543487"/>
          </a:xfrm>
          <a:prstGeom prst="rect">
            <a:avLst/>
          </a:prstGeom>
        </p:spPr>
      </p:pic>
      <p:sp>
        <p:nvSpPr>
          <p:cNvPr id="2" name="Nadpis 1">
            <a:extLst>
              <a:ext uri="{FF2B5EF4-FFF2-40B4-BE49-F238E27FC236}">
                <a16:creationId xmlns:a16="http://schemas.microsoft.com/office/drawing/2014/main" id="{7B0E3A6A-546C-13FF-79CF-534EEC26BEA9}"/>
              </a:ext>
            </a:extLst>
          </p:cNvPr>
          <p:cNvSpPr>
            <a:spLocks noGrp="1"/>
          </p:cNvSpPr>
          <p:nvPr>
            <p:ph type="title"/>
          </p:nvPr>
        </p:nvSpPr>
        <p:spPr>
          <a:xfrm>
            <a:off x="650240" y="540601"/>
            <a:ext cx="2612249" cy="2462243"/>
          </a:xfrm>
        </p:spPr>
        <p:txBody>
          <a:bodyPr anchor="t">
            <a:normAutofit/>
          </a:bodyPr>
          <a:lstStyle/>
          <a:p>
            <a:r>
              <a:rPr lang="sk-SK" sz="2400" noProof="0" dirty="0"/>
              <a:t>Zmeny skupenstva, teplo a teplota</a:t>
            </a:r>
          </a:p>
        </p:txBody>
      </p:sp>
    </p:spTree>
    <p:extLst>
      <p:ext uri="{BB962C8B-B14F-4D97-AF65-F5344CB8AC3E}">
        <p14:creationId xmlns:p14="http://schemas.microsoft.com/office/powerpoint/2010/main" val="19664529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02D66-8E67-7F6D-B8F4-B95E09AF09A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CEBA9C6-CD2F-7206-5538-C73405F3DF84}"/>
              </a:ext>
            </a:extLst>
          </p:cNvPr>
          <p:cNvSpPr>
            <a:spLocks noGrp="1"/>
          </p:cNvSpPr>
          <p:nvPr>
            <p:ph type="title"/>
          </p:nvPr>
        </p:nvSpPr>
        <p:spPr>
          <a:xfrm>
            <a:off x="650240" y="540601"/>
            <a:ext cx="9855200" cy="953669"/>
          </a:xfrm>
        </p:spPr>
        <p:txBody>
          <a:bodyPr anchor="ctr">
            <a:normAutofit/>
          </a:bodyPr>
          <a:lstStyle/>
          <a:p>
            <a:r>
              <a:rPr lang="sk-SK" sz="2400" dirty="0"/>
              <a:t>Fázové diagramy (P vs. T)</a:t>
            </a:r>
          </a:p>
        </p:txBody>
      </p:sp>
      <p:sp>
        <p:nvSpPr>
          <p:cNvPr id="6" name="Zástupný objekt pre obsah 2">
            <a:extLst>
              <a:ext uri="{FF2B5EF4-FFF2-40B4-BE49-F238E27FC236}">
                <a16:creationId xmlns:a16="http://schemas.microsoft.com/office/drawing/2014/main" id="{41222C0B-43A6-E0F1-8B54-E0120B243428}"/>
              </a:ext>
            </a:extLst>
          </p:cNvPr>
          <p:cNvSpPr txBox="1">
            <a:spLocks/>
          </p:cNvSpPr>
          <p:nvPr/>
        </p:nvSpPr>
        <p:spPr>
          <a:xfrm>
            <a:off x="650240" y="1473250"/>
            <a:ext cx="11002784"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vzťahujú sa iba na uzavreté systémy, v ktorých nedochádza k výmene hmoty s okolím</a:t>
            </a:r>
          </a:p>
          <a:p>
            <a:r>
              <a:rPr lang="sk-SK" noProof="0" dirty="0"/>
              <a:t>“hraničné” línie/krivky </a:t>
            </a:r>
            <a:r>
              <a:rPr lang="sk-SK" dirty="0"/>
              <a:t>znázorňujú teplotno-tlakové podmienky pri ktorých sú uvažované fázy (skupenstvá) v rovnováhe (sú schopné koexistencie)</a:t>
            </a:r>
          </a:p>
          <a:p>
            <a:r>
              <a:rPr lang="sk-SK" noProof="0" dirty="0"/>
              <a:t>bod v ktorom sa stretávajú tri línie vyjadruje P, </a:t>
            </a:r>
            <a:r>
              <a:rPr lang="sk-SK" noProof="0"/>
              <a:t>T podmienky</a:t>
            </a:r>
            <a:r>
              <a:rPr lang="en-US" noProof="0"/>
              <a:t>,</a:t>
            </a:r>
            <a:r>
              <a:rPr lang="sk-SK" noProof="0"/>
              <a:t> </a:t>
            </a:r>
            <a:r>
              <a:rPr lang="sk-SK" noProof="0" dirty="0"/>
              <a:t>pri ktorých budú všetky tri skupenstvá (pevné, kvapalné a plynné) “schopné koexistencie” (budú v rovnováhe)</a:t>
            </a:r>
          </a:p>
          <a:p>
            <a:r>
              <a:rPr lang="sk-SK" dirty="0"/>
              <a:t>“kritický bod” – ide o kombináciu kritickej teploty a kritického tlaku </a:t>
            </a:r>
          </a:p>
          <a:p>
            <a:r>
              <a:rPr lang="sk-SK" dirty="0"/>
              <a:t>kritická T je teplota, nad ktorou plyn nemožno skvapalniť; nad krit. T kvapalina a plyn neexistujú ako samostatné fázy (nie sú odlíšiteľné; na to aby to bol plyn je to príliš husté, na kvapalinu je to zas príliš pohyblivé); látka s teplotou nad kritickou T sa nazýva superkritická tekutina; kritický P je tlak potrebný na skvapalnenie plynu (pary) pri kritickej teplote</a:t>
            </a:r>
            <a:r>
              <a:rPr lang="sk-SK" noProof="0" dirty="0"/>
              <a:t>  </a:t>
            </a:r>
          </a:p>
        </p:txBody>
      </p:sp>
    </p:spTree>
    <p:extLst>
      <p:ext uri="{BB962C8B-B14F-4D97-AF65-F5344CB8AC3E}">
        <p14:creationId xmlns:p14="http://schemas.microsoft.com/office/powerpoint/2010/main" val="3808159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BA0E9-0DD8-8AD6-4183-33D16941EC13}"/>
            </a:ext>
          </a:extLst>
        </p:cNvPr>
        <p:cNvGrpSpPr/>
        <p:nvPr/>
      </p:nvGrpSpPr>
      <p:grpSpPr>
        <a:xfrm>
          <a:off x="0" y="0"/>
          <a:ext cx="0" cy="0"/>
          <a:chOff x="0" y="0"/>
          <a:chExt cx="0" cy="0"/>
        </a:xfrm>
      </p:grpSpPr>
      <p:pic>
        <p:nvPicPr>
          <p:cNvPr id="4" name="Obrázok 3" descr="Obrázok, na ktorom je text, diagram, mapa&#10;&#10;Obsah vygenerovaný pomocou AI môže byť nesprávny.">
            <a:extLst>
              <a:ext uri="{FF2B5EF4-FFF2-40B4-BE49-F238E27FC236}">
                <a16:creationId xmlns:a16="http://schemas.microsoft.com/office/drawing/2014/main" id="{9FFB13EB-21C2-628D-2F44-85F9EF33C5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343"/>
            <a:ext cx="12192000" cy="6181378"/>
          </a:xfrm>
          <a:prstGeom prst="rect">
            <a:avLst/>
          </a:prstGeom>
        </p:spPr>
      </p:pic>
      <p:sp>
        <p:nvSpPr>
          <p:cNvPr id="2" name="Nadpis 1">
            <a:extLst>
              <a:ext uri="{FF2B5EF4-FFF2-40B4-BE49-F238E27FC236}">
                <a16:creationId xmlns:a16="http://schemas.microsoft.com/office/drawing/2014/main" id="{F95CA842-80DE-E667-7759-6364BB4C1D14}"/>
              </a:ext>
            </a:extLst>
          </p:cNvPr>
          <p:cNvSpPr>
            <a:spLocks noGrp="1"/>
          </p:cNvSpPr>
          <p:nvPr>
            <p:ph type="title"/>
          </p:nvPr>
        </p:nvSpPr>
        <p:spPr>
          <a:xfrm>
            <a:off x="1271131" y="332781"/>
            <a:ext cx="9855200" cy="953669"/>
          </a:xfrm>
        </p:spPr>
        <p:txBody>
          <a:bodyPr anchor="ctr">
            <a:normAutofit/>
          </a:bodyPr>
          <a:lstStyle/>
          <a:p>
            <a:pPr algn="r"/>
            <a:r>
              <a:rPr lang="sk-SK" sz="2400" noProof="0" dirty="0"/>
              <a:t>Fázové diagramy (H</a:t>
            </a:r>
            <a:r>
              <a:rPr lang="sk-SK" sz="2400" baseline="-25000" noProof="0" dirty="0"/>
              <a:t>2</a:t>
            </a:r>
            <a:r>
              <a:rPr lang="sk-SK" sz="2400" noProof="0" dirty="0"/>
              <a:t>O a CO</a:t>
            </a:r>
            <a:r>
              <a:rPr lang="sk-SK" sz="2400" baseline="-25000" noProof="0" dirty="0"/>
              <a:t>2</a:t>
            </a:r>
            <a:r>
              <a:rPr lang="sk-SK" sz="2400" noProof="0" dirty="0"/>
              <a:t>)</a:t>
            </a:r>
          </a:p>
        </p:txBody>
      </p:sp>
      <p:sp>
        <p:nvSpPr>
          <p:cNvPr id="5" name="BlokTextu 4">
            <a:extLst>
              <a:ext uri="{FF2B5EF4-FFF2-40B4-BE49-F238E27FC236}">
                <a16:creationId xmlns:a16="http://schemas.microsoft.com/office/drawing/2014/main" id="{4AF47490-EB20-79A7-A387-C556B9A59713}"/>
              </a:ext>
            </a:extLst>
          </p:cNvPr>
          <p:cNvSpPr txBox="1"/>
          <p:nvPr/>
        </p:nvSpPr>
        <p:spPr>
          <a:xfrm>
            <a:off x="0" y="6493157"/>
            <a:ext cx="3381054" cy="276999"/>
          </a:xfrm>
          <a:prstGeom prst="rect">
            <a:avLst/>
          </a:prstGeom>
          <a:noFill/>
        </p:spPr>
        <p:txBody>
          <a:bodyPr wrap="none" rtlCol="0">
            <a:spAutoFit/>
          </a:bodyPr>
          <a:lstStyle/>
          <a:p>
            <a:r>
              <a:rPr lang="sk-SK" sz="1200" noProof="0" dirty="0">
                <a:solidFill>
                  <a:schemeClr val="tx1">
                    <a:lumMod val="50000"/>
                    <a:lumOff val="50000"/>
                  </a:schemeClr>
                </a:solidFill>
              </a:rPr>
              <a:t>poznámka: mierka osí je (zámerne) skreslená</a:t>
            </a:r>
          </a:p>
        </p:txBody>
      </p:sp>
    </p:spTree>
    <p:extLst>
      <p:ext uri="{BB962C8B-B14F-4D97-AF65-F5344CB8AC3E}">
        <p14:creationId xmlns:p14="http://schemas.microsoft.com/office/powerpoint/2010/main" val="4183508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027CE-147C-74AE-C22F-C072C6E27A9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44F8859-0554-BCEF-4872-635B837949C1}"/>
              </a:ext>
            </a:extLst>
          </p:cNvPr>
          <p:cNvSpPr>
            <a:spLocks noGrp="1"/>
          </p:cNvSpPr>
          <p:nvPr>
            <p:ph type="title"/>
          </p:nvPr>
        </p:nvSpPr>
        <p:spPr>
          <a:xfrm>
            <a:off x="468489" y="93502"/>
            <a:ext cx="5576711" cy="722489"/>
          </a:xfrm>
        </p:spPr>
        <p:txBody>
          <a:bodyPr anchor="ctr">
            <a:normAutofit/>
          </a:bodyPr>
          <a:lstStyle/>
          <a:p>
            <a:r>
              <a:rPr lang="sk-SK" sz="2400" noProof="0" dirty="0"/>
              <a:t>Fázový diagram H</a:t>
            </a:r>
            <a:r>
              <a:rPr lang="sk-SK" sz="2400" baseline="-25000" noProof="0" dirty="0"/>
              <a:t>2</a:t>
            </a:r>
            <a:r>
              <a:rPr lang="sk-SK" sz="2400" noProof="0" dirty="0"/>
              <a:t>O – interpretácia</a:t>
            </a:r>
          </a:p>
        </p:txBody>
      </p:sp>
      <p:sp>
        <p:nvSpPr>
          <p:cNvPr id="3" name="BlokTextu 2">
            <a:extLst>
              <a:ext uri="{FF2B5EF4-FFF2-40B4-BE49-F238E27FC236}">
                <a16:creationId xmlns:a16="http://schemas.microsoft.com/office/drawing/2014/main" id="{035B468C-378C-8D37-035E-9EDE8A3C68F0}"/>
              </a:ext>
            </a:extLst>
          </p:cNvPr>
          <p:cNvSpPr txBox="1"/>
          <p:nvPr/>
        </p:nvSpPr>
        <p:spPr>
          <a:xfrm>
            <a:off x="5746045" y="1898144"/>
            <a:ext cx="6434666" cy="4524315"/>
          </a:xfrm>
          <a:prstGeom prst="rect">
            <a:avLst/>
          </a:prstGeom>
          <a:noFill/>
        </p:spPr>
        <p:txBody>
          <a:bodyPr wrap="square" rtlCol="0">
            <a:spAutoFit/>
          </a:bodyPr>
          <a:lstStyle/>
          <a:p>
            <a:r>
              <a:rPr lang="sk-SK" noProof="0" dirty="0"/>
              <a:t>Keď sa pevná látka úplne roztopí, dodatočné teplo spôsobí zvýšenie teploty. Následne v bode F (355 torr a 80 °C) časť kvapaliny začne vrieť, pričom kvapalná a plynná H</a:t>
            </a:r>
            <a:r>
              <a:rPr lang="sk-SK" baseline="-25000" noProof="0" dirty="0"/>
              <a:t>2</a:t>
            </a:r>
            <a:r>
              <a:rPr lang="sk-SK" noProof="0" dirty="0"/>
              <a:t>O sú v rovnováhe. Pridaním ďalšieho tepla pri konštantnom tlaku sa odparí zvyšok vody bez zmeny teploty. Pridaním ešte väčšieho množstva tepla sa para ohreje z F na G. K úplnému odpareniu by došlo aj vtedy, ak by sa v bode F teplota udržiavala konštantná a tlak by sa znížil napríklad na 234 torr (bod H). Ak by sme chceli udržať tlak na 234 torr a kondenzovať časť pary, treba ochladiť paru na 70 °C (bod I na krivke tlaku pary, pri 70 °C je P = 234 torr).</a:t>
            </a:r>
          </a:p>
          <a:p>
            <a:r>
              <a:rPr lang="sk-SK" noProof="0" dirty="0"/>
              <a:t>Predpokladajme, že sa v bode E (355 torr a 10 °C) vrátime späť do tuhého stavu. Ak udržíme teplotu na 10 °C a znížime tlak, budeme sa pohybovať vertikálne nadol pozdĺž EJ. Pri tlaku 2,1 torr dosiahneme sublimačnú krivku, v tomto bode tuhá látka prechádza do plynnej fázy (sublimuje). </a:t>
            </a:r>
          </a:p>
        </p:txBody>
      </p:sp>
      <p:sp>
        <p:nvSpPr>
          <p:cNvPr id="9" name="BlokTextu 8">
            <a:extLst>
              <a:ext uri="{FF2B5EF4-FFF2-40B4-BE49-F238E27FC236}">
                <a16:creationId xmlns:a16="http://schemas.microsoft.com/office/drawing/2014/main" id="{2DE2DD52-D845-ED2F-F96A-2F8BF69E82F8}"/>
              </a:ext>
            </a:extLst>
          </p:cNvPr>
          <p:cNvSpPr txBox="1"/>
          <p:nvPr/>
        </p:nvSpPr>
        <p:spPr>
          <a:xfrm>
            <a:off x="468489" y="671691"/>
            <a:ext cx="11565466" cy="1477328"/>
          </a:xfrm>
          <a:prstGeom prst="rect">
            <a:avLst/>
          </a:prstGeom>
          <a:noFill/>
        </p:spPr>
        <p:txBody>
          <a:bodyPr wrap="square" rtlCol="0">
            <a:spAutoFit/>
          </a:bodyPr>
          <a:lstStyle/>
          <a:p>
            <a:r>
              <a:rPr lang="sk-SK" noProof="0" dirty="0"/>
              <a:t>Napr. v bode E (355 torr a 10 °C) je všetka voda prítomná vo forme ľadu. Predpokladajme, že tlak udržiavame konštantný a postupne zvyšujeme T a nasledujeme cestu zľava doprava pozdĺž EG. Pri teplote, kde EG pretína AB líniu topenia, sa časť ľadu roztopí. Ak by sme sa tu zastavili, vytvorila by sa rovnováha medzi pevnou a kvapalnou vodou (obe fázy sú prítomné). Ak by sme pridali viac tepla, všetok ľad by sa roztopil bez zmeny teploty. </a:t>
            </a:r>
          </a:p>
        </p:txBody>
      </p:sp>
      <p:sp>
        <p:nvSpPr>
          <p:cNvPr id="4" name="BlokTextu 3">
            <a:extLst>
              <a:ext uri="{FF2B5EF4-FFF2-40B4-BE49-F238E27FC236}">
                <a16:creationId xmlns:a16="http://schemas.microsoft.com/office/drawing/2014/main" id="{BFA89857-2ABA-E814-722E-E1C23494E246}"/>
              </a:ext>
            </a:extLst>
          </p:cNvPr>
          <p:cNvSpPr txBox="1"/>
          <p:nvPr/>
        </p:nvSpPr>
        <p:spPr>
          <a:xfrm>
            <a:off x="0" y="6628240"/>
            <a:ext cx="3169457" cy="261610"/>
          </a:xfrm>
          <a:prstGeom prst="rect">
            <a:avLst/>
          </a:prstGeom>
          <a:noFill/>
        </p:spPr>
        <p:txBody>
          <a:bodyPr wrap="none" rtlCol="0">
            <a:spAutoFit/>
          </a:bodyPr>
          <a:lstStyle/>
          <a:p>
            <a:r>
              <a:rPr lang="sk-SK" sz="1100" noProof="0" dirty="0">
                <a:solidFill>
                  <a:schemeClr val="tx1">
                    <a:lumMod val="50000"/>
                    <a:lumOff val="50000"/>
                  </a:schemeClr>
                </a:solidFill>
              </a:rPr>
              <a:t>poznámka: mierka osí je (zámerne) skreslená</a:t>
            </a:r>
          </a:p>
        </p:txBody>
      </p:sp>
      <p:pic>
        <p:nvPicPr>
          <p:cNvPr id="6" name="Obrázok 5" descr="Obrázok, na ktorom je text, rad, diagram, číslo&#10;&#10;Obsah vygenerovaný pomocou AI môže byť nesprávny.">
            <a:extLst>
              <a:ext uri="{FF2B5EF4-FFF2-40B4-BE49-F238E27FC236}">
                <a16:creationId xmlns:a16="http://schemas.microsoft.com/office/drawing/2014/main" id="{FBDA465D-D3DA-A4DB-5E35-7FC379959D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84537"/>
            <a:ext cx="5757334" cy="4578388"/>
          </a:xfrm>
          <a:prstGeom prst="rect">
            <a:avLst/>
          </a:prstGeom>
        </p:spPr>
      </p:pic>
      <p:sp>
        <p:nvSpPr>
          <p:cNvPr id="7" name="BlokTextu 6">
            <a:extLst>
              <a:ext uri="{FF2B5EF4-FFF2-40B4-BE49-F238E27FC236}">
                <a16:creationId xmlns:a16="http://schemas.microsoft.com/office/drawing/2014/main" id="{03F30BF3-D2B2-C4E0-D2B1-2ED88214D73E}"/>
              </a:ext>
            </a:extLst>
          </p:cNvPr>
          <p:cNvSpPr txBox="1"/>
          <p:nvPr/>
        </p:nvSpPr>
        <p:spPr>
          <a:xfrm>
            <a:off x="5757334" y="6437896"/>
            <a:ext cx="5910592" cy="338554"/>
          </a:xfrm>
          <a:prstGeom prst="rect">
            <a:avLst/>
          </a:prstGeom>
          <a:noFill/>
        </p:spPr>
        <p:txBody>
          <a:bodyPr wrap="none" rtlCol="0">
            <a:spAutoFit/>
          </a:bodyPr>
          <a:lstStyle/>
          <a:p>
            <a:r>
              <a:rPr lang="sk-SK" sz="1600" noProof="0" dirty="0"/>
              <a:t>aplikácia opísaných zákonitostí </a:t>
            </a:r>
            <a:r>
              <a:rPr lang="sk-SK" sz="1600" noProof="0" dirty="0">
                <a:sym typeface="Wingdings" panose="05000000000000000000" pitchFamily="2" charset="2"/>
              </a:rPr>
              <a:t> lyofilizácia </a:t>
            </a:r>
            <a:r>
              <a:rPr lang="sk-SK" sz="1400" noProof="0" dirty="0">
                <a:sym typeface="Wingdings" panose="05000000000000000000" pitchFamily="2" charset="2"/>
              </a:rPr>
              <a:t>(napr. potravín)</a:t>
            </a:r>
            <a:endParaRPr lang="sk-SK" sz="1400" noProof="0" dirty="0"/>
          </a:p>
        </p:txBody>
      </p:sp>
    </p:spTree>
    <p:extLst>
      <p:ext uri="{BB962C8B-B14F-4D97-AF65-F5344CB8AC3E}">
        <p14:creationId xmlns:p14="http://schemas.microsoft.com/office/powerpoint/2010/main" val="14228796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94575-8786-7CB5-D240-FA6B0A94372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DC6990B-B006-5065-03AD-AE926B6ABA46}"/>
              </a:ext>
            </a:extLst>
          </p:cNvPr>
          <p:cNvSpPr>
            <a:spLocks noGrp="1"/>
          </p:cNvSpPr>
          <p:nvPr>
            <p:ph type="title"/>
          </p:nvPr>
        </p:nvSpPr>
        <p:spPr>
          <a:xfrm>
            <a:off x="650240" y="540601"/>
            <a:ext cx="9855200" cy="953669"/>
          </a:xfrm>
        </p:spPr>
        <p:txBody>
          <a:bodyPr anchor="ctr">
            <a:normAutofit/>
          </a:bodyPr>
          <a:lstStyle/>
          <a:p>
            <a:r>
              <a:rPr lang="sk-SK" sz="2400" dirty="0"/>
              <a:t>Pevné skupenstvo: amorfné a kryštalické látky</a:t>
            </a:r>
          </a:p>
        </p:txBody>
      </p:sp>
      <p:sp>
        <p:nvSpPr>
          <p:cNvPr id="6" name="Zástupný objekt pre obsah 2">
            <a:extLst>
              <a:ext uri="{FF2B5EF4-FFF2-40B4-BE49-F238E27FC236}">
                <a16:creationId xmlns:a16="http://schemas.microsoft.com/office/drawing/2014/main" id="{C191798B-BD65-ADBB-A192-C5899270B1F1}"/>
              </a:ext>
            </a:extLst>
          </p:cNvPr>
          <p:cNvSpPr txBox="1">
            <a:spLocks/>
          </p:cNvSpPr>
          <p:nvPr/>
        </p:nvSpPr>
        <p:spPr>
          <a:xfrm>
            <a:off x="650240" y="1473250"/>
            <a:ext cx="11002784"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dirty="0"/>
              <a:t>vo všeobecnosti platí, že pre pevné skupenstvo je charakteristické kompaktné, relatívne pravidelné usporiadanie častíc (atómov, iónov), ktoré vibrujú okolo pevných polôh vo svojich štruktúrach </a:t>
            </a:r>
          </a:p>
          <a:p>
            <a:r>
              <a:rPr lang="sk-SK" dirty="0"/>
              <a:t>štruktúra prevažnej väčšiny anorganických látok prítomných v zemskej kôre, alebo syntentizovaných človekom má kryštalický charakter </a:t>
            </a:r>
            <a:r>
              <a:rPr lang="sk-SK" sz="1500" dirty="0"/>
              <a:t>(v prirodzene sa vyskytujúcich látkach pevného skupenstva v zemskej kôre má dominantná časť kryštalickú štruktúru; v prípade syntetických anorganických látok je zastúpenie amorfných vyššie, avšak presné % nepoznáme)</a:t>
            </a:r>
            <a:r>
              <a:rPr lang="sk-SK" dirty="0"/>
              <a:t> </a:t>
            </a:r>
          </a:p>
          <a:p>
            <a:r>
              <a:rPr lang="sk-SK" dirty="0"/>
              <a:t>medzi amorfné patria: sklá (prirodzene sa vyskytujúce aj syntetické), niektoré formy síry, opál, vybrané oxyhydroxidy Fe, Al a Mn; alofán, imogolit </a:t>
            </a:r>
            <a:r>
              <a:rPr lang="sk-SK" dirty="0">
                <a:sym typeface="Wingdings" panose="05000000000000000000" pitchFamily="2" charset="2"/>
              </a:rPr>
              <a:t> sú </a:t>
            </a:r>
            <a:r>
              <a:rPr lang="sk-SK" dirty="0"/>
              <a:t>prítomné v pôdach a sedimentoch vulkanického pôvodu  </a:t>
            </a:r>
          </a:p>
          <a:p>
            <a:r>
              <a:rPr lang="sk-SK" noProof="0" dirty="0"/>
              <a:t>zatiaľ čo u plyn</a:t>
            </a:r>
            <a:r>
              <a:rPr lang="sk-SK" dirty="0"/>
              <a:t>ov a kvapalín sú ich vlastnosti vo významnej miere ovplyvňované vodíkovými väzbami, dipólovými interakciami, alebo disperznými silami, v prípade pevného skupenstva hrajú významnejšiu úlohu kovalentné, iónové a kovové väzby.</a:t>
            </a:r>
            <a:endParaRPr lang="sk-SK" noProof="0" dirty="0"/>
          </a:p>
        </p:txBody>
      </p:sp>
    </p:spTree>
    <p:extLst>
      <p:ext uri="{BB962C8B-B14F-4D97-AF65-F5344CB8AC3E}">
        <p14:creationId xmlns:p14="http://schemas.microsoft.com/office/powerpoint/2010/main" val="12052073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75CC4-338E-FD39-C15F-A1CC466169E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7CBDBA3-07F6-F0B6-9F32-E2C0D45523DA}"/>
              </a:ext>
            </a:extLst>
          </p:cNvPr>
          <p:cNvSpPr>
            <a:spLocks noGrp="1"/>
          </p:cNvSpPr>
          <p:nvPr>
            <p:ph type="title"/>
          </p:nvPr>
        </p:nvSpPr>
        <p:spPr>
          <a:xfrm>
            <a:off x="650240" y="540601"/>
            <a:ext cx="9855200" cy="953669"/>
          </a:xfrm>
        </p:spPr>
        <p:txBody>
          <a:bodyPr anchor="ctr">
            <a:normAutofit/>
          </a:bodyPr>
          <a:lstStyle/>
          <a:p>
            <a:r>
              <a:rPr lang="sk-SK" sz="2400" dirty="0"/>
              <a:t>Pevné skupenstvo: RTG analýza</a:t>
            </a:r>
          </a:p>
        </p:txBody>
      </p:sp>
      <p:sp>
        <p:nvSpPr>
          <p:cNvPr id="6" name="Zástupný objekt pre obsah 2">
            <a:extLst>
              <a:ext uri="{FF2B5EF4-FFF2-40B4-BE49-F238E27FC236}">
                <a16:creationId xmlns:a16="http://schemas.microsoft.com/office/drawing/2014/main" id="{A235517D-23D4-8699-4498-3A44EAAB946F}"/>
              </a:ext>
            </a:extLst>
          </p:cNvPr>
          <p:cNvSpPr txBox="1">
            <a:spLocks/>
          </p:cNvSpPr>
          <p:nvPr/>
        </p:nvSpPr>
        <p:spPr>
          <a:xfrm>
            <a:off x="650240" y="1473250"/>
            <a:ext cx="11541760"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dirty="0"/>
              <a:t>v r. 1912 Max von Laue ukázal, že akýkoľvek kryštál môže slúžiť ako trojrozmerná difrakčná mriežka pre dopadajúce elektromagnetické žiarenie s vlnovými dĺžkami približujúcimi sa medzijadrovým vzdialenostiam atómov v kryštáli.</a:t>
            </a:r>
          </a:p>
          <a:p>
            <a:r>
              <a:rPr lang="sk-SK" dirty="0"/>
              <a:t>o rok n</a:t>
            </a:r>
            <a:r>
              <a:rPr lang="sk-SK" noProof="0" dirty="0"/>
              <a:t>eskôr William Henry Bragg a jeho syn William Lawrence Bragg m</a:t>
            </a:r>
            <a:r>
              <a:rPr lang="sk-SK" dirty="0"/>
              <a:t>atematicky zadefinovali podmienky konštruktívnej interferencie RTG lúčov, na základe vlnovej dĺžky (</a:t>
            </a:r>
            <a:r>
              <a:rPr lang="sk-SK" dirty="0">
                <a:latin typeface="Calibri" panose="020F0502020204030204" pitchFamily="34" charset="0"/>
                <a:cs typeface="Calibri" panose="020F0502020204030204" pitchFamily="34" charset="0"/>
              </a:rPr>
              <a:t>λ) </a:t>
            </a:r>
            <a:r>
              <a:rPr lang="sk-SK" dirty="0"/>
              <a:t>röntgenového žiarenia prichádzajúceho do kontaktu so vzorkou, vzdialenosťou medzi rovinami atómov (d) a uhlom odrazu (</a:t>
            </a:r>
            <a:r>
              <a:rPr lang="sk-SK" dirty="0">
                <a:latin typeface="Calibri" panose="020F0502020204030204" pitchFamily="34" charset="0"/>
                <a:cs typeface="Calibri" panose="020F0502020204030204" pitchFamily="34" charset="0"/>
              </a:rPr>
              <a:t>θ)</a:t>
            </a:r>
            <a:endParaRPr lang="sk-SK" noProof="0" dirty="0"/>
          </a:p>
          <a:p>
            <a:r>
              <a:rPr lang="sk-SK" dirty="0"/>
              <a:t>RTG lúč dopadá na rovnobežné vrstvy atómov v kryštáli pod uhlom θ. Lúče, ktoré dopadajú na atómy v prvej vrstve, sa odrážajú pod rovnakým uhlom θ. Lúče, ktoré prechádzajú prvou vrstvou, sa môžu odrážať od druhej vrstvy, tretej vrstvy atď. Lúč sa odrazí iba keď sú dopadajúce lúče vo fáze.</a:t>
            </a:r>
          </a:p>
          <a:p>
            <a:r>
              <a:rPr lang="sk-SK" dirty="0"/>
              <a:t>Vo fáze znamená (konštruktívna interakcia), že rozdiel v dĺžke dráhy musí byť rovný celočíselnému násobku vlnovej dĺžky λ dopadajúceho RTG lúča. Táto podmienka je súčasťou vzťahu, ktorý poznáme ako Braggova rovnica.</a:t>
            </a:r>
          </a:p>
          <a:p>
            <a:endParaRPr lang="sk-SK" noProof="0" dirty="0"/>
          </a:p>
        </p:txBody>
      </p:sp>
      <p:sp>
        <p:nvSpPr>
          <p:cNvPr id="4" name="BlokTextu 3">
            <a:extLst>
              <a:ext uri="{FF2B5EF4-FFF2-40B4-BE49-F238E27FC236}">
                <a16:creationId xmlns:a16="http://schemas.microsoft.com/office/drawing/2014/main" id="{CE096E4F-BFF4-C08A-C640-B3DC19BFE668}"/>
              </a:ext>
            </a:extLst>
          </p:cNvPr>
          <p:cNvSpPr txBox="1"/>
          <p:nvPr/>
        </p:nvSpPr>
        <p:spPr>
          <a:xfrm>
            <a:off x="8154297" y="334274"/>
            <a:ext cx="3958814" cy="584775"/>
          </a:xfrm>
          <a:prstGeom prst="rect">
            <a:avLst/>
          </a:prstGeom>
          <a:noFill/>
          <a:ln>
            <a:solidFill>
              <a:schemeClr val="accent1"/>
            </a:solidFill>
          </a:ln>
        </p:spPr>
        <p:txBody>
          <a:bodyPr wrap="square" rtlCol="0">
            <a:spAutoFit/>
          </a:bodyPr>
          <a:lstStyle/>
          <a:p>
            <a:r>
              <a:rPr lang="sk-SK" sz="1600" dirty="0">
                <a:solidFill>
                  <a:schemeClr val="tx1">
                    <a:lumMod val="50000"/>
                    <a:lumOff val="50000"/>
                  </a:schemeClr>
                </a:solidFill>
              </a:rPr>
              <a:t>Röntgenové lúče objavil v roku 1895 Wilhelm </a:t>
            </a:r>
            <a:r>
              <a:rPr lang="sk-SK" sz="1600" dirty="0" err="1">
                <a:solidFill>
                  <a:schemeClr val="tx1">
                    <a:lumMod val="50000"/>
                    <a:lumOff val="50000"/>
                  </a:schemeClr>
                </a:solidFill>
              </a:rPr>
              <a:t>Conrad</a:t>
            </a:r>
            <a:r>
              <a:rPr lang="sk-SK" sz="1600" dirty="0">
                <a:solidFill>
                  <a:schemeClr val="tx1">
                    <a:lumMod val="50000"/>
                    <a:lumOff val="50000"/>
                  </a:schemeClr>
                </a:solidFill>
              </a:rPr>
              <a:t> Röntgen</a:t>
            </a:r>
          </a:p>
        </p:txBody>
      </p:sp>
      <p:pic>
        <p:nvPicPr>
          <p:cNvPr id="7" name="Obrázok 6" descr="Obrázok, na ktorom je text, písmo, biely, rukopis&#10;&#10;Obsah vygenerovaný pomocou AI môže byť nesprávny.">
            <a:extLst>
              <a:ext uri="{FF2B5EF4-FFF2-40B4-BE49-F238E27FC236}">
                <a16:creationId xmlns:a16="http://schemas.microsoft.com/office/drawing/2014/main" id="{0AEC9193-16C5-1A7D-1665-E718730AF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5123" y="5695591"/>
            <a:ext cx="4801754" cy="723408"/>
          </a:xfrm>
          <a:prstGeom prst="rect">
            <a:avLst/>
          </a:prstGeom>
        </p:spPr>
      </p:pic>
    </p:spTree>
    <p:extLst>
      <p:ext uri="{BB962C8B-B14F-4D97-AF65-F5344CB8AC3E}">
        <p14:creationId xmlns:p14="http://schemas.microsoft.com/office/powerpoint/2010/main" val="2659596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65271-BDE0-0834-B30D-306A8109CFAE}"/>
            </a:ext>
          </a:extLst>
        </p:cNvPr>
        <p:cNvGrpSpPr/>
        <p:nvPr/>
      </p:nvGrpSpPr>
      <p:grpSpPr>
        <a:xfrm>
          <a:off x="0" y="0"/>
          <a:ext cx="0" cy="0"/>
          <a:chOff x="0" y="0"/>
          <a:chExt cx="0" cy="0"/>
        </a:xfrm>
      </p:grpSpPr>
      <p:pic>
        <p:nvPicPr>
          <p:cNvPr id="5" name="Obrázok 4" descr="Obrázok, na ktorom je text, hodiny, dizajn&#10;&#10;Obsah vygenerovaný pomocou AI môže byť nesprávny.">
            <a:extLst>
              <a:ext uri="{FF2B5EF4-FFF2-40B4-BE49-F238E27FC236}">
                <a16:creationId xmlns:a16="http://schemas.microsoft.com/office/drawing/2014/main" id="{6E3ED6C6-0FD5-7509-CBFD-EB2CA3488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104" y="0"/>
            <a:ext cx="9193896" cy="5034844"/>
          </a:xfrm>
          <a:prstGeom prst="rect">
            <a:avLst/>
          </a:prstGeom>
        </p:spPr>
      </p:pic>
      <p:sp>
        <p:nvSpPr>
          <p:cNvPr id="10" name="BlokTextu 9">
            <a:extLst>
              <a:ext uri="{FF2B5EF4-FFF2-40B4-BE49-F238E27FC236}">
                <a16:creationId xmlns:a16="http://schemas.microsoft.com/office/drawing/2014/main" id="{79526AE0-7E39-1F35-8122-D2B1D2318146}"/>
              </a:ext>
            </a:extLst>
          </p:cNvPr>
          <p:cNvSpPr txBox="1"/>
          <p:nvPr/>
        </p:nvSpPr>
        <p:spPr>
          <a:xfrm>
            <a:off x="304800" y="180622"/>
            <a:ext cx="2693303" cy="1200329"/>
          </a:xfrm>
          <a:prstGeom prst="rect">
            <a:avLst/>
          </a:prstGeom>
          <a:noFill/>
        </p:spPr>
        <p:txBody>
          <a:bodyPr wrap="square" rtlCol="0">
            <a:spAutoFit/>
          </a:bodyPr>
          <a:lstStyle/>
          <a:p>
            <a:r>
              <a:rPr lang="sk-SK" noProof="0" dirty="0"/>
              <a:t>Zjednodušená schéma </a:t>
            </a:r>
            <a:r>
              <a:rPr lang="sk-SK" noProof="0" dirty="0" err="1"/>
              <a:t>difrakčného</a:t>
            </a:r>
            <a:r>
              <a:rPr lang="sk-SK" noProof="0" dirty="0"/>
              <a:t> experimentu z r. 1912 (Max von Laue):</a:t>
            </a:r>
          </a:p>
        </p:txBody>
      </p:sp>
      <p:pic>
        <p:nvPicPr>
          <p:cNvPr id="3" name="Obrázok 2" descr="Obrázok, na ktorom je text, diagram, rad, snímka obrazovky&#10;&#10;Obsah vygenerovaný pomocou AI môže byť nesprávny.">
            <a:extLst>
              <a:ext uri="{FF2B5EF4-FFF2-40B4-BE49-F238E27FC236}">
                <a16:creationId xmlns:a16="http://schemas.microsoft.com/office/drawing/2014/main" id="{FEFCFD66-DAE9-8073-B9C4-7333C03BF8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35914"/>
            <a:ext cx="6852356" cy="3322086"/>
          </a:xfrm>
          <a:prstGeom prst="rect">
            <a:avLst/>
          </a:prstGeom>
          <a:ln>
            <a:solidFill>
              <a:schemeClr val="accent1"/>
            </a:solidFill>
          </a:ln>
        </p:spPr>
      </p:pic>
      <p:sp>
        <p:nvSpPr>
          <p:cNvPr id="6" name="BlokTextu 5">
            <a:extLst>
              <a:ext uri="{FF2B5EF4-FFF2-40B4-BE49-F238E27FC236}">
                <a16:creationId xmlns:a16="http://schemas.microsoft.com/office/drawing/2014/main" id="{D1C0570F-EF4D-460F-DBEB-DA414203B50F}"/>
              </a:ext>
            </a:extLst>
          </p:cNvPr>
          <p:cNvSpPr txBox="1"/>
          <p:nvPr/>
        </p:nvSpPr>
        <p:spPr>
          <a:xfrm>
            <a:off x="7047170" y="6053994"/>
            <a:ext cx="2326278" cy="400110"/>
          </a:xfrm>
          <a:prstGeom prst="rect">
            <a:avLst/>
          </a:prstGeom>
          <a:noFill/>
        </p:spPr>
        <p:txBody>
          <a:bodyPr wrap="none" rtlCol="0">
            <a:spAutoFit/>
          </a:bodyPr>
          <a:lstStyle/>
          <a:p>
            <a:r>
              <a:rPr lang="sk-SK" sz="2000" noProof="0" dirty="0"/>
              <a:t>Braggova rovnica:</a:t>
            </a:r>
          </a:p>
        </p:txBody>
      </p:sp>
      <p:pic>
        <p:nvPicPr>
          <p:cNvPr id="8" name="Obrázok 7" descr="Obrázok, na ktorom je písmo, text, typografia, kaligrafia&#10;&#10;Obsah vygenerovaný pomocou AI môže byť nesprávny.">
            <a:extLst>
              <a:ext uri="{FF2B5EF4-FFF2-40B4-BE49-F238E27FC236}">
                <a16:creationId xmlns:a16="http://schemas.microsoft.com/office/drawing/2014/main" id="{AC29949A-DEDF-8976-E503-E73076898B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6026" y="5881515"/>
            <a:ext cx="2547856" cy="654756"/>
          </a:xfrm>
          <a:prstGeom prst="rect">
            <a:avLst/>
          </a:prstGeom>
        </p:spPr>
      </p:pic>
    </p:spTree>
    <p:extLst>
      <p:ext uri="{BB962C8B-B14F-4D97-AF65-F5344CB8AC3E}">
        <p14:creationId xmlns:p14="http://schemas.microsoft.com/office/powerpoint/2010/main" val="31828740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E1A8D-13E5-8F8E-D522-A0AABBF20FBD}"/>
            </a:ext>
          </a:extLst>
        </p:cNvPr>
        <p:cNvGrpSpPr/>
        <p:nvPr/>
      </p:nvGrpSpPr>
      <p:grpSpPr>
        <a:xfrm>
          <a:off x="0" y="0"/>
          <a:ext cx="0" cy="0"/>
          <a:chOff x="0" y="0"/>
          <a:chExt cx="0" cy="0"/>
        </a:xfrm>
      </p:grpSpPr>
      <p:pic>
        <p:nvPicPr>
          <p:cNvPr id="13" name="Obrázok 12" descr="Obrázok, na ktorom je text, diagram, rad, vývoj&#10;&#10;Obsah vygenerovaný pomocou AI môže byť nesprávny.">
            <a:extLst>
              <a:ext uri="{FF2B5EF4-FFF2-40B4-BE49-F238E27FC236}">
                <a16:creationId xmlns:a16="http://schemas.microsoft.com/office/drawing/2014/main" id="{FAA6F25E-66C4-E31F-644F-60C1D61951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6847" y="-3180"/>
            <a:ext cx="9435153" cy="5207358"/>
          </a:xfrm>
          <a:prstGeom prst="rect">
            <a:avLst/>
          </a:prstGeom>
        </p:spPr>
      </p:pic>
      <p:sp>
        <p:nvSpPr>
          <p:cNvPr id="7" name="BlokTextu 6">
            <a:extLst>
              <a:ext uri="{FF2B5EF4-FFF2-40B4-BE49-F238E27FC236}">
                <a16:creationId xmlns:a16="http://schemas.microsoft.com/office/drawing/2014/main" id="{D6FF6E72-FFDB-48F3-4039-F5A89BB7CCF1}"/>
              </a:ext>
            </a:extLst>
          </p:cNvPr>
          <p:cNvSpPr txBox="1"/>
          <p:nvPr/>
        </p:nvSpPr>
        <p:spPr>
          <a:xfrm>
            <a:off x="0" y="3361055"/>
            <a:ext cx="8331200" cy="3493264"/>
          </a:xfrm>
          <a:prstGeom prst="rect">
            <a:avLst/>
          </a:prstGeom>
          <a:solidFill>
            <a:schemeClr val="bg1"/>
          </a:solidFill>
          <a:ln>
            <a:solidFill>
              <a:schemeClr val="accent1"/>
            </a:solidFill>
          </a:ln>
        </p:spPr>
        <p:txBody>
          <a:bodyPr wrap="square" rtlCol="0">
            <a:spAutoFit/>
          </a:bodyPr>
          <a:lstStyle/>
          <a:p>
            <a:pPr marL="285750" indent="-285750">
              <a:buFont typeface="Arial" panose="020B0604020202020204" pitchFamily="34" charset="0"/>
              <a:buChar char="•"/>
            </a:pPr>
            <a:r>
              <a:rPr lang="sk-SK" sz="1700" noProof="0" dirty="0"/>
              <a:t>Dva lúče monochromatického (λ je rovnaká) röntgenového žiarenia: a, b. Vlna a je rozptýlená jednou rovinou atómov (alebo iónov) v kryštáli a vlna b ďalšou rovinou. Vlna b prejde väčšiu vzdialenosť ako vlna a. Dodatočná vzdialenosť je 2d sinθ. Intenzita rozptýleného žiarenia výrazne narastie, ak bude pozícia maxím a miním vĺn a a b </a:t>
            </a:r>
            <a:r>
              <a:rPr lang="sk-SK" sz="1700" noProof="0"/>
              <a:t>vo fáze. </a:t>
            </a:r>
            <a:r>
              <a:rPr lang="sk-SK" sz="1700" noProof="0" dirty="0"/>
              <a:t>Pre splnenie tejto požiadavky musí byť dodatočná vzdialenosť prejdená vlnou b celočíselným násobkom </a:t>
            </a:r>
            <a:r>
              <a:rPr lang="sk-SK" sz="1700" noProof="0" dirty="0">
                <a:latin typeface="Calibri" panose="020F0502020204030204" pitchFamily="34" charset="0"/>
                <a:cs typeface="Calibri" panose="020F0502020204030204" pitchFamily="34" charset="0"/>
              </a:rPr>
              <a:t>λ</a:t>
            </a:r>
            <a:r>
              <a:rPr lang="sk-SK" sz="1700" noProof="0" dirty="0"/>
              <a:t> röntgenového žiarenia.</a:t>
            </a:r>
          </a:p>
          <a:p>
            <a:pPr marL="285750" indent="-285750">
              <a:buFont typeface="Arial" panose="020B0604020202020204" pitchFamily="34" charset="0"/>
              <a:buChar char="•"/>
            </a:pPr>
            <a:r>
              <a:rPr lang="sk-SK" sz="1700" noProof="0" dirty="0"/>
              <a:t>Poznajúc uhol θ, pod ktorým detegujeme maximálnu intenzitu rozptýleného röntgenového žiarenia a jeho vlnovú dĺžku λ môžeme vypočítať vzdialenosť (d) medzi rovinami atómov. Pri metód</a:t>
            </a:r>
            <a:r>
              <a:rPr lang="en-US" sz="1700" dirty="0"/>
              <a:t>a</a:t>
            </a:r>
            <a:r>
              <a:rPr lang="sk-SK" sz="1700" noProof="0" dirty="0"/>
              <a:t>ch ktoré sa používajú v súčasnosti vzorka pri meraní rotuje. Tým pádom pri rôznej orientácii kryštálu môžeme určiť atómové vzdialenosti a hustoty elektrónov v rôznych smeroch, čiže získať vyčerpávajúcu informáciu o kryštálovej štruktúre.</a:t>
            </a:r>
          </a:p>
        </p:txBody>
      </p:sp>
      <p:sp>
        <p:nvSpPr>
          <p:cNvPr id="17" name="Šípka: obojsmerná vodorovná 16">
            <a:extLst>
              <a:ext uri="{FF2B5EF4-FFF2-40B4-BE49-F238E27FC236}">
                <a16:creationId xmlns:a16="http://schemas.microsoft.com/office/drawing/2014/main" id="{062513D9-BE98-CB31-5259-AACE5045BC2B}"/>
              </a:ext>
            </a:extLst>
          </p:cNvPr>
          <p:cNvSpPr/>
          <p:nvPr/>
        </p:nvSpPr>
        <p:spPr>
          <a:xfrm rot="1831983">
            <a:off x="5622896" y="2898858"/>
            <a:ext cx="611198" cy="140639"/>
          </a:xfrm>
          <a:prstGeom prst="lef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18" name="BlokTextu 17">
            <a:extLst>
              <a:ext uri="{FF2B5EF4-FFF2-40B4-BE49-F238E27FC236}">
                <a16:creationId xmlns:a16="http://schemas.microsoft.com/office/drawing/2014/main" id="{40D73D00-4C3D-4E99-A43B-11AE9E84BECE}"/>
              </a:ext>
            </a:extLst>
          </p:cNvPr>
          <p:cNvSpPr txBox="1"/>
          <p:nvPr/>
        </p:nvSpPr>
        <p:spPr>
          <a:xfrm>
            <a:off x="4649470" y="2815670"/>
            <a:ext cx="870751" cy="369332"/>
          </a:xfrm>
          <a:prstGeom prst="rect">
            <a:avLst/>
          </a:prstGeom>
          <a:noFill/>
        </p:spPr>
        <p:txBody>
          <a:bodyPr wrap="none" rtlCol="0">
            <a:spAutoFit/>
          </a:bodyPr>
          <a:lstStyle/>
          <a:p>
            <a:r>
              <a:rPr lang="en-US" dirty="0">
                <a:solidFill>
                  <a:srgbClr val="C00000"/>
                </a:solidFill>
              </a:rPr>
              <a:t>d sin </a:t>
            </a:r>
            <a:r>
              <a:rPr lang="el-GR" i="1">
                <a:solidFill>
                  <a:srgbClr val="C00000"/>
                </a:solidFill>
                <a:latin typeface="Arial" panose="020B0604020202020204" pitchFamily="34" charset="0"/>
                <a:cs typeface="Arial" panose="020B0604020202020204" pitchFamily="34" charset="0"/>
              </a:rPr>
              <a:t>θ</a:t>
            </a:r>
            <a:endParaRPr lang="sk-SK" i="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97153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5AEEE-75F8-476C-7701-99874C3AE30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C4591C5-10A4-C61F-FC63-A0A272458DAC}"/>
              </a:ext>
            </a:extLst>
          </p:cNvPr>
          <p:cNvSpPr>
            <a:spLocks noGrp="1"/>
          </p:cNvSpPr>
          <p:nvPr>
            <p:ph type="title"/>
          </p:nvPr>
        </p:nvSpPr>
        <p:spPr>
          <a:xfrm>
            <a:off x="650240" y="540601"/>
            <a:ext cx="9855200" cy="953669"/>
          </a:xfrm>
        </p:spPr>
        <p:txBody>
          <a:bodyPr anchor="ctr">
            <a:normAutofit/>
          </a:bodyPr>
          <a:lstStyle/>
          <a:p>
            <a:r>
              <a:rPr lang="sk-SK" sz="2400" noProof="0" dirty="0"/>
              <a:t>Pevné skupenstvo: kryštálová mriežka a základná bunka</a:t>
            </a:r>
          </a:p>
        </p:txBody>
      </p:sp>
      <p:sp>
        <p:nvSpPr>
          <p:cNvPr id="6" name="Zástupný objekt pre obsah 2">
            <a:extLst>
              <a:ext uri="{FF2B5EF4-FFF2-40B4-BE49-F238E27FC236}">
                <a16:creationId xmlns:a16="http://schemas.microsoft.com/office/drawing/2014/main" id="{296FB3D1-E99C-C36B-838F-4FDDF828E865}"/>
              </a:ext>
            </a:extLst>
          </p:cNvPr>
          <p:cNvSpPr txBox="1">
            <a:spLocks/>
          </p:cNvSpPr>
          <p:nvPr/>
        </p:nvSpPr>
        <p:spPr>
          <a:xfrm>
            <a:off x="650240" y="1473250"/>
            <a:ext cx="3616960" cy="53637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Motív základnej bunky na príklade 2D “tapety“. </a:t>
            </a:r>
          </a:p>
          <a:p>
            <a:r>
              <a:rPr lang="sk-SK" noProof="0" dirty="0"/>
              <a:t>V prípade (a) základná bunka obsahuje iba jednu mačku. V druhom (b) každá bunka obsahuje dve mačky, ktoré sú navzájom spojené rotáciou o 180 stupňov. </a:t>
            </a:r>
          </a:p>
          <a:p>
            <a:r>
              <a:rPr lang="sk-SK" noProof="0" dirty="0"/>
              <a:t>Akýkoľvek kryštál je analogickým vzorom, ​​v ktorom obsah trojrozmernej jednotkovej bunky pozostáva z atómov, molekúl alebo iónov. Vzor sa rozprestiera v troch rozmeroch až k hraniciam kryštálu a zvyčajne zahŕňa mnoho tisíc buniek.</a:t>
            </a:r>
          </a:p>
          <a:p>
            <a:endParaRPr lang="sk-SK" noProof="0" dirty="0"/>
          </a:p>
        </p:txBody>
      </p:sp>
      <p:pic>
        <p:nvPicPr>
          <p:cNvPr id="7" name="Obrázok 6" descr="Obrázok, na ktorom je text, náčrt, kresba, rukopis&#10;&#10;Obsah vygenerovaný pomocou AI môže byť nesprávny.">
            <a:extLst>
              <a:ext uri="{FF2B5EF4-FFF2-40B4-BE49-F238E27FC236}">
                <a16:creationId xmlns:a16="http://schemas.microsoft.com/office/drawing/2014/main" id="{455B22B6-96B6-1482-D883-C5701FAD51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5046" y="1494270"/>
            <a:ext cx="8066954" cy="4549521"/>
          </a:xfrm>
          <a:prstGeom prst="rect">
            <a:avLst/>
          </a:prstGeom>
        </p:spPr>
      </p:pic>
    </p:spTree>
    <p:extLst>
      <p:ext uri="{BB962C8B-B14F-4D97-AF65-F5344CB8AC3E}">
        <p14:creationId xmlns:p14="http://schemas.microsoft.com/office/powerpoint/2010/main" val="33907608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50BA2-CB3E-A4CB-B00F-3FF53D2BB0C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CE5BDC0-922D-2402-8903-13CEC7580E86}"/>
              </a:ext>
            </a:extLst>
          </p:cNvPr>
          <p:cNvSpPr>
            <a:spLocks noGrp="1"/>
          </p:cNvSpPr>
          <p:nvPr>
            <p:ph type="title"/>
          </p:nvPr>
        </p:nvSpPr>
        <p:spPr>
          <a:xfrm>
            <a:off x="650240" y="540601"/>
            <a:ext cx="9855200" cy="953669"/>
          </a:xfrm>
        </p:spPr>
        <p:txBody>
          <a:bodyPr anchor="ctr">
            <a:normAutofit/>
          </a:bodyPr>
          <a:lstStyle/>
          <a:p>
            <a:r>
              <a:rPr lang="sk-SK" sz="2400" noProof="0" dirty="0"/>
              <a:t>Pevné skupenstvo: kryštálová mriežka a základná bunka</a:t>
            </a:r>
          </a:p>
        </p:txBody>
      </p:sp>
      <p:sp>
        <p:nvSpPr>
          <p:cNvPr id="6" name="Zástupný objekt pre obsah 2">
            <a:extLst>
              <a:ext uri="{FF2B5EF4-FFF2-40B4-BE49-F238E27FC236}">
                <a16:creationId xmlns:a16="http://schemas.microsoft.com/office/drawing/2014/main" id="{49FF9A92-752B-FBAF-3514-068A44FA98A1}"/>
              </a:ext>
            </a:extLst>
          </p:cNvPr>
          <p:cNvSpPr txBox="1">
            <a:spLocks/>
          </p:cNvSpPr>
          <p:nvPr/>
        </p:nvSpPr>
        <p:spPr>
          <a:xfrm>
            <a:off x="650239" y="1473250"/>
            <a:ext cx="11153833" cy="536373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Štruktúra kryštálov je trojrozmerná. Priestorový rámec vymedzujúci štruktúru nazývame mriežka, ktorá pozostáva z priesečníkov troch rovnobežných rovín. Mriežkové roviny sa pretínajú a vytvárajú trojrozmerné útvary – rovnobežnosteny.</a:t>
            </a:r>
          </a:p>
          <a:p>
            <a:r>
              <a:rPr lang="sk-SK" noProof="0" dirty="0"/>
              <a:t>Rovnobežnosten vymedzuje priestor pre definovanie základnej bunky, štruktúrnej jednotky, ktorá sa v priestore periodicky opakuje. Trojrozmernou replikáciou základnej bunky vlastne vytvoríme celú mriežku.</a:t>
            </a:r>
          </a:p>
          <a:p>
            <a:r>
              <a:rPr lang="sk-SK" noProof="0" dirty="0"/>
              <a:t>Základná bunka je definovaná dĺžkami jej hrán a, b, c (ktoré súvisia so vzdialenosťou medzi vrstvami, d) a uhlami ktoré hrany zvierajú (α, β, γ). Základné bunky sú “naskladané“ v priestore, čím vytvárajú mriežku, pričom trojrozmerné usporiadanie zodpovedá tvaru kryštálu. Dá sa dokázať, že každá základná bunka zapadá do jednej zo siedmich kryštálových sústav. </a:t>
            </a:r>
          </a:p>
          <a:p>
            <a:r>
              <a:rPr lang="sk-SK" noProof="0" dirty="0"/>
              <a:t>Každá kryštálová sústava je definovaná dĺžkami, uhlami základných buniek a ich symetriou. Kryštály majú rovnakú symetriu ako ich základné bunky, pretože všetky kryštály sú opakujúcimi sa násobkami základných buniek.</a:t>
            </a:r>
          </a:p>
          <a:p>
            <a:endParaRPr lang="sk-SK" noProof="0" dirty="0"/>
          </a:p>
        </p:txBody>
      </p:sp>
    </p:spTree>
    <p:extLst>
      <p:ext uri="{BB962C8B-B14F-4D97-AF65-F5344CB8AC3E}">
        <p14:creationId xmlns:p14="http://schemas.microsoft.com/office/powerpoint/2010/main" val="70637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45F25-ECAA-52D3-E315-2E433DE86BDB}"/>
            </a:ext>
          </a:extLst>
        </p:cNvPr>
        <p:cNvGrpSpPr/>
        <p:nvPr/>
      </p:nvGrpSpPr>
      <p:grpSpPr>
        <a:xfrm>
          <a:off x="0" y="0"/>
          <a:ext cx="0" cy="0"/>
          <a:chOff x="0" y="0"/>
          <a:chExt cx="0" cy="0"/>
        </a:xfrm>
      </p:grpSpPr>
      <p:pic>
        <p:nvPicPr>
          <p:cNvPr id="21" name="Obrázok 20" descr="Obrázok, na ktorom je text, snímka obrazovky, diagram, rad&#10;&#10;Obsah vygenerovaný pomocou AI môže byť nesprávny.">
            <a:extLst>
              <a:ext uri="{FF2B5EF4-FFF2-40B4-BE49-F238E27FC236}">
                <a16:creationId xmlns:a16="http://schemas.microsoft.com/office/drawing/2014/main" id="{8A9E9013-AD0A-153D-AB76-59CAD98B6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15559" cy="2257778"/>
          </a:xfrm>
          <a:prstGeom prst="rect">
            <a:avLst/>
          </a:prstGeom>
        </p:spPr>
      </p:pic>
      <p:pic>
        <p:nvPicPr>
          <p:cNvPr id="23" name="Obrázok 22" descr="Obrázok, na ktorom je text, snímka obrazovky, diagram, rad&#10;&#10;Obsah vygenerovaný pomocou AI môže byť nesprávny.">
            <a:extLst>
              <a:ext uri="{FF2B5EF4-FFF2-40B4-BE49-F238E27FC236}">
                <a16:creationId xmlns:a16="http://schemas.microsoft.com/office/drawing/2014/main" id="{118EE107-B93E-6419-69F8-DBE371E75D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1599" y="0"/>
            <a:ext cx="4015559" cy="2257778"/>
          </a:xfrm>
          <a:prstGeom prst="rect">
            <a:avLst/>
          </a:prstGeom>
        </p:spPr>
      </p:pic>
      <p:pic>
        <p:nvPicPr>
          <p:cNvPr id="25" name="Obrázok 24" descr="Obrázok, na ktorom je text, snímka obrazovky, diagram, rad&#10;&#10;Obsah vygenerovaný pomocou AI môže byť nesprávny.">
            <a:extLst>
              <a:ext uri="{FF2B5EF4-FFF2-40B4-BE49-F238E27FC236}">
                <a16:creationId xmlns:a16="http://schemas.microsoft.com/office/drawing/2014/main" id="{E889D07A-221D-C8F7-0975-C64FCA1923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6440" y="0"/>
            <a:ext cx="4015559" cy="2257778"/>
          </a:xfrm>
          <a:prstGeom prst="rect">
            <a:avLst/>
          </a:prstGeom>
        </p:spPr>
      </p:pic>
      <p:pic>
        <p:nvPicPr>
          <p:cNvPr id="27" name="Obrázok 26" descr="Obrázok, na ktorom je text, snímka obrazovky, diagram, rad&#10;&#10;Obsah vygenerovaný pomocou AI môže byť nesprávny.">
            <a:extLst>
              <a:ext uri="{FF2B5EF4-FFF2-40B4-BE49-F238E27FC236}">
                <a16:creationId xmlns:a16="http://schemas.microsoft.com/office/drawing/2014/main" id="{C87CAC76-EE97-578E-340F-6ECAEB6383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291645"/>
            <a:ext cx="4015559" cy="2257778"/>
          </a:xfrm>
          <a:prstGeom prst="rect">
            <a:avLst/>
          </a:prstGeom>
        </p:spPr>
      </p:pic>
      <p:pic>
        <p:nvPicPr>
          <p:cNvPr id="29" name="Obrázok 28" descr="Obrázok, na ktorom je snímka obrazovky, diagram, text, rad&#10;&#10;Obsah vygenerovaný pomocou AI môže byť nesprávny.">
            <a:extLst>
              <a:ext uri="{FF2B5EF4-FFF2-40B4-BE49-F238E27FC236}">
                <a16:creationId xmlns:a16="http://schemas.microsoft.com/office/drawing/2014/main" id="{70983524-1709-737D-2E8E-FAFAF665B3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1599" y="2291645"/>
            <a:ext cx="4015559" cy="2257778"/>
          </a:xfrm>
          <a:prstGeom prst="rect">
            <a:avLst/>
          </a:prstGeom>
        </p:spPr>
      </p:pic>
      <p:pic>
        <p:nvPicPr>
          <p:cNvPr id="31" name="Obrázok 30" descr="Obrázok, na ktorom je text, snímka obrazovky, diagram, rad&#10;&#10;Obsah vygenerovaný pomocou AI môže byť nesprávny.">
            <a:extLst>
              <a:ext uri="{FF2B5EF4-FFF2-40B4-BE49-F238E27FC236}">
                <a16:creationId xmlns:a16="http://schemas.microsoft.com/office/drawing/2014/main" id="{6176FB5F-269A-271C-5AE8-7CDA7B5588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76439" y="2291645"/>
            <a:ext cx="4015559" cy="2257778"/>
          </a:xfrm>
          <a:prstGeom prst="rect">
            <a:avLst/>
          </a:prstGeom>
        </p:spPr>
      </p:pic>
      <p:pic>
        <p:nvPicPr>
          <p:cNvPr id="33" name="Obrázok 32" descr="Obrázok, na ktorom je text, snímka obrazovky, diagram, rad&#10;&#10;Obsah vygenerovaný pomocou AI môže byť nesprávny.">
            <a:extLst>
              <a:ext uri="{FF2B5EF4-FFF2-40B4-BE49-F238E27FC236}">
                <a16:creationId xmlns:a16="http://schemas.microsoft.com/office/drawing/2014/main" id="{1EC31CE9-652D-0E1A-3ABB-A71E229F53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4600222"/>
            <a:ext cx="4015559" cy="2257778"/>
          </a:xfrm>
          <a:prstGeom prst="rect">
            <a:avLst/>
          </a:prstGeom>
        </p:spPr>
      </p:pic>
      <p:sp>
        <p:nvSpPr>
          <p:cNvPr id="2" name="BlokTextu 1">
            <a:extLst>
              <a:ext uri="{FF2B5EF4-FFF2-40B4-BE49-F238E27FC236}">
                <a16:creationId xmlns:a16="http://schemas.microsoft.com/office/drawing/2014/main" id="{A66FA81D-E9A7-2F22-146C-DB2B57E8C6C4}"/>
              </a:ext>
            </a:extLst>
          </p:cNvPr>
          <p:cNvSpPr txBox="1"/>
          <p:nvPr/>
        </p:nvSpPr>
        <p:spPr>
          <a:xfrm>
            <a:off x="4216680" y="4913503"/>
            <a:ext cx="7764037" cy="1569660"/>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sk-SK" noProof="0" dirty="0"/>
              <a:t>7 základných kryštalových sústav </a:t>
            </a:r>
            <a:r>
              <a:rPr lang="sk-SK" sz="1400" noProof="0" dirty="0"/>
              <a:t>(poznámka: žlté body často zodpovedajú pozícii atómov / iónov v kryštáli, ale nie je to podmienka)</a:t>
            </a:r>
          </a:p>
          <a:p>
            <a:pPr marL="342900" indent="-342900">
              <a:spcAft>
                <a:spcPts val="600"/>
              </a:spcAft>
              <a:buFont typeface="Arial" panose="020B0604020202020204" pitchFamily="34" charset="0"/>
              <a:buChar char="•"/>
            </a:pPr>
            <a:r>
              <a:rPr lang="sk-SK" noProof="0" dirty="0"/>
              <a:t>v rámci k. sústav môžeme vymedziť rôzne typy mriežok </a:t>
            </a:r>
            <a:r>
              <a:rPr lang="sk-SK" noProof="0" dirty="0">
                <a:sym typeface="Wingdings" panose="05000000000000000000" pitchFamily="2" charset="2"/>
              </a:rPr>
              <a:t> 14 Bravaisových mriežok </a:t>
            </a:r>
          </a:p>
          <a:p>
            <a:pPr marL="342900" indent="-342900">
              <a:spcAft>
                <a:spcPts val="600"/>
              </a:spcAft>
              <a:buFont typeface="Arial" panose="020B0604020202020204" pitchFamily="34" charset="0"/>
              <a:buChar char="•"/>
            </a:pPr>
            <a:r>
              <a:rPr lang="sk-SK" noProof="0" dirty="0">
                <a:sym typeface="Wingdings" panose="05000000000000000000" pitchFamily="2" charset="2"/>
              </a:rPr>
              <a:t>v rámci B. mriežok je možné ďalej rozlišovať podľa symetrie </a:t>
            </a:r>
            <a:endParaRPr lang="sk-SK" noProof="0" dirty="0"/>
          </a:p>
        </p:txBody>
      </p:sp>
    </p:spTree>
    <p:extLst>
      <p:ext uri="{BB962C8B-B14F-4D97-AF65-F5344CB8AC3E}">
        <p14:creationId xmlns:p14="http://schemas.microsoft.com/office/powerpoint/2010/main" val="10522541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9BD8E-E264-6102-17B7-5BEED50C4E8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4EE4A0B-000F-BEF1-1335-3FEE29B87E18}"/>
              </a:ext>
            </a:extLst>
          </p:cNvPr>
          <p:cNvSpPr>
            <a:spLocks noGrp="1"/>
          </p:cNvSpPr>
          <p:nvPr>
            <p:ph type="title"/>
          </p:nvPr>
        </p:nvSpPr>
        <p:spPr>
          <a:xfrm>
            <a:off x="650240" y="540601"/>
            <a:ext cx="9855200" cy="953669"/>
          </a:xfrm>
        </p:spPr>
        <p:txBody>
          <a:bodyPr anchor="ctr">
            <a:normAutofit/>
          </a:bodyPr>
          <a:lstStyle/>
          <a:p>
            <a:r>
              <a:rPr lang="sk-SK" sz="2400" noProof="0" dirty="0"/>
              <a:t>Pevné skupenstvo: tesnosť usporiadania atómov</a:t>
            </a:r>
          </a:p>
        </p:txBody>
      </p:sp>
      <p:sp>
        <p:nvSpPr>
          <p:cNvPr id="6" name="Zástupný objekt pre obsah 2">
            <a:extLst>
              <a:ext uri="{FF2B5EF4-FFF2-40B4-BE49-F238E27FC236}">
                <a16:creationId xmlns:a16="http://schemas.microsoft.com/office/drawing/2014/main" id="{F3F9768D-1E88-5C79-1913-55A0D75A13D1}"/>
              </a:ext>
            </a:extLst>
          </p:cNvPr>
          <p:cNvSpPr txBox="1">
            <a:spLocks/>
          </p:cNvSpPr>
          <p:nvPr/>
        </p:nvSpPr>
        <p:spPr>
          <a:xfrm>
            <a:off x="650240" y="1473250"/>
            <a:ext cx="8584071" cy="536373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Štruktúru kryštálu môžeme zjednodušene prirovnať k usporiadaniu sférických objektov. Nech ich usporiadame akokoľvek, vždy ostane nevyplnený priestor. V určitých prípadoch (iónová alebo kovová väzba) je usporiadanie atómov veľmi tesné a objem dutín je minimálny. </a:t>
            </a:r>
          </a:p>
          <a:p>
            <a:r>
              <a:rPr lang="sk-SK" noProof="0" dirty="0"/>
              <a:t>Predstavme si vrstvu rovnakých gúľ, v ktorej je každá v kontakte so šiestimi ďalšími usporiadanými v šesťuholníkovej sieti. Medzi guľami sú otvory pripomínajúce trojuholník (trigonálne). V snahe napasovať druhú (rovnakú) hexagonálnu vrstvu na prvú čo najtesnejšie, budeme mať tendenciu umiestniť gule v ďalšej vrstve priamo nad trigonálny otvor</a:t>
            </a:r>
            <a:r>
              <a:rPr lang="sk-SK" noProof="0" dirty="0">
                <a:sym typeface="Wingdings" panose="05000000000000000000" pitchFamily="2" charset="2"/>
              </a:rPr>
              <a:t>. Vznikne situácia, že medzi prvou a druhou vrstvou budú dva typy dutín / otvorov.</a:t>
            </a:r>
            <a:r>
              <a:rPr lang="sk-SK" noProof="0" dirty="0"/>
              <a:t> </a:t>
            </a:r>
            <a:r>
              <a:rPr lang="sk-SK" noProof="0"/>
              <a:t>Tetraedrické </a:t>
            </a:r>
            <a:r>
              <a:rPr lang="en-US" noProof="0"/>
              <a:t>dutiny </a:t>
            </a:r>
            <a:r>
              <a:rPr lang="sk-SK" noProof="0"/>
              <a:t>prítomné priamo na</a:t>
            </a:r>
            <a:r>
              <a:rPr lang="en-US" noProof="0"/>
              <a:t>d</a:t>
            </a:r>
            <a:r>
              <a:rPr lang="sk-SK" noProof="0"/>
              <a:t> </a:t>
            </a:r>
            <a:r>
              <a:rPr lang="sk-SK" noProof="0" dirty="0"/>
              <a:t>guľami prvej vrstvy a oktaedrické, ktorých pozícia zvisle korešponduje s otvormi v nižšie položenej vrstve.</a:t>
            </a:r>
          </a:p>
          <a:p>
            <a:r>
              <a:rPr lang="sk-SK" noProof="0" dirty="0"/>
              <a:t>Existujú dva spôsoby ako vytvoriť tretiu vrstvu. V jednom z nich, nazývanom hexagonálne najtesnejšie usporiadané, sú všetky tetraedrické otvory prekryté. Tretia vrstva je “pri pohľade zhora” identická s prvou. Iný systém usporiadania nazývame kubické najtesnejšie usporiadané, kde sú všetky oktaedrické otvory prekryté. Gule v tretej vrstve sú mimo línie gúľ prvej (spodnej) vrstvy. Až po pridaní štvrtej vrstvy sa štruktúra začne opakovať.</a:t>
            </a:r>
          </a:p>
          <a:p>
            <a:endParaRPr lang="sk-SK" noProof="0" dirty="0"/>
          </a:p>
          <a:p>
            <a:endParaRPr lang="sk-SK" noProof="0" dirty="0"/>
          </a:p>
        </p:txBody>
      </p:sp>
      <p:pic>
        <p:nvPicPr>
          <p:cNvPr id="4" name="Grafický objekt 3">
            <a:extLst>
              <a:ext uri="{FF2B5EF4-FFF2-40B4-BE49-F238E27FC236}">
                <a16:creationId xmlns:a16="http://schemas.microsoft.com/office/drawing/2014/main" id="{4BDCCDAC-ACC4-8C52-029F-6CB4C5D32C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46676" y="0"/>
            <a:ext cx="3245324" cy="7032978"/>
          </a:xfrm>
          <a:prstGeom prst="rect">
            <a:avLst/>
          </a:prstGeom>
        </p:spPr>
      </p:pic>
    </p:spTree>
    <p:extLst>
      <p:ext uri="{BB962C8B-B14F-4D97-AF65-F5344CB8AC3E}">
        <p14:creationId xmlns:p14="http://schemas.microsoft.com/office/powerpoint/2010/main" val="2625284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FABAC-3661-4CD5-AA72-E8642551CB03}"/>
            </a:ext>
          </a:extLst>
        </p:cNvPr>
        <p:cNvGrpSpPr/>
        <p:nvPr/>
      </p:nvGrpSpPr>
      <p:grpSpPr>
        <a:xfrm>
          <a:off x="0" y="0"/>
          <a:ext cx="0" cy="0"/>
          <a:chOff x="0" y="0"/>
          <a:chExt cx="0" cy="0"/>
        </a:xfrm>
      </p:grpSpPr>
      <p:pic>
        <p:nvPicPr>
          <p:cNvPr id="27" name="Obrázok 26" descr="Obrázok, na ktorom je balón&#10;&#10;Obsah vygenerovaný pomocou AI môže byť nesprávny.">
            <a:extLst>
              <a:ext uri="{FF2B5EF4-FFF2-40B4-BE49-F238E27FC236}">
                <a16:creationId xmlns:a16="http://schemas.microsoft.com/office/drawing/2014/main" id="{E947C19E-8F74-3454-2390-1A8B5845FD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7908" y="4077154"/>
            <a:ext cx="4636212" cy="2780846"/>
          </a:xfrm>
          <a:prstGeom prst="rect">
            <a:avLst/>
          </a:prstGeom>
        </p:spPr>
      </p:pic>
      <p:pic>
        <p:nvPicPr>
          <p:cNvPr id="29" name="Obrázok 28" descr="Obrázok, na ktorom je ovocie&#10;&#10;Obsah vygenerovaný pomocou AI môže byť nesprávny.">
            <a:extLst>
              <a:ext uri="{FF2B5EF4-FFF2-40B4-BE49-F238E27FC236}">
                <a16:creationId xmlns:a16="http://schemas.microsoft.com/office/drawing/2014/main" id="{74DC9448-7E59-57AB-DFED-7F47591F84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919" y="767643"/>
            <a:ext cx="4575081" cy="2780846"/>
          </a:xfrm>
          <a:prstGeom prst="rect">
            <a:avLst/>
          </a:prstGeom>
        </p:spPr>
      </p:pic>
      <p:sp>
        <p:nvSpPr>
          <p:cNvPr id="2" name="Nadpis 1">
            <a:extLst>
              <a:ext uri="{FF2B5EF4-FFF2-40B4-BE49-F238E27FC236}">
                <a16:creationId xmlns:a16="http://schemas.microsoft.com/office/drawing/2014/main" id="{3FC36109-86B1-87FD-C772-053A0948D6BD}"/>
              </a:ext>
            </a:extLst>
          </p:cNvPr>
          <p:cNvSpPr>
            <a:spLocks noGrp="1"/>
          </p:cNvSpPr>
          <p:nvPr>
            <p:ph type="title"/>
          </p:nvPr>
        </p:nvSpPr>
        <p:spPr>
          <a:xfrm>
            <a:off x="650240" y="540601"/>
            <a:ext cx="9855200" cy="953669"/>
          </a:xfrm>
        </p:spPr>
        <p:txBody>
          <a:bodyPr anchor="ctr">
            <a:normAutofit/>
          </a:bodyPr>
          <a:lstStyle/>
          <a:p>
            <a:r>
              <a:rPr lang="sk-SK" sz="2400" noProof="0" dirty="0"/>
              <a:t>Pevné skupenstvo: tesnosť usporiadania atómov</a:t>
            </a:r>
          </a:p>
        </p:txBody>
      </p:sp>
      <p:pic>
        <p:nvPicPr>
          <p:cNvPr id="5" name="Obrázok 4" descr="Obrázok, na ktorom je temnota, čierny, vesmír, astronomický objekt&#10;&#10;Obsah vygenerovaný pomocou AI môže byť nesprávny.">
            <a:extLst>
              <a:ext uri="{FF2B5EF4-FFF2-40B4-BE49-F238E27FC236}">
                <a16:creationId xmlns:a16="http://schemas.microsoft.com/office/drawing/2014/main" id="{11B4381A-E226-3872-B251-AE7D59DFA3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839" y="1345680"/>
            <a:ext cx="3929343" cy="3535570"/>
          </a:xfrm>
          <a:prstGeom prst="rect">
            <a:avLst/>
          </a:prstGeom>
        </p:spPr>
      </p:pic>
      <p:pic>
        <p:nvPicPr>
          <p:cNvPr id="8" name="Obrázok 7" descr="Obrázok, na ktorom je červená, grafika, pestrofarebnosť, karmínová&#10;&#10;Obsah vygenerovaný pomocou AI môže byť nesprávny.">
            <a:extLst>
              <a:ext uri="{FF2B5EF4-FFF2-40B4-BE49-F238E27FC236}">
                <a16:creationId xmlns:a16="http://schemas.microsoft.com/office/drawing/2014/main" id="{66DE098F-8931-C7B7-D9A6-9671D5F90B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091" y="1345680"/>
            <a:ext cx="3929342" cy="3535570"/>
          </a:xfrm>
          <a:prstGeom prst="rect">
            <a:avLst/>
          </a:prstGeom>
        </p:spPr>
      </p:pic>
      <p:pic>
        <p:nvPicPr>
          <p:cNvPr id="11" name="Obrázok 10" descr="Obrázok, na ktorom je pestrofarebnosť, grafika, kreativita&#10;&#10;Obsah vygenerovaný pomocou AI môže byť nesprávny.">
            <a:extLst>
              <a:ext uri="{FF2B5EF4-FFF2-40B4-BE49-F238E27FC236}">
                <a16:creationId xmlns:a16="http://schemas.microsoft.com/office/drawing/2014/main" id="{5FCE8E21-2674-ED02-271E-6EBA79153D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5741" y="1345680"/>
            <a:ext cx="3929342" cy="3535570"/>
          </a:xfrm>
          <a:prstGeom prst="rect">
            <a:avLst/>
          </a:prstGeom>
        </p:spPr>
      </p:pic>
      <p:cxnSp>
        <p:nvCxnSpPr>
          <p:cNvPr id="4" name="Rovná spojovacia šípka 3">
            <a:extLst>
              <a:ext uri="{FF2B5EF4-FFF2-40B4-BE49-F238E27FC236}">
                <a16:creationId xmlns:a16="http://schemas.microsoft.com/office/drawing/2014/main" id="{69BD6D97-C62A-33F6-BD0F-2A0D1B6AAE32}"/>
              </a:ext>
            </a:extLst>
          </p:cNvPr>
          <p:cNvCxnSpPr>
            <a:cxnSpLocks/>
          </p:cNvCxnSpPr>
          <p:nvPr/>
        </p:nvCxnSpPr>
        <p:spPr>
          <a:xfrm flipH="1">
            <a:off x="2221230" y="1466850"/>
            <a:ext cx="133350" cy="19812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BlokTextu 8">
            <a:extLst>
              <a:ext uri="{FF2B5EF4-FFF2-40B4-BE49-F238E27FC236}">
                <a16:creationId xmlns:a16="http://schemas.microsoft.com/office/drawing/2014/main" id="{CF678463-EF22-1B81-2F9B-2DBE0752D95D}"/>
              </a:ext>
            </a:extLst>
          </p:cNvPr>
          <p:cNvSpPr txBox="1"/>
          <p:nvPr/>
        </p:nvSpPr>
        <p:spPr>
          <a:xfrm>
            <a:off x="2288459" y="1164568"/>
            <a:ext cx="346570" cy="369332"/>
          </a:xfrm>
          <a:prstGeom prst="rect">
            <a:avLst/>
          </a:prstGeom>
          <a:noFill/>
        </p:spPr>
        <p:txBody>
          <a:bodyPr wrap="none" rtlCol="0">
            <a:spAutoFit/>
          </a:bodyPr>
          <a:lstStyle/>
          <a:p>
            <a:r>
              <a:rPr lang="sk-SK" noProof="0" dirty="0"/>
              <a:t>A</a:t>
            </a:r>
          </a:p>
        </p:txBody>
      </p:sp>
      <p:cxnSp>
        <p:nvCxnSpPr>
          <p:cNvPr id="13" name="Rovná spojovacia šípka 12">
            <a:extLst>
              <a:ext uri="{FF2B5EF4-FFF2-40B4-BE49-F238E27FC236}">
                <a16:creationId xmlns:a16="http://schemas.microsoft.com/office/drawing/2014/main" id="{CF8F7F6E-4673-E486-1826-A80BC6F5E6B7}"/>
              </a:ext>
            </a:extLst>
          </p:cNvPr>
          <p:cNvCxnSpPr>
            <a:cxnSpLocks/>
          </p:cNvCxnSpPr>
          <p:nvPr/>
        </p:nvCxnSpPr>
        <p:spPr>
          <a:xfrm flipH="1">
            <a:off x="3824767" y="1659392"/>
            <a:ext cx="133350" cy="19812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BlokTextu 13">
            <a:extLst>
              <a:ext uri="{FF2B5EF4-FFF2-40B4-BE49-F238E27FC236}">
                <a16:creationId xmlns:a16="http://schemas.microsoft.com/office/drawing/2014/main" id="{3A0384CC-7D19-2B42-585E-919C88DDA1BC}"/>
              </a:ext>
            </a:extLst>
          </p:cNvPr>
          <p:cNvSpPr txBox="1"/>
          <p:nvPr/>
        </p:nvSpPr>
        <p:spPr>
          <a:xfrm>
            <a:off x="3891996" y="1345680"/>
            <a:ext cx="346570" cy="369332"/>
          </a:xfrm>
          <a:prstGeom prst="rect">
            <a:avLst/>
          </a:prstGeom>
          <a:noFill/>
        </p:spPr>
        <p:txBody>
          <a:bodyPr wrap="none" rtlCol="0">
            <a:spAutoFit/>
          </a:bodyPr>
          <a:lstStyle/>
          <a:p>
            <a:r>
              <a:rPr lang="sk-SK" noProof="0" dirty="0">
                <a:solidFill>
                  <a:srgbClr val="FF0000"/>
                </a:solidFill>
              </a:rPr>
              <a:t>B</a:t>
            </a:r>
          </a:p>
        </p:txBody>
      </p:sp>
      <p:cxnSp>
        <p:nvCxnSpPr>
          <p:cNvPr id="15" name="Rovná spojovacia šípka 14">
            <a:extLst>
              <a:ext uri="{FF2B5EF4-FFF2-40B4-BE49-F238E27FC236}">
                <a16:creationId xmlns:a16="http://schemas.microsoft.com/office/drawing/2014/main" id="{4F786444-2D19-0D57-2737-A0E6D3FAFE8D}"/>
              </a:ext>
            </a:extLst>
          </p:cNvPr>
          <p:cNvCxnSpPr>
            <a:cxnSpLocks/>
          </p:cNvCxnSpPr>
          <p:nvPr/>
        </p:nvCxnSpPr>
        <p:spPr>
          <a:xfrm>
            <a:off x="381608" y="2343150"/>
            <a:ext cx="201801" cy="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6" name="BlokTextu 15">
            <a:extLst>
              <a:ext uri="{FF2B5EF4-FFF2-40B4-BE49-F238E27FC236}">
                <a16:creationId xmlns:a16="http://schemas.microsoft.com/office/drawing/2014/main" id="{4E969DEC-1E7A-4730-00F3-AAF1DC998197}"/>
              </a:ext>
            </a:extLst>
          </p:cNvPr>
          <p:cNvSpPr txBox="1"/>
          <p:nvPr/>
        </p:nvSpPr>
        <p:spPr>
          <a:xfrm>
            <a:off x="59559" y="2307074"/>
            <a:ext cx="359394" cy="369332"/>
          </a:xfrm>
          <a:prstGeom prst="rect">
            <a:avLst/>
          </a:prstGeom>
          <a:noFill/>
        </p:spPr>
        <p:txBody>
          <a:bodyPr wrap="none" rtlCol="0">
            <a:spAutoFit/>
          </a:bodyPr>
          <a:lstStyle/>
          <a:p>
            <a:r>
              <a:rPr lang="sk-SK" noProof="0" dirty="0">
                <a:solidFill>
                  <a:srgbClr val="0070C0"/>
                </a:solidFill>
              </a:rPr>
              <a:t>C</a:t>
            </a:r>
          </a:p>
        </p:txBody>
      </p:sp>
      <p:sp>
        <p:nvSpPr>
          <p:cNvPr id="19" name="BlokTextu 18">
            <a:extLst>
              <a:ext uri="{FF2B5EF4-FFF2-40B4-BE49-F238E27FC236}">
                <a16:creationId xmlns:a16="http://schemas.microsoft.com/office/drawing/2014/main" id="{771499A2-F5F1-B167-C468-18C03469D82D}"/>
              </a:ext>
            </a:extLst>
          </p:cNvPr>
          <p:cNvSpPr txBox="1"/>
          <p:nvPr/>
        </p:nvSpPr>
        <p:spPr>
          <a:xfrm>
            <a:off x="583409" y="4928570"/>
            <a:ext cx="5794813" cy="1843774"/>
          </a:xfrm>
          <a:prstGeom prst="rect">
            <a:avLst/>
          </a:prstGeom>
          <a:noFill/>
        </p:spPr>
        <p:txBody>
          <a:bodyPr wrap="square" rtlCol="0">
            <a:spAutoFit/>
          </a:bodyPr>
          <a:lstStyle/>
          <a:p>
            <a:pPr>
              <a:lnSpc>
                <a:spcPts val="2300"/>
              </a:lnSpc>
            </a:pPr>
            <a:r>
              <a:rPr lang="sk-SK" noProof="0" dirty="0"/>
              <a:t>2 spôsoby najtesnejšieho usporiadania:</a:t>
            </a:r>
          </a:p>
          <a:p>
            <a:pPr marL="285750" indent="-285750">
              <a:lnSpc>
                <a:spcPts val="2300"/>
              </a:lnSpc>
              <a:buFont typeface="Arial" panose="020B0604020202020204" pitchFamily="34" charset="0"/>
              <a:buChar char="•"/>
            </a:pPr>
            <a:r>
              <a:rPr lang="sk-SK" noProof="0" dirty="0"/>
              <a:t>hexagonálne: ABAB...</a:t>
            </a:r>
          </a:p>
          <a:p>
            <a:pPr marL="285750" indent="-285750">
              <a:lnSpc>
                <a:spcPts val="2300"/>
              </a:lnSpc>
              <a:buFont typeface="Arial" panose="020B0604020202020204" pitchFamily="34" charset="0"/>
              <a:buChar char="•"/>
            </a:pPr>
            <a:r>
              <a:rPr lang="sk-SK" noProof="0" dirty="0"/>
              <a:t>kubické: ABCABC...</a:t>
            </a:r>
          </a:p>
          <a:p>
            <a:pPr>
              <a:lnSpc>
                <a:spcPts val="2300"/>
              </a:lnSpc>
            </a:pPr>
            <a:r>
              <a:rPr lang="sk-SK" noProof="0" dirty="0"/>
              <a:t>oba spôsoby vedú k 74,05 % vyplneniu objemu, v oboch je každá z gúľ obklopená 12-timi susednými (koordinačné číslo = 12) </a:t>
            </a:r>
          </a:p>
        </p:txBody>
      </p:sp>
      <p:pic>
        <p:nvPicPr>
          <p:cNvPr id="33" name="Obrázok 32" descr="Obrázok, na ktorom je balón, oslavové potreby&#10;&#10;Obsah vygenerovaný pomocou AI môže byť nesprávny.">
            <a:extLst>
              <a:ext uri="{FF2B5EF4-FFF2-40B4-BE49-F238E27FC236}">
                <a16:creationId xmlns:a16="http://schemas.microsoft.com/office/drawing/2014/main" id="{C0231774-746B-2C09-774C-483A697107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05440" y="3775531"/>
            <a:ext cx="1528959" cy="3068998"/>
          </a:xfrm>
          <a:prstGeom prst="rect">
            <a:avLst/>
          </a:prstGeom>
        </p:spPr>
      </p:pic>
      <p:pic>
        <p:nvPicPr>
          <p:cNvPr id="35" name="Obrázok 34">
            <a:extLst>
              <a:ext uri="{FF2B5EF4-FFF2-40B4-BE49-F238E27FC236}">
                <a16:creationId xmlns:a16="http://schemas.microsoft.com/office/drawing/2014/main" id="{80A723C4-FFFF-9076-D847-0A7281E627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40171" y="1521749"/>
            <a:ext cx="2399622" cy="2309314"/>
          </a:xfrm>
          <a:prstGeom prst="rect">
            <a:avLst/>
          </a:prstGeom>
        </p:spPr>
      </p:pic>
    </p:spTree>
    <p:extLst>
      <p:ext uri="{BB962C8B-B14F-4D97-AF65-F5344CB8AC3E}">
        <p14:creationId xmlns:p14="http://schemas.microsoft.com/office/powerpoint/2010/main" val="1684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E4479-07C7-4045-ADA6-E46BF9088AF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DD50885-0A0B-CF52-E411-966E3691BFA0}"/>
              </a:ext>
            </a:extLst>
          </p:cNvPr>
          <p:cNvSpPr>
            <a:spLocks noGrp="1"/>
          </p:cNvSpPr>
          <p:nvPr>
            <p:ph type="title"/>
          </p:nvPr>
        </p:nvSpPr>
        <p:spPr>
          <a:xfrm>
            <a:off x="650240" y="540601"/>
            <a:ext cx="9855200" cy="953669"/>
          </a:xfrm>
        </p:spPr>
        <p:txBody>
          <a:bodyPr anchor="ctr">
            <a:normAutofit/>
          </a:bodyPr>
          <a:lstStyle/>
          <a:p>
            <a:r>
              <a:rPr lang="sk-SK" sz="2400" noProof="0" dirty="0"/>
              <a:t>Pevné skupenstvo: RTG analýza </a:t>
            </a:r>
            <a:r>
              <a:rPr lang="sk-SK" sz="2000" b="0" noProof="0" dirty="0"/>
              <a:t>(príklad)</a:t>
            </a:r>
          </a:p>
        </p:txBody>
      </p:sp>
      <p:sp>
        <p:nvSpPr>
          <p:cNvPr id="3" name="BlokTextu 2">
            <a:extLst>
              <a:ext uri="{FF2B5EF4-FFF2-40B4-BE49-F238E27FC236}">
                <a16:creationId xmlns:a16="http://schemas.microsoft.com/office/drawing/2014/main" id="{027013DB-8922-1D00-7A03-4837379990D4}"/>
              </a:ext>
            </a:extLst>
          </p:cNvPr>
          <p:cNvSpPr txBox="1"/>
          <p:nvPr/>
        </p:nvSpPr>
        <p:spPr>
          <a:xfrm>
            <a:off x="650240" y="1391132"/>
            <a:ext cx="7807959" cy="2862322"/>
          </a:xfrm>
          <a:prstGeom prst="rect">
            <a:avLst/>
          </a:prstGeom>
          <a:noFill/>
        </p:spPr>
        <p:txBody>
          <a:bodyPr wrap="square" rtlCol="0">
            <a:spAutoFit/>
          </a:bodyPr>
          <a:lstStyle/>
          <a:p>
            <a:pPr marL="285750" indent="-285750">
              <a:buFont typeface="Arial" panose="020B0604020202020204" pitchFamily="34" charset="0"/>
              <a:buChar char="•"/>
            </a:pPr>
            <a:r>
              <a:rPr lang="sk-SK" noProof="0" dirty="0"/>
              <a:t>Za normálnych podmienok Fe kryštalizuje v priestorovo centrovanej kubickej mriežke. RTG difrakciou sa zistilo, že dĺžka hrany kubickej bunky je 287 pm. Aký je polomer atómu Fe?</a:t>
            </a:r>
          </a:p>
          <a:p>
            <a:pPr marL="285750" indent="-285750">
              <a:buFont typeface="Arial" panose="020B0604020202020204" pitchFamily="34" charset="0"/>
              <a:buChar char="•"/>
            </a:pPr>
            <a:r>
              <a:rPr lang="sk-SK" noProof="0" dirty="0"/>
              <a:t>Na základnú bunku pripadá 9 atómov. V každom z ôsmich rohov je atóm plus jeden sa nachádza v strede. Tri nachádzajúce sa pozdĺž uhlopriečky prechádzajúcej kockou sú vo vzájomnom kontakte. Dĺžka uhlopriečky kocky je vlastne štvornásobkom polomeru atómu.</a:t>
            </a:r>
          </a:p>
          <a:p>
            <a:pPr marL="285750" indent="-285750">
              <a:buFont typeface="Arial" panose="020B0604020202020204" pitchFamily="34" charset="0"/>
              <a:buChar char="•"/>
            </a:pPr>
            <a:r>
              <a:rPr lang="sk-SK" noProof="0" dirty="0"/>
              <a:t>polomer atómu Fe vypočítame pomocou Pytagorovej vety a geometrických vzťahov v kocke.</a:t>
            </a:r>
          </a:p>
          <a:p>
            <a:pPr marL="285750" indent="-285750">
              <a:buFont typeface="Arial" panose="020B0604020202020204" pitchFamily="34" charset="0"/>
              <a:buChar char="•"/>
            </a:pPr>
            <a:endParaRPr lang="sk-SK" noProof="0" dirty="0"/>
          </a:p>
        </p:txBody>
      </p:sp>
      <p:pic>
        <p:nvPicPr>
          <p:cNvPr id="9" name="Obrázok 8" descr="Obrázok, na ktorom je diagram, kresba, origami, rad&#10;&#10;Obsah vygenerovaný pomocou AI môže byť nesprávny.">
            <a:extLst>
              <a:ext uri="{FF2B5EF4-FFF2-40B4-BE49-F238E27FC236}">
                <a16:creationId xmlns:a16="http://schemas.microsoft.com/office/drawing/2014/main" id="{0FBA6403-95BB-4FDB-4E8C-92751E63D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6789" y="1459063"/>
            <a:ext cx="3405737" cy="3429000"/>
          </a:xfrm>
          <a:prstGeom prst="rect">
            <a:avLst/>
          </a:prstGeom>
        </p:spPr>
      </p:pic>
      <p:pic>
        <p:nvPicPr>
          <p:cNvPr id="17" name="Obrázok 16" descr="Obrázok, na ktorom je písmo, biely, rad, text&#10;&#10;Obsah vygenerovaný pomocou AI môže byť nesprávny.">
            <a:extLst>
              <a:ext uri="{FF2B5EF4-FFF2-40B4-BE49-F238E27FC236}">
                <a16:creationId xmlns:a16="http://schemas.microsoft.com/office/drawing/2014/main" id="{03C8C159-CDDA-51E5-438F-BADC0CFDBC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420" y="3897485"/>
            <a:ext cx="4150360" cy="1126526"/>
          </a:xfrm>
          <a:prstGeom prst="rect">
            <a:avLst/>
          </a:prstGeom>
        </p:spPr>
      </p:pic>
      <p:pic>
        <p:nvPicPr>
          <p:cNvPr id="19" name="Obrázok 18" descr="Obrázok, na ktorom je text, písmo, rad, snímka obrazovky&#10;&#10;Obsah vygenerovaný pomocou AI môže byť nesprávny.">
            <a:extLst>
              <a:ext uri="{FF2B5EF4-FFF2-40B4-BE49-F238E27FC236}">
                <a16:creationId xmlns:a16="http://schemas.microsoft.com/office/drawing/2014/main" id="{6BBC86E8-436F-5811-8C41-87A8540D7D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940" y="5103985"/>
            <a:ext cx="7463790" cy="943291"/>
          </a:xfrm>
          <a:prstGeom prst="rect">
            <a:avLst/>
          </a:prstGeom>
        </p:spPr>
      </p:pic>
    </p:spTree>
    <p:extLst>
      <p:ext uri="{BB962C8B-B14F-4D97-AF65-F5344CB8AC3E}">
        <p14:creationId xmlns:p14="http://schemas.microsoft.com/office/powerpoint/2010/main" val="37980827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59CD9-8FCB-7554-C337-795820FCEC98}"/>
            </a:ext>
          </a:extLst>
        </p:cNvPr>
        <p:cNvGrpSpPr/>
        <p:nvPr/>
      </p:nvGrpSpPr>
      <p:grpSpPr>
        <a:xfrm>
          <a:off x="0" y="0"/>
          <a:ext cx="0" cy="0"/>
          <a:chOff x="0" y="0"/>
          <a:chExt cx="0" cy="0"/>
        </a:xfrm>
      </p:grpSpPr>
      <p:sp>
        <p:nvSpPr>
          <p:cNvPr id="3" name="BlokTextu 2">
            <a:extLst>
              <a:ext uri="{FF2B5EF4-FFF2-40B4-BE49-F238E27FC236}">
                <a16:creationId xmlns:a16="http://schemas.microsoft.com/office/drawing/2014/main" id="{A55330D7-41CD-CC17-7695-C20428BF6521}"/>
              </a:ext>
            </a:extLst>
          </p:cNvPr>
          <p:cNvSpPr txBox="1"/>
          <p:nvPr/>
        </p:nvSpPr>
        <p:spPr>
          <a:xfrm>
            <a:off x="650240" y="1391132"/>
            <a:ext cx="8299450" cy="4524315"/>
          </a:xfrm>
          <a:prstGeom prst="rect">
            <a:avLst/>
          </a:prstGeom>
          <a:noFill/>
        </p:spPr>
        <p:txBody>
          <a:bodyPr wrap="square" rtlCol="0">
            <a:spAutoFit/>
          </a:bodyPr>
          <a:lstStyle/>
          <a:p>
            <a:pPr marL="285750" indent="-285750">
              <a:buFont typeface="Arial" panose="020B0604020202020204" pitchFamily="34" charset="0"/>
              <a:buChar char="•"/>
            </a:pPr>
            <a:r>
              <a:rPr lang="sk-SK" noProof="0" dirty="0"/>
              <a:t>podobným a súčasne čiastočne odlišným problémom by bolo zistenie polomeru Cs v CsCl, ktorého štruktúra tiež zodpovedá priestorovo centrovanej kubickej jednotke (Cs sa nachádza v strede, Cl v rohoch). Podstatným rozdielom je, že de o heteroatómovú zlúčeninu </a:t>
            </a:r>
            <a:r>
              <a:rPr lang="sk-SK" noProof="0" dirty="0">
                <a:sym typeface="Wingdings" panose="05000000000000000000" pitchFamily="2" charset="2"/>
              </a:rPr>
              <a:t> </a:t>
            </a:r>
            <a:r>
              <a:rPr lang="sk-SK" noProof="0" dirty="0"/>
              <a:t>ión Cl</a:t>
            </a:r>
            <a:r>
              <a:rPr lang="sk-SK" baseline="30000" noProof="0" dirty="0"/>
              <a:t>–</a:t>
            </a:r>
            <a:r>
              <a:rPr lang="sk-SK" noProof="0" dirty="0"/>
              <a:t> je o niečo väčší.</a:t>
            </a:r>
          </a:p>
          <a:p>
            <a:pPr marL="285750" indent="-285750">
              <a:buFont typeface="Arial" panose="020B0604020202020204" pitchFamily="34" charset="0"/>
              <a:buChar char="•"/>
            </a:pPr>
            <a:r>
              <a:rPr lang="sk-SK" noProof="0" dirty="0"/>
              <a:t>pomocou RTG analýzy zistíme, že dĺžka hrany základnej bunky (a) je v prípade CsCl 412 pm </a:t>
            </a:r>
          </a:p>
          <a:p>
            <a:pPr marL="285750" indent="-285750">
              <a:buFont typeface="Arial" panose="020B0604020202020204" pitchFamily="34" charset="0"/>
              <a:buChar char="•"/>
            </a:pPr>
            <a:r>
              <a:rPr lang="sk-SK" noProof="0" dirty="0"/>
              <a:t>pre dĺžku diagonály naprieč kockou platí:</a:t>
            </a:r>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r>
              <a:rPr lang="sk-SK" noProof="0" dirty="0"/>
              <a:t>polomer pre Cl</a:t>
            </a:r>
            <a:r>
              <a:rPr lang="sk-SK" baseline="30000" noProof="0" dirty="0"/>
              <a:t>–</a:t>
            </a:r>
            <a:r>
              <a:rPr lang="sk-SK" noProof="0" dirty="0"/>
              <a:t> dohľadáme v tabuľkách </a:t>
            </a:r>
            <a:r>
              <a:rPr lang="sk-SK" noProof="0" dirty="0">
                <a:sym typeface="Wingdings" panose="05000000000000000000" pitchFamily="2" charset="2"/>
              </a:rPr>
              <a:t> 181 pm</a:t>
            </a:r>
          </a:p>
          <a:p>
            <a:pPr marL="285750" indent="-285750">
              <a:buFont typeface="Arial" panose="020B0604020202020204" pitchFamily="34" charset="0"/>
              <a:buChar char="•"/>
            </a:pPr>
            <a:r>
              <a:rPr lang="sk-SK" noProof="0" dirty="0">
                <a:sym typeface="Wingdings" panose="05000000000000000000" pitchFamily="2" charset="2"/>
              </a:rPr>
              <a:t>výpočet:</a:t>
            </a:r>
            <a:endParaRPr lang="sk-SK" noProof="0" dirty="0"/>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endParaRPr lang="sk-SK" noProof="0" dirty="0"/>
          </a:p>
        </p:txBody>
      </p:sp>
      <p:pic>
        <p:nvPicPr>
          <p:cNvPr id="7" name="Obrázok 6" descr="Obrázok, na ktorom je písmo, text, biely, číslo&#10;&#10;Obsah vygenerovaný pomocou AI môže byť nesprávny.">
            <a:extLst>
              <a:ext uri="{FF2B5EF4-FFF2-40B4-BE49-F238E27FC236}">
                <a16:creationId xmlns:a16="http://schemas.microsoft.com/office/drawing/2014/main" id="{F7DD57AE-6E2B-A044-D5D3-37F81660F4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354" y="3461776"/>
            <a:ext cx="3742689" cy="1132048"/>
          </a:xfrm>
          <a:prstGeom prst="rect">
            <a:avLst/>
          </a:prstGeom>
        </p:spPr>
      </p:pic>
      <p:pic>
        <p:nvPicPr>
          <p:cNvPr id="5" name="Obrázok 4" descr="Obrázok, na ktorom je písmo, typografia, kaligrafia, text&#10;&#10;Obsah vygenerovaný pomocou AI môže byť nesprávny.">
            <a:extLst>
              <a:ext uri="{FF2B5EF4-FFF2-40B4-BE49-F238E27FC236}">
                <a16:creationId xmlns:a16="http://schemas.microsoft.com/office/drawing/2014/main" id="{585C53C6-26F2-EE81-0311-C6A4733377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867" y="3733798"/>
            <a:ext cx="3596640" cy="710447"/>
          </a:xfrm>
          <a:prstGeom prst="rect">
            <a:avLst/>
          </a:prstGeom>
        </p:spPr>
      </p:pic>
      <p:pic>
        <p:nvPicPr>
          <p:cNvPr id="10" name="Obrázok 9">
            <a:extLst>
              <a:ext uri="{FF2B5EF4-FFF2-40B4-BE49-F238E27FC236}">
                <a16:creationId xmlns:a16="http://schemas.microsoft.com/office/drawing/2014/main" id="{8165F828-B687-9601-E114-0E8C4AC344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729" y="5019089"/>
            <a:ext cx="11093958" cy="832485"/>
          </a:xfrm>
          <a:prstGeom prst="rect">
            <a:avLst/>
          </a:prstGeom>
        </p:spPr>
      </p:pic>
      <p:sp>
        <p:nvSpPr>
          <p:cNvPr id="2" name="Nadpis 1">
            <a:extLst>
              <a:ext uri="{FF2B5EF4-FFF2-40B4-BE49-F238E27FC236}">
                <a16:creationId xmlns:a16="http://schemas.microsoft.com/office/drawing/2014/main" id="{B13DEEC8-A9AD-10BE-D9F4-84E72CBD330C}"/>
              </a:ext>
            </a:extLst>
          </p:cNvPr>
          <p:cNvSpPr>
            <a:spLocks noGrp="1"/>
          </p:cNvSpPr>
          <p:nvPr>
            <p:ph type="title"/>
          </p:nvPr>
        </p:nvSpPr>
        <p:spPr>
          <a:xfrm>
            <a:off x="650240" y="540601"/>
            <a:ext cx="9855200" cy="953669"/>
          </a:xfrm>
        </p:spPr>
        <p:txBody>
          <a:bodyPr anchor="ctr">
            <a:normAutofit/>
          </a:bodyPr>
          <a:lstStyle/>
          <a:p>
            <a:r>
              <a:rPr lang="sk-SK" sz="2400" noProof="0" dirty="0"/>
              <a:t>Pevné skupenstvo: RTG analýza </a:t>
            </a:r>
            <a:r>
              <a:rPr lang="sk-SK" sz="2000" b="0" noProof="0" dirty="0"/>
              <a:t>(príklad)</a:t>
            </a:r>
          </a:p>
        </p:txBody>
      </p:sp>
      <p:pic>
        <p:nvPicPr>
          <p:cNvPr id="12" name="Obrázok 11" descr="Obrázok, na ktorom je pestrofarebnosť, lopta&#10;&#10;Obsah vygenerovaný pomocou AI môže byť nesprávny.">
            <a:extLst>
              <a:ext uri="{FF2B5EF4-FFF2-40B4-BE49-F238E27FC236}">
                <a16:creationId xmlns:a16="http://schemas.microsoft.com/office/drawing/2014/main" id="{3BEA86D0-568B-56EF-D437-C3DAF8A6D1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90739" y="832570"/>
            <a:ext cx="2250275" cy="2107401"/>
          </a:xfrm>
          <a:prstGeom prst="rect">
            <a:avLst/>
          </a:prstGeom>
        </p:spPr>
      </p:pic>
      <p:sp>
        <p:nvSpPr>
          <p:cNvPr id="13" name="BlokTextu 12">
            <a:extLst>
              <a:ext uri="{FF2B5EF4-FFF2-40B4-BE49-F238E27FC236}">
                <a16:creationId xmlns:a16="http://schemas.microsoft.com/office/drawing/2014/main" id="{D02C74B3-AB3E-ACD6-142A-810D3E82BB62}"/>
              </a:ext>
            </a:extLst>
          </p:cNvPr>
          <p:cNvSpPr txBox="1"/>
          <p:nvPr/>
        </p:nvSpPr>
        <p:spPr>
          <a:xfrm>
            <a:off x="5160130" y="3904355"/>
            <a:ext cx="776175" cy="369332"/>
          </a:xfrm>
          <a:prstGeom prst="rect">
            <a:avLst/>
          </a:prstGeom>
          <a:noFill/>
        </p:spPr>
        <p:txBody>
          <a:bodyPr wrap="none" rtlCol="0">
            <a:spAutoFit/>
          </a:bodyPr>
          <a:lstStyle/>
          <a:p>
            <a:r>
              <a:rPr lang="sk-SK" noProof="0" dirty="0"/>
              <a:t>alebo</a:t>
            </a:r>
          </a:p>
        </p:txBody>
      </p:sp>
    </p:spTree>
    <p:extLst>
      <p:ext uri="{BB962C8B-B14F-4D97-AF65-F5344CB8AC3E}">
        <p14:creationId xmlns:p14="http://schemas.microsoft.com/office/powerpoint/2010/main" val="1937682599"/>
      </p:ext>
    </p:extLst>
  </p:cSld>
  <p:clrMapOvr>
    <a:masterClrMapping/>
  </p:clrMapOvr>
</p:sld>
</file>

<file path=ppt/theme/theme1.xml><?xml version="1.0" encoding="utf-8"?>
<a:theme xmlns:a="http://schemas.openxmlformats.org/drawingml/2006/main" name="SwellVTI">
  <a:themeElements>
    <a:clrScheme name="Swell">
      <a:dk1>
        <a:sysClr val="windowText" lastClr="000000"/>
      </a:dk1>
      <a:lt1>
        <a:sysClr val="window" lastClr="FFFFFF"/>
      </a:lt1>
      <a:dk2>
        <a:srgbClr val="233B47"/>
      </a:dk2>
      <a:lt2>
        <a:srgbClr val="FEEFD9"/>
      </a:lt2>
      <a:accent1>
        <a:srgbClr val="16AEA7"/>
      </a:accent1>
      <a:accent2>
        <a:srgbClr val="618F88"/>
      </a:accent2>
      <a:accent3>
        <a:srgbClr val="7A9973"/>
      </a:accent3>
      <a:accent4>
        <a:srgbClr val="8AAE8E"/>
      </a:accent4>
      <a:accent5>
        <a:srgbClr val="EB8F60"/>
      </a:accent5>
      <a:accent6>
        <a:srgbClr val="E57A6F"/>
      </a:accent6>
      <a:hlink>
        <a:srgbClr val="13968F"/>
      </a:hlink>
      <a:folHlink>
        <a:srgbClr val="E5615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llVTI" id="{8361A04D-931A-43DC-973B-1B0B1DD5DECC}" vid="{6DDB23E8-D18E-4BDA-98D6-324466149EBD}"/>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9752</TotalTime>
  <Words>7836</Words>
  <PresentationFormat>Širokouhlá</PresentationFormat>
  <Paragraphs>341</Paragraphs>
  <Slides>58</Slides>
  <Notes>44</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58</vt:i4>
      </vt:variant>
    </vt:vector>
  </HeadingPairs>
  <TitlesOfParts>
    <vt:vector size="65" baseType="lpstr">
      <vt:lpstr>Aptos</vt:lpstr>
      <vt:lpstr>Arial</vt:lpstr>
      <vt:lpstr>Calibri</vt:lpstr>
      <vt:lpstr>Cambria Math</vt:lpstr>
      <vt:lpstr>Neue Haas Grotesk Text Pro</vt:lpstr>
      <vt:lpstr>Wingdings</vt:lpstr>
      <vt:lpstr>SwellVTI</vt:lpstr>
      <vt:lpstr>O skupenstvách hmoty</vt:lpstr>
      <vt:lpstr>Skupenské stavy</vt:lpstr>
      <vt:lpstr>Prezentácia programu PowerPoint</vt:lpstr>
      <vt:lpstr>Plyn</vt:lpstr>
      <vt:lpstr>Tlak</vt:lpstr>
      <vt:lpstr>Boylove experimenty</vt:lpstr>
      <vt:lpstr>Teplo a teplota</vt:lpstr>
      <vt:lpstr>Cherlesov zákon a škála teploty</vt:lpstr>
      <vt:lpstr>Kombinácia Boylovho a Charlesovho zákona</vt:lpstr>
      <vt:lpstr>Avogadrov zákon</vt:lpstr>
      <vt:lpstr>Zákony pre ideálny plyn</vt:lpstr>
      <vt:lpstr>Prezentácia programu PowerPoint</vt:lpstr>
      <vt:lpstr>Daltonov zákon parciálnych tlakov</vt:lpstr>
      <vt:lpstr>Molárny zlomok a parciálny tlak</vt:lpstr>
      <vt:lpstr>Zákon objemových zlučovacích pomerov (Gay-Lussac)</vt:lpstr>
      <vt:lpstr>Kinetická teória plynov</vt:lpstr>
      <vt:lpstr>Kinetická teória plynov</vt:lpstr>
      <vt:lpstr>Zákony pre ideálny plyn “vo svetle” kinetickej teórie </vt:lpstr>
      <vt:lpstr>Ideálny vs. “reálny” plyn</vt:lpstr>
      <vt:lpstr>Ideálny vs. “reálny” plyn</vt:lpstr>
      <vt:lpstr>Kvapalné a pevné skupenstvo</vt:lpstr>
      <vt:lpstr>Kvapalné a pevné skupenstvo (iónové interakcie)</vt:lpstr>
      <vt:lpstr>Kvapalné a pevné skupenstvo (iónové interakcie)</vt:lpstr>
      <vt:lpstr>Kvapalné a pevné skupenstvo (interakcie medzi dipólmi)</vt:lpstr>
      <vt:lpstr>Kvapalné a pevné skupenstvo (interakcie medzi dipólmi)</vt:lpstr>
      <vt:lpstr>Kvapalné a pevné skupenstvo (vodíková väzba)</vt:lpstr>
      <vt:lpstr>Kvapalné a pevné skupenstvo (vodíková väzba)</vt:lpstr>
      <vt:lpstr>Kvapalné a pevné skupenstvo (disperzné sily)</vt:lpstr>
      <vt:lpstr>Prezentácia programu PowerPoint</vt:lpstr>
      <vt:lpstr>Kvapalné skupenstvo: viskozita</vt:lpstr>
      <vt:lpstr>Kvapalné skupenstvo: povrchové napätie</vt:lpstr>
      <vt:lpstr>Kvapalné skupenstvo: kapilarita</vt:lpstr>
      <vt:lpstr>Kvapalné skupenstvo: výpar (evaporácia)</vt:lpstr>
      <vt:lpstr>Kvapalné skupenstvo: výpar (evaporácia)</vt:lpstr>
      <vt:lpstr>Kvapalné skupenstvo: tlak (nasýtených) pár</vt:lpstr>
      <vt:lpstr>Kvapalné skupenstvo: bod varu</vt:lpstr>
      <vt:lpstr>Kvapalné skupenstvo: tlak pár roztokov a Raoultov zákon </vt:lpstr>
      <vt:lpstr>Kvapalné skupenstvo: tlak pár roztokov a Raoultov zákon </vt:lpstr>
      <vt:lpstr>Kvapaliny: tlak pár roztokov a Raoultov zákon </vt:lpstr>
      <vt:lpstr>Kvapaliny a roztoky: destilácia </vt:lpstr>
      <vt:lpstr>Neideálne roztoky</vt:lpstr>
      <vt:lpstr>Osmóza</vt:lpstr>
      <vt:lpstr>Pevné skupenstvo</vt:lpstr>
      <vt:lpstr>Zmeny skupenstva, teplo a teplota</vt:lpstr>
      <vt:lpstr>Fázové diagramy (P vs. T)</vt:lpstr>
      <vt:lpstr>Fázové diagramy (H2O a CO2)</vt:lpstr>
      <vt:lpstr>Fázový diagram H2O – interpretácia</vt:lpstr>
      <vt:lpstr>Pevné skupenstvo: amorfné a kryštalické látky</vt:lpstr>
      <vt:lpstr>Pevné skupenstvo: RTG analýza</vt:lpstr>
      <vt:lpstr>Prezentácia programu PowerPoint</vt:lpstr>
      <vt:lpstr>Prezentácia programu PowerPoint</vt:lpstr>
      <vt:lpstr>Pevné skupenstvo: kryštálová mriežka a základná bunka</vt:lpstr>
      <vt:lpstr>Pevné skupenstvo: kryštálová mriežka a základná bunka</vt:lpstr>
      <vt:lpstr>Prezentácia programu PowerPoint</vt:lpstr>
      <vt:lpstr>Pevné skupenstvo: tesnosť usporiadania atómov</vt:lpstr>
      <vt:lpstr>Pevné skupenstvo: tesnosť usporiadania atómov</vt:lpstr>
      <vt:lpstr>Pevné skupenstvo: RTG analýza (príklad)</vt:lpstr>
      <vt:lpstr>Pevné skupenstvo: RTG analýza (príklad)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2025-09-05T18:59:34Z</dcterms:created>
  <dcterms:modified xsi:type="dcterms:W3CDTF">2026-10-20T08:52:26Z</dcterms:modified>
</cp:coreProperties>
</file>