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8" r:id="rId2"/>
    <p:sldId id="269" r:id="rId3"/>
    <p:sldId id="339" r:id="rId4"/>
    <p:sldId id="335" r:id="rId5"/>
    <p:sldId id="336" r:id="rId6"/>
    <p:sldId id="337" r:id="rId7"/>
    <p:sldId id="338" r:id="rId8"/>
    <p:sldId id="274" r:id="rId9"/>
    <p:sldId id="278" r:id="rId10"/>
    <p:sldId id="281" r:id="rId11"/>
    <p:sldId id="283" r:id="rId12"/>
    <p:sldId id="282" r:id="rId13"/>
    <p:sldId id="273" r:id="rId14"/>
    <p:sldId id="285" r:id="rId15"/>
    <p:sldId id="286" r:id="rId16"/>
    <p:sldId id="287" r:id="rId17"/>
    <p:sldId id="280" r:id="rId18"/>
    <p:sldId id="290" r:id="rId19"/>
    <p:sldId id="299" r:id="rId20"/>
    <p:sldId id="307" r:id="rId21"/>
    <p:sldId id="380" r:id="rId22"/>
    <p:sldId id="309" r:id="rId23"/>
    <p:sldId id="310" r:id="rId24"/>
    <p:sldId id="347" r:id="rId25"/>
    <p:sldId id="323" r:id="rId26"/>
    <p:sldId id="324" r:id="rId27"/>
    <p:sldId id="31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22E"/>
    <a:srgbClr val="FF0066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81" autoAdjust="0"/>
    <p:restoredTop sz="84954" autoAdjust="0"/>
  </p:normalViewPr>
  <p:slideViewPr>
    <p:cSldViewPr>
      <p:cViewPr varScale="1">
        <p:scale>
          <a:sx n="74" d="100"/>
          <a:sy n="74" d="100"/>
        </p:scale>
        <p:origin x="60" y="4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5" d="100"/>
          <a:sy n="95" d="100"/>
        </p:scale>
        <p:origin x="35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C5132-FFA3-4B02-9F09-22FCF40EFA74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C20D7-F8F1-4196-9585-26F31AFC85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16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E42C9-243F-4DC5-AFF6-9D56B5FA9D63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EC444-603B-4F09-9A06-5917518DD9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25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Dôvod použitia IČ spektroskopie pri štúdiu pôd spočíva v tom, že viacero meraní ktoré sa v pedológii používali a používajú je prácnych,</a:t>
            </a:r>
            <a:r>
              <a:rPr lang="sk-SK" baseline="0" dirty="0"/>
              <a:t> časovo prípadne aj finančne náročných. Okrem toho pri niektorých metódach sa používajú značne toxické a agresívne chemikálie, pričom použitie IČ spektroskopie by mohlo proces merania skonfortniť a spotrebu resp. produkciu daných látok obmedziť.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008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dirty="0"/>
              <a:t>intenzita absorpcie je ovplyvňovaná dipólovým momentom väzieb medzi konkrétnymi atómami;</a:t>
            </a:r>
            <a:r>
              <a:rPr lang="sk-SK" sz="1200" baseline="0" dirty="0"/>
              <a:t> FTIR spektroskopia realizovaná v blízkej IČ oblasti je menej citlivá na vlhkosť, tiež metóda ATR umožňuje analýzu vzorky vo vlhkom stave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935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14285 cm-1 = </a:t>
            </a:r>
            <a:r>
              <a:rPr lang="en-US" dirty="0"/>
              <a:t>0,700035 nm</a:t>
            </a:r>
            <a:r>
              <a:rPr lang="sk-SK" dirty="0"/>
              <a:t>; rozdielenie IČ spektra na podoblasti</a:t>
            </a:r>
            <a:endParaRPr lang="en-US" dirty="0"/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infračervená a</a:t>
            </a:r>
            <a:r>
              <a:rPr lang="sk-SK" baseline="0" dirty="0"/>
              <a:t> ramanova spektroskopia sa v tejto súvislosti označujú spoločným prívlastkom vibračná; vinyl propionate, t</a:t>
            </a:r>
            <a:r>
              <a:rPr lang="en-US" baseline="0" dirty="0"/>
              <a:t>he symmetric Fe-O stretch of [FeIII(H2O)6]3+ in solution</a:t>
            </a:r>
            <a:r>
              <a:rPr lang="sk-SK" baseline="0" dirty="0"/>
              <a:t>; http://www2.ess.ucla.edu/~schauble/molecular_vibrations.htm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podobne ako charakterizujeme </a:t>
            </a:r>
            <a:r>
              <a:rPr lang="sk-SK" baseline="0" dirty="0"/>
              <a:t>frekvenciu, vlnočet a energiu EMŽ možno charakterizovať aj frekvenciu, vlnočet a energiu vibrácií skupín atómov; </a:t>
            </a:r>
            <a:r>
              <a:rPr lang="sk-SK" dirty="0"/>
              <a:t>pri IČ spektroskopii detegujeme</a:t>
            </a:r>
          </a:p>
          <a:p>
            <a:r>
              <a:rPr lang="sk-SK" dirty="0"/>
              <a:t>zmeny vibračnej energie ku ktorej dôjde následkom absorpcie žiarenia; </a:t>
            </a:r>
            <a:r>
              <a:rPr lang="sk-SK" baseline="0" dirty="0"/>
              <a:t>zjednodušene možno pohyb atómov v molekule znázorniť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235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pohyblivé</a:t>
            </a:r>
            <a:r>
              <a:rPr lang="sk-SK" baseline="0" dirty="0"/>
              <a:t> zrkadlo sa pohybuje konštantnou rýchlosťou v cm.s-1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597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4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noProof="0" dirty="0"/>
              <a:t>1340 a 1320 môžu byť</a:t>
            </a:r>
            <a:r>
              <a:rPr lang="sk-SK" baseline="0" noProof="0" dirty="0"/>
              <a:t> aj </a:t>
            </a:r>
            <a:r>
              <a:rPr lang="sk-SK" noProof="0" dirty="0"/>
              <a:t>sulfóny, sulfonamidy</a:t>
            </a:r>
            <a:r>
              <a:rPr lang="sk-SK" baseline="0" noProof="0" dirty="0"/>
              <a:t> a kys. Sulfónova </a:t>
            </a:r>
            <a:r>
              <a:rPr lang="sk-SK" baseline="0" noProof="0" dirty="0">
                <a:sym typeface="Wingdings" panose="05000000000000000000" pitchFamily="2" charset="2"/>
              </a:rPr>
              <a:t> skup. O=S=O; 1350 môže byť aj NO3-; </a:t>
            </a:r>
            <a:r>
              <a:rPr lang="sk-SK" noProof="0" dirty="0"/>
              <a:t>1340 a 1320 môžu byť tiež valenčné N-H v </a:t>
            </a:r>
            <a:r>
              <a:rPr lang="sk-SK" baseline="0" noProof="0" dirty="0">
                <a:sym typeface="Wingdings" panose="05000000000000000000" pitchFamily="2" charset="2"/>
              </a:rPr>
              <a:t>amínoch</a:t>
            </a:r>
            <a:r>
              <a:rPr lang="en-US" baseline="0" noProof="0" dirty="0">
                <a:sym typeface="Wingdings" panose="05000000000000000000" pitchFamily="2" charset="2"/>
              </a:rPr>
              <a:t>;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C–O stretch from 1320-1210 cm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-1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k-SK" noProof="0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457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457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457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/>
          <p:cNvSpPr/>
          <p:nvPr/>
        </p:nvSpPr>
        <p:spPr bwMode="invGray">
          <a:xfrm>
            <a:off x="0" y="3936697"/>
            <a:ext cx="12192000" cy="210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1" y="4114800"/>
            <a:ext cx="10515598" cy="1158446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5338170"/>
            <a:ext cx="10515598" cy="47483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lavička sekci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3276600"/>
            <a:ext cx="12192000" cy="2763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29000"/>
            <a:ext cx="9601200" cy="1838519"/>
          </a:xfrm>
        </p:spPr>
        <p:txBody>
          <a:bodyPr anchor="b">
            <a:normAutofit/>
          </a:bodyPr>
          <a:lstStyle>
            <a:lvl1pPr>
              <a:defRPr sz="52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5340096"/>
            <a:ext cx="9601200" cy="47548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1735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17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6188" y="1828800"/>
            <a:ext cx="50292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100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6188" y="2514600"/>
            <a:ext cx="5029200" cy="3675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3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4000"/>
            <a:ext cx="3429000" cy="19050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400800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9000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9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1527048"/>
            <a:ext cx="3429000" cy="1901952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838198" y="685800"/>
            <a:ext cx="6400800" cy="52578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dirty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3581400"/>
            <a:ext cx="3428999" cy="18288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7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1693" y="365125"/>
            <a:ext cx="16002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5344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2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invGray">
          <a:xfrm>
            <a:off x="0" y="6492239"/>
            <a:ext cx="12188825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81000" y="6549715"/>
            <a:ext cx="8442158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9685939" y="6549715"/>
            <a:ext cx="1667860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0FE2824-C2A0-4931-BB32-60B24BDBB3CC}" type="datetimeFigureOut">
              <a:rPr lang="en-US" smtClean="0"/>
              <a:pPr/>
              <a:t>6/2/2026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799" y="6549715"/>
            <a:ext cx="446361" cy="2292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40000"/>
                    <a:lumOff val="60000"/>
                  </a:schemeClr>
                </a:solidFill>
              </a:defRPr>
            </a:lvl1pPr>
          </a:lstStyle>
          <a:p>
            <a:fld id="{B13333A4-2EF1-4B79-B68C-AB20E66B4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871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Prečo infračervená spektroskopia?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5934"/>
            <a:ext cx="10515600" cy="53320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noProof="0" dirty="0"/>
              <a:t>výhody:</a:t>
            </a:r>
          </a:p>
          <a:p>
            <a:r>
              <a:rPr lang="sk-SK" b="1" noProof="0" dirty="0">
                <a:solidFill>
                  <a:srgbClr val="F0A22E"/>
                </a:solidFill>
              </a:rPr>
              <a:t>rýchla a nedeštruktívna</a:t>
            </a:r>
            <a:r>
              <a:rPr lang="sk-SK" noProof="0" dirty="0"/>
              <a:t> - príprava vzorky na analýzu spočíva</a:t>
            </a:r>
            <a:r>
              <a:rPr lang="sk-SK" noProof="0" dirty="0">
                <a:solidFill>
                  <a:schemeClr val="accent1"/>
                </a:solidFill>
              </a:rPr>
              <a:t> </a:t>
            </a:r>
            <a:r>
              <a:rPr lang="sk-SK" noProof="0" dirty="0"/>
              <a:t>prakticky iba v mechanickej homogenizácii (váženie, výroba tablety + meranie ≈ cca.15 min.)</a:t>
            </a:r>
          </a:p>
          <a:p>
            <a:r>
              <a:rPr lang="sk-SK" noProof="0" dirty="0">
                <a:sym typeface="Wingdings" pitchFamily="2" charset="2"/>
              </a:rPr>
              <a:t>jedna z mála metód ktorá umožňuje detekciu </a:t>
            </a:r>
            <a:r>
              <a:rPr lang="sk-SK" b="1" noProof="0" dirty="0">
                <a:solidFill>
                  <a:schemeClr val="accent1"/>
                </a:solidFill>
                <a:sym typeface="Wingdings" pitchFamily="2" charset="2"/>
              </a:rPr>
              <a:t>organických, anorganických látok</a:t>
            </a:r>
            <a:r>
              <a:rPr lang="sk-SK" noProof="0" dirty="0">
                <a:sym typeface="Wingdings" pitchFamily="2" charset="2"/>
              </a:rPr>
              <a:t>, s </a:t>
            </a:r>
            <a:r>
              <a:rPr lang="sk-SK" b="1" noProof="0" dirty="0">
                <a:solidFill>
                  <a:schemeClr val="accent1"/>
                </a:solidFill>
                <a:sym typeface="Wingdings" pitchFamily="2" charset="2"/>
              </a:rPr>
              <a:t>kryštalickou</a:t>
            </a:r>
            <a:r>
              <a:rPr lang="sk-SK" noProof="0" dirty="0">
                <a:sym typeface="Wingdings" pitchFamily="2" charset="2"/>
              </a:rPr>
              <a:t>, alebo </a:t>
            </a:r>
            <a:r>
              <a:rPr lang="sk-SK" b="1" noProof="0" dirty="0">
                <a:solidFill>
                  <a:schemeClr val="accent1"/>
                </a:solidFill>
                <a:sym typeface="Wingdings" pitchFamily="2" charset="2"/>
              </a:rPr>
              <a:t>amorfnou</a:t>
            </a:r>
            <a:r>
              <a:rPr lang="sk-SK" noProof="0" dirty="0">
                <a:sym typeface="Wingdings" pitchFamily="2" charset="2"/>
              </a:rPr>
              <a:t> štruktúrou súčasne  možnosť z jedného spektra „odvodiť“ viacero parametrov vzorky</a:t>
            </a:r>
          </a:p>
          <a:p>
            <a:r>
              <a:rPr lang="sk-SK" noProof="0" dirty="0"/>
              <a:t>relatívne </a:t>
            </a:r>
            <a:r>
              <a:rPr lang="sk-SK" b="1" noProof="0" dirty="0">
                <a:solidFill>
                  <a:schemeClr val="accent1"/>
                </a:solidFill>
              </a:rPr>
              <a:t>finančne nenáročná</a:t>
            </a:r>
          </a:p>
          <a:p>
            <a:r>
              <a:rPr lang="sk-SK" noProof="0" dirty="0">
                <a:sym typeface="Wingdings" pitchFamily="2" charset="2"/>
              </a:rPr>
              <a:t>dostupnosť rôznych modifikácií metódy </a:t>
            </a:r>
          </a:p>
          <a:p>
            <a:r>
              <a:rPr lang="sk-SK" noProof="0" dirty="0"/>
              <a:t>bezpečná prevádzka</a:t>
            </a:r>
            <a:r>
              <a:rPr lang="sk-SK" noProof="0" dirty="0">
                <a:sym typeface="Wingdings" pitchFamily="2" charset="2"/>
              </a:rPr>
              <a:t> </a:t>
            </a:r>
          </a:p>
          <a:p>
            <a:r>
              <a:rPr lang="sk-SK" noProof="0" dirty="0">
                <a:sym typeface="Wingdings" pitchFamily="2" charset="2"/>
              </a:rPr>
              <a:t>spotreba a produkcia iba zanedbateľných množstiev chemikálií (KBr)</a:t>
            </a:r>
          </a:p>
          <a:p>
            <a:pPr marL="0" indent="0">
              <a:buNone/>
            </a:pP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89088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Prečo infračervená spektroskopia?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5934"/>
            <a:ext cx="10515600" cy="533206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sk-SK" noProof="0" dirty="0"/>
              <a:t>obmedzenia:</a:t>
            </a:r>
          </a:p>
          <a:p>
            <a:r>
              <a:rPr lang="sk-SK" noProof="0" dirty="0"/>
              <a:t>keďže v „spektre“ vzorky sa prejavujú rôzne vibrácie rôznych skupín atómov, pričom ich absorpčné pásy sa neraz navzájom prekrývajú </a:t>
            </a:r>
            <a:r>
              <a:rPr lang="sk-SK" noProof="0" dirty="0">
                <a:sym typeface="Wingdings" panose="05000000000000000000" pitchFamily="2" charset="2"/>
              </a:rPr>
              <a:t></a:t>
            </a:r>
            <a:r>
              <a:rPr lang="sk-SK" noProof="0" dirty="0"/>
              <a:t> </a:t>
            </a:r>
            <a:r>
              <a:rPr lang="sk-SK" b="1" noProof="0" dirty="0">
                <a:solidFill>
                  <a:schemeClr val="accent1"/>
                </a:solidFill>
              </a:rPr>
              <a:t>interpretácia výsledkov môže byť nejednoznačná</a:t>
            </a:r>
          </a:p>
          <a:p>
            <a:r>
              <a:rPr lang="sk-SK" b="1" noProof="0" dirty="0">
                <a:solidFill>
                  <a:srgbClr val="F0A22E"/>
                </a:solidFill>
              </a:rPr>
              <a:t>nie všetky skupiny atómov sú v IČ spektre detekovateľné</a:t>
            </a:r>
            <a:r>
              <a:rPr lang="sk-SK" noProof="0" dirty="0">
                <a:solidFill>
                  <a:srgbClr val="F0A22E"/>
                </a:solidFill>
              </a:rPr>
              <a:t>:</a:t>
            </a:r>
            <a:r>
              <a:rPr lang="sk-SK" noProof="0" dirty="0"/>
              <a:t> </a:t>
            </a:r>
            <a:r>
              <a:rPr lang="sk-SK" noProof="0" dirty="0">
                <a:sym typeface="Wingdings" panose="05000000000000000000" pitchFamily="2" charset="2"/>
              </a:rPr>
              <a:t>absorpcia žiarenia je v prípade skupín s polárnymi väzbami výraznejšia, ako u nepolárnych</a:t>
            </a:r>
            <a:endParaRPr lang="sk-SK" noProof="0" dirty="0"/>
          </a:p>
          <a:p>
            <a:r>
              <a:rPr lang="sk-SK" b="1" noProof="0" dirty="0">
                <a:solidFill>
                  <a:srgbClr val="F0A22E"/>
                </a:solidFill>
              </a:rPr>
              <a:t>kvantitatívna analýza</a:t>
            </a:r>
            <a:r>
              <a:rPr lang="sk-SK" b="1" noProof="0" dirty="0"/>
              <a:t> </a:t>
            </a:r>
            <a:r>
              <a:rPr lang="sk-SK" noProof="0" dirty="0"/>
              <a:t>môže byť náročná,</a:t>
            </a:r>
            <a:r>
              <a:rPr lang="sk-SK" noProof="0" dirty="0">
                <a:solidFill>
                  <a:schemeClr val="accent1"/>
                </a:solidFill>
              </a:rPr>
              <a:t> </a:t>
            </a:r>
            <a:r>
              <a:rPr lang="sk-SK" noProof="0" dirty="0"/>
              <a:t>keďže meranie si vyžaduje </a:t>
            </a:r>
            <a:r>
              <a:rPr lang="sk-SK" b="1" noProof="0" dirty="0">
                <a:solidFill>
                  <a:srgbClr val="F0A22E"/>
                </a:solidFill>
              </a:rPr>
              <a:t>dôkladnú</a:t>
            </a:r>
            <a:r>
              <a:rPr lang="sk-SK" noProof="0" dirty="0">
                <a:solidFill>
                  <a:srgbClr val="F0A22E"/>
                </a:solidFill>
              </a:rPr>
              <a:t> </a:t>
            </a:r>
            <a:r>
              <a:rPr lang="sk-SK" b="1" noProof="0" dirty="0">
                <a:solidFill>
                  <a:srgbClr val="F0A22E"/>
                </a:solidFill>
              </a:rPr>
              <a:t>homogenizáciu</a:t>
            </a:r>
            <a:r>
              <a:rPr lang="sk-SK" noProof="0" dirty="0"/>
              <a:t> vzorky a použitie niektorých kalibračných techník je podmienené </a:t>
            </a:r>
            <a:r>
              <a:rPr lang="sk-SK" b="1" noProof="0" dirty="0">
                <a:solidFill>
                  <a:srgbClr val="F0A22E"/>
                </a:solidFill>
              </a:rPr>
              <a:t>realizáciou veľkého počtu meraní</a:t>
            </a:r>
          </a:p>
          <a:p>
            <a:r>
              <a:rPr lang="sk-SK" noProof="0" dirty="0"/>
              <a:t>voda spôsobuje v </a:t>
            </a:r>
            <a:r>
              <a:rPr lang="sk-SK" b="1" noProof="0" dirty="0">
                <a:solidFill>
                  <a:srgbClr val="F0A22E"/>
                </a:solidFill>
              </a:rPr>
              <a:t>strednej IČ oblasti </a:t>
            </a:r>
            <a:r>
              <a:rPr lang="sk-SK" noProof="0" dirty="0"/>
              <a:t>výraznú absorpciu; </a:t>
            </a:r>
            <a:r>
              <a:rPr lang="sk-SK" b="1" noProof="0" dirty="0">
                <a:solidFill>
                  <a:srgbClr val="F0A22E"/>
                </a:solidFill>
              </a:rPr>
              <a:t>reprezentatívnosť</a:t>
            </a:r>
            <a:r>
              <a:rPr lang="sk-SK" noProof="0" dirty="0">
                <a:solidFill>
                  <a:srgbClr val="F0A22E"/>
                </a:solidFill>
              </a:rPr>
              <a:t> </a:t>
            </a:r>
            <a:r>
              <a:rPr lang="sk-SK" noProof="0" dirty="0"/>
              <a:t>výsledkov </a:t>
            </a:r>
            <a:r>
              <a:rPr lang="sk-SK" b="1" noProof="0" dirty="0">
                <a:solidFill>
                  <a:srgbClr val="F0A22E"/>
                </a:solidFill>
              </a:rPr>
              <a:t>môže byť </a:t>
            </a:r>
            <a:r>
              <a:rPr lang="sk-SK" noProof="0" dirty="0"/>
              <a:t>tým pádom </a:t>
            </a:r>
            <a:r>
              <a:rPr lang="sk-SK" b="1" noProof="0" dirty="0">
                <a:solidFill>
                  <a:srgbClr val="F0A22E"/>
                </a:solidFill>
              </a:rPr>
              <a:t>významne nerušená </a:t>
            </a:r>
            <a:r>
              <a:rPr lang="sk-SK" noProof="0" dirty="0"/>
              <a:t>zvýšenou </a:t>
            </a:r>
            <a:r>
              <a:rPr lang="sk-SK" b="1" noProof="0" dirty="0">
                <a:solidFill>
                  <a:srgbClr val="F0A22E"/>
                </a:solidFill>
              </a:rPr>
              <a:t>vlhkosťou</a:t>
            </a:r>
            <a:r>
              <a:rPr lang="sk-SK" noProof="0" dirty="0"/>
              <a:t> (alebo variabilnou vlhkosťou) prostredia v ktorom merania realizujeme (viacero komponentov ktoré pri FTIR analýze používame je hygroskopických)</a:t>
            </a:r>
          </a:p>
        </p:txBody>
      </p:sp>
    </p:spTree>
    <p:extLst>
      <p:ext uri="{BB962C8B-B14F-4D97-AF65-F5344CB8AC3E}">
        <p14:creationId xmlns:p14="http://schemas.microsoft.com/office/powerpoint/2010/main" val="36597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Princíp merania – (infračervené) spektrum EM žiarenia 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1403423"/>
            <a:ext cx="9649072" cy="514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9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Vibrácie skupín atómov – zdroj analytického signálu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5934"/>
            <a:ext cx="10515600" cy="533206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k-SK" noProof="0" dirty="0"/>
              <a:t>v prevažnej väčšine organických a anorganických látok tvoriacich pôdnu vzorku sú </a:t>
            </a:r>
            <a:r>
              <a:rPr lang="sk-SK" b="1" noProof="0" dirty="0">
                <a:solidFill>
                  <a:srgbClr val="F0A22E"/>
                </a:solidFill>
              </a:rPr>
              <a:t>atómy vzájomne viazané</a:t>
            </a:r>
            <a:r>
              <a:rPr lang="sk-SK" noProof="0" dirty="0"/>
              <a:t> kovalentnou (prípadne iónovou) väzbou</a:t>
            </a:r>
          </a:p>
          <a:p>
            <a:pPr>
              <a:lnSpc>
                <a:spcPct val="110000"/>
              </a:lnSpc>
            </a:pPr>
            <a:r>
              <a:rPr lang="sk-SK" b="1" noProof="0" dirty="0">
                <a:solidFill>
                  <a:srgbClr val="F0A22E"/>
                </a:solidFill>
              </a:rPr>
              <a:t>vzájomná poloha atómov v molekulách </a:t>
            </a:r>
            <a:r>
              <a:rPr lang="sk-SK" noProof="0" dirty="0"/>
              <a:t>neustále </a:t>
            </a:r>
            <a:r>
              <a:rPr lang="sk-SK" b="1" noProof="0" dirty="0">
                <a:solidFill>
                  <a:srgbClr val="F0A22E"/>
                </a:solidFill>
              </a:rPr>
              <a:t>sa mení </a:t>
            </a:r>
            <a:r>
              <a:rPr lang="sk-SK" noProof="0" dirty="0">
                <a:sym typeface="Wingdings" panose="05000000000000000000" pitchFamily="2" charset="2"/>
              </a:rPr>
              <a:t> skupiny atómov 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vibrujú</a:t>
            </a:r>
            <a:r>
              <a:rPr lang="sk-SK" noProof="0" dirty="0"/>
              <a:t> (oscilujú)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315" y="4797152"/>
            <a:ext cx="4114743" cy="180020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3047025"/>
            <a:ext cx="2036486" cy="149342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086" y="3356992"/>
            <a:ext cx="588276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8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Vibrácie skupín atómov – zdroj analytického signálu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5934"/>
            <a:ext cx="10515600" cy="533206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noProof="0" dirty="0"/>
              <a:t>Vibrácie detekovateľné v IČ oblasti môžeme rozdeliť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b="1" noProof="0" dirty="0"/>
              <a:t>&gt; </a:t>
            </a:r>
            <a:r>
              <a:rPr lang="sk-SK" noProof="0" dirty="0"/>
              <a:t>z pohľadu zmeny </a:t>
            </a:r>
            <a:r>
              <a:rPr lang="sk-SK" b="1" noProof="0" dirty="0">
                <a:solidFill>
                  <a:srgbClr val="F0A22E"/>
                </a:solidFill>
              </a:rPr>
              <a:t>geometrie</a:t>
            </a:r>
            <a:r>
              <a:rPr lang="sk-SK" b="1" noProof="0" dirty="0"/>
              <a:t> </a:t>
            </a:r>
            <a:r>
              <a:rPr lang="sk-SK" noProof="0" dirty="0"/>
              <a:t>molekúl:</a:t>
            </a:r>
            <a:r>
              <a:rPr lang="sk-SK" b="1" noProof="0" dirty="0"/>
              <a:t>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b="1" noProof="0" dirty="0">
                <a:solidFill>
                  <a:srgbClr val="F0A22E"/>
                </a:solidFill>
              </a:rPr>
              <a:t>   valenčné </a:t>
            </a:r>
            <a:r>
              <a:rPr lang="sk-SK" noProof="0" dirty="0"/>
              <a:t>(stretching)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noProof="0" dirty="0"/>
              <a:t>  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b="1" noProof="0" dirty="0">
                <a:solidFill>
                  <a:srgbClr val="F0A22E"/>
                </a:solidFill>
              </a:rPr>
              <a:t>   deformačné </a:t>
            </a:r>
            <a:r>
              <a:rPr lang="sk-SK" noProof="0" dirty="0"/>
              <a:t>(bending)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b="1" noProof="0" dirty="0">
                <a:solidFill>
                  <a:srgbClr val="F0A22E"/>
                </a:solidFill>
              </a:rPr>
              <a:t>   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sk-SK" b="1" noProof="0" dirty="0"/>
              <a:t>&gt; </a:t>
            </a:r>
            <a:r>
              <a:rPr lang="sk-SK" noProof="0" dirty="0"/>
              <a:t>z pohľadu zmeny </a:t>
            </a:r>
            <a:r>
              <a:rPr lang="sk-SK" b="1" noProof="0" dirty="0">
                <a:solidFill>
                  <a:srgbClr val="F0A22E"/>
                </a:solidFill>
              </a:rPr>
              <a:t>vibračnej energie</a:t>
            </a:r>
            <a:r>
              <a:rPr lang="sk-SK" b="1" noProof="0" dirty="0"/>
              <a:t> </a:t>
            </a:r>
            <a:r>
              <a:rPr lang="sk-SK" noProof="0" dirty="0"/>
              <a:t>molekúl rozlišujeme: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noProof="0" dirty="0"/>
              <a:t>   1. </a:t>
            </a:r>
            <a:r>
              <a:rPr lang="sk-SK" b="1" noProof="0" dirty="0">
                <a:solidFill>
                  <a:srgbClr val="F0A22E"/>
                </a:solidFill>
              </a:rPr>
              <a:t>fundamentálne</a:t>
            </a:r>
            <a:r>
              <a:rPr lang="sk-SK" noProof="0" dirty="0"/>
              <a:t> (základné) vibrácie - zmena E</a:t>
            </a:r>
            <a:r>
              <a:rPr lang="sk-SK" baseline="-25000" noProof="0" dirty="0"/>
              <a:t>vib</a:t>
            </a:r>
            <a:r>
              <a:rPr lang="sk-SK" noProof="0" dirty="0"/>
              <a:t> uvažovanej skupiny o 1 energetickú úroveň (sú </a:t>
            </a:r>
            <a:r>
              <a:rPr lang="sk-SK" noProof="0" dirty="0" err="1"/>
              <a:t>dete</a:t>
            </a:r>
            <a:r>
              <a:rPr lang="en-US" noProof="0"/>
              <a:t>k</a:t>
            </a:r>
            <a:r>
              <a:rPr lang="sk-SK" noProof="0" dirty="0"/>
              <a:t>ovateľné v </a:t>
            </a:r>
            <a:r>
              <a:rPr lang="sk-SK" b="1" noProof="0" dirty="0">
                <a:solidFill>
                  <a:srgbClr val="F0A22E"/>
                </a:solidFill>
              </a:rPr>
              <a:t>strednej a vzdialenej IČ oblasti</a:t>
            </a:r>
            <a:r>
              <a:rPr lang="sk-SK" noProof="0" dirty="0"/>
              <a:t>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b="1" noProof="0" dirty="0"/>
              <a:t>   </a:t>
            </a:r>
            <a:r>
              <a:rPr lang="sk-SK" noProof="0" dirty="0"/>
              <a:t>2.</a:t>
            </a:r>
            <a:r>
              <a:rPr lang="sk-SK" b="1" noProof="0" dirty="0"/>
              <a:t> </a:t>
            </a:r>
            <a:r>
              <a:rPr lang="sk-SK" noProof="0" dirty="0"/>
              <a:t>tzv.</a:t>
            </a:r>
            <a:r>
              <a:rPr lang="sk-SK" b="1" noProof="0" dirty="0"/>
              <a:t> </a:t>
            </a:r>
            <a:r>
              <a:rPr lang="sk-SK" b="1" noProof="0" dirty="0">
                <a:solidFill>
                  <a:srgbClr val="F0A22E"/>
                </a:solidFill>
              </a:rPr>
              <a:t>overtóny</a:t>
            </a:r>
            <a:r>
              <a:rPr lang="sk-SK" b="1" noProof="0" dirty="0"/>
              <a:t> </a:t>
            </a:r>
            <a:r>
              <a:rPr lang="sk-SK" noProof="0" dirty="0"/>
              <a:t>- zmena E</a:t>
            </a:r>
            <a:r>
              <a:rPr lang="sk-SK" baseline="-25000" noProof="0" dirty="0"/>
              <a:t>vib</a:t>
            </a:r>
            <a:r>
              <a:rPr lang="sk-SK" noProof="0" dirty="0"/>
              <a:t> uvažovanej skupiny o viac ako 1 energetickú úroveň (prejavujú sa v </a:t>
            </a:r>
            <a:r>
              <a:rPr lang="sk-SK" b="1" noProof="0" dirty="0">
                <a:solidFill>
                  <a:srgbClr val="F0A22E"/>
                </a:solidFill>
              </a:rPr>
              <a:t>blízkej IČ oblasti </a:t>
            </a:r>
            <a:r>
              <a:rPr lang="sk-SK" noProof="0" dirty="0"/>
              <a:t>)</a:t>
            </a:r>
            <a:endParaRPr lang="sk-SK" noProof="0" dirty="0">
              <a:solidFill>
                <a:srgbClr val="F0A22E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sk-SK" b="1" noProof="0" dirty="0">
              <a:solidFill>
                <a:srgbClr val="F0A22E"/>
              </a:solidFill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438" y="2915404"/>
            <a:ext cx="1211580" cy="108966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028" y="1619260"/>
            <a:ext cx="1211580" cy="108966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028" y="2915404"/>
            <a:ext cx="1211580" cy="108966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438" y="1619260"/>
            <a:ext cx="1211580" cy="1089660"/>
          </a:xfrm>
          <a:prstGeom prst="rect">
            <a:avLst/>
          </a:prstGeom>
        </p:spPr>
      </p:pic>
      <p:sp>
        <p:nvSpPr>
          <p:cNvPr id="17" name="Obdĺžnik 16"/>
          <p:cNvSpPr/>
          <p:nvPr/>
        </p:nvSpPr>
        <p:spPr>
          <a:xfrm>
            <a:off x="8938438" y="1619260"/>
            <a:ext cx="1211580" cy="1089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8" name="BlokTextu 17"/>
          <p:cNvSpPr txBox="1"/>
          <p:nvPr/>
        </p:nvSpPr>
        <p:spPr>
          <a:xfrm>
            <a:off x="4007768" y="2362293"/>
            <a:ext cx="1919115" cy="778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b="1" noProof="0" dirty="0">
                <a:solidFill>
                  <a:srgbClr val="F0A22E"/>
                </a:solidFill>
              </a:rPr>
              <a:t>1. symetrické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b="1" noProof="0" dirty="0">
                <a:solidFill>
                  <a:srgbClr val="F0A22E"/>
                </a:solidFill>
              </a:rPr>
              <a:t>2. asymetrické</a:t>
            </a:r>
            <a:endParaRPr lang="sk-SK" noProof="0" dirty="0"/>
          </a:p>
        </p:txBody>
      </p:sp>
      <p:sp>
        <p:nvSpPr>
          <p:cNvPr id="19" name="BlokTextu 18"/>
          <p:cNvSpPr txBox="1"/>
          <p:nvPr/>
        </p:nvSpPr>
        <p:spPr>
          <a:xfrm>
            <a:off x="4007807" y="3226389"/>
            <a:ext cx="1919115" cy="778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b="1" noProof="0" dirty="0">
                <a:solidFill>
                  <a:srgbClr val="F0A22E"/>
                </a:solidFill>
              </a:rPr>
              <a:t>3. symetrické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b="1" noProof="0" dirty="0">
                <a:solidFill>
                  <a:srgbClr val="F0A22E"/>
                </a:solidFill>
              </a:rPr>
              <a:t>4. asymetrické</a:t>
            </a:r>
            <a:endParaRPr lang="sk-SK" noProof="0" dirty="0"/>
          </a:p>
        </p:txBody>
      </p:sp>
      <p:sp>
        <p:nvSpPr>
          <p:cNvPr id="20" name="BlokTextu 19"/>
          <p:cNvSpPr txBox="1"/>
          <p:nvPr/>
        </p:nvSpPr>
        <p:spPr>
          <a:xfrm>
            <a:off x="8544272" y="1268760"/>
            <a:ext cx="381836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sk-SK" b="1" noProof="0" dirty="0">
                <a:solidFill>
                  <a:srgbClr val="FF0000"/>
                </a:solidFill>
              </a:rPr>
              <a:t>1.</a:t>
            </a:r>
          </a:p>
        </p:txBody>
      </p:sp>
      <p:sp>
        <p:nvSpPr>
          <p:cNvPr id="21" name="BlokTextu 20"/>
          <p:cNvSpPr txBox="1"/>
          <p:nvPr/>
        </p:nvSpPr>
        <p:spPr>
          <a:xfrm>
            <a:off x="11568608" y="1249928"/>
            <a:ext cx="381836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sk-SK" b="1" noProof="0" dirty="0">
                <a:solidFill>
                  <a:srgbClr val="FF0000"/>
                </a:solidFill>
              </a:rPr>
              <a:t>2.</a:t>
            </a:r>
          </a:p>
        </p:txBody>
      </p:sp>
      <p:sp>
        <p:nvSpPr>
          <p:cNvPr id="22" name="BlokTextu 21"/>
          <p:cNvSpPr txBox="1"/>
          <p:nvPr/>
        </p:nvSpPr>
        <p:spPr>
          <a:xfrm>
            <a:off x="8587806" y="4005064"/>
            <a:ext cx="381836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sk-SK" b="1" noProof="0" dirty="0">
                <a:solidFill>
                  <a:srgbClr val="FF0000"/>
                </a:solidFill>
              </a:rPr>
              <a:t>3.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11568608" y="4005064"/>
            <a:ext cx="381836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sk-SK" b="1" noProof="0" dirty="0">
                <a:solidFill>
                  <a:srgbClr val="FF0000"/>
                </a:solidFill>
              </a:rPr>
              <a:t>4.</a:t>
            </a:r>
          </a:p>
        </p:txBody>
      </p:sp>
      <p:sp>
        <p:nvSpPr>
          <p:cNvPr id="24" name="Obdĺžnik 23"/>
          <p:cNvSpPr/>
          <p:nvPr/>
        </p:nvSpPr>
        <p:spPr>
          <a:xfrm>
            <a:off x="10357206" y="1619260"/>
            <a:ext cx="1211580" cy="1089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5" name="Obdĺžnik 24"/>
          <p:cNvSpPr/>
          <p:nvPr/>
        </p:nvSpPr>
        <p:spPr>
          <a:xfrm>
            <a:off x="10347056" y="2919224"/>
            <a:ext cx="1211580" cy="1089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6" name="Obdĺžnik 25"/>
          <p:cNvSpPr/>
          <p:nvPr/>
        </p:nvSpPr>
        <p:spPr>
          <a:xfrm>
            <a:off x="8938438" y="2915404"/>
            <a:ext cx="1211580" cy="1089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47210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Vibrácie skupín atómov – zdroj analytického signálu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0768"/>
            <a:ext cx="10515600" cy="219109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sz="1800" noProof="0" dirty="0"/>
              <a:t>Celkový energetický stav molekuly možno zjednodušene vyjadriť ako súčet čiastkových energií (elektrónovej, </a:t>
            </a:r>
            <a:r>
              <a:rPr lang="sk-SK" sz="1800" b="1" noProof="0" dirty="0">
                <a:solidFill>
                  <a:srgbClr val="F0A22E"/>
                </a:solidFill>
              </a:rPr>
              <a:t>vibračnej</a:t>
            </a:r>
            <a:r>
              <a:rPr lang="sk-SK" sz="1800" noProof="0" dirty="0"/>
              <a:t>, rotačnej a translačnej):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b="1" noProof="0" dirty="0">
                <a:solidFill>
                  <a:srgbClr val="F0A22E"/>
                </a:solidFill>
              </a:rPr>
              <a:t>                                                                                          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sk-SK" b="1" noProof="0" dirty="0">
              <a:solidFill>
                <a:srgbClr val="F0A22E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sk-SK" b="1" noProof="0" dirty="0">
              <a:solidFill>
                <a:srgbClr val="F0A22E"/>
              </a:solidFill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2132856"/>
            <a:ext cx="6429145" cy="405761"/>
          </a:xfrm>
          <a:prstGeom prst="rect">
            <a:avLst/>
          </a:prstGeom>
        </p:spPr>
      </p:pic>
      <p:sp>
        <p:nvSpPr>
          <p:cNvPr id="8" name="Obdĺžnik 7"/>
          <p:cNvSpPr/>
          <p:nvPr/>
        </p:nvSpPr>
        <p:spPr>
          <a:xfrm>
            <a:off x="3215680" y="2132856"/>
            <a:ext cx="1224136" cy="4057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37" y="2780928"/>
            <a:ext cx="3592795" cy="3808362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5877272"/>
            <a:ext cx="3257251" cy="864096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2" y="3140968"/>
            <a:ext cx="2057371" cy="864096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930" y="3212976"/>
            <a:ext cx="1344150" cy="792088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84" y="5157192"/>
            <a:ext cx="1504643" cy="667083"/>
          </a:xfrm>
          <a:prstGeom prst="rect">
            <a:avLst/>
          </a:prstGeom>
        </p:spPr>
      </p:pic>
      <p:sp>
        <p:nvSpPr>
          <p:cNvPr id="15" name="BlokTextu 14"/>
          <p:cNvSpPr txBox="1"/>
          <p:nvPr/>
        </p:nvSpPr>
        <p:spPr>
          <a:xfrm>
            <a:off x="3719736" y="6188765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>
                <a:solidFill>
                  <a:srgbClr val="FF0066"/>
                </a:solidFill>
              </a:rPr>
              <a:t>H</a:t>
            </a:r>
            <a:r>
              <a:rPr lang="sk-SK" noProof="0" dirty="0">
                <a:solidFill>
                  <a:srgbClr val="00B050"/>
                </a:solidFill>
              </a:rPr>
              <a:t>Cl</a:t>
            </a:r>
          </a:p>
        </p:txBody>
      </p:sp>
      <p:sp>
        <p:nvSpPr>
          <p:cNvPr id="16" name="BlokTextu 15"/>
          <p:cNvSpPr txBox="1"/>
          <p:nvPr/>
        </p:nvSpPr>
        <p:spPr>
          <a:xfrm>
            <a:off x="4759938" y="2821216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frekvencia vibrácie</a:t>
            </a:r>
          </a:p>
        </p:txBody>
      </p:sp>
      <p:sp>
        <p:nvSpPr>
          <p:cNvPr id="20" name="BlokTextu 19"/>
          <p:cNvSpPr txBox="1"/>
          <p:nvPr/>
        </p:nvSpPr>
        <p:spPr>
          <a:xfrm>
            <a:off x="4609927" y="6021288"/>
            <a:ext cx="4078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k-SK" noProof="0" dirty="0"/>
              <a:t>zložitejší, avšak reálnejší model </a:t>
            </a:r>
          </a:p>
          <a:p>
            <a:pPr algn="r"/>
            <a:r>
              <a:rPr lang="sk-SK" noProof="0" dirty="0"/>
              <a:t>predstavuje anharmonický oscilátor:</a:t>
            </a:r>
          </a:p>
        </p:txBody>
      </p:sp>
      <p:sp>
        <p:nvSpPr>
          <p:cNvPr id="21" name="BlokTextu 20"/>
          <p:cNvSpPr txBox="1"/>
          <p:nvPr/>
        </p:nvSpPr>
        <p:spPr>
          <a:xfrm>
            <a:off x="4727847" y="4149080"/>
            <a:ext cx="7344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 dirty="0"/>
              <a:t>pre frekvenciu fundamentálnych vibrácií platí Hookov zákon; k je silová konštanta väzby, m je redukovaná hmotnosť zúčastnených atómov; v prípade dvojatómovej molekuly (napr. HCl) by bola daná vzťahom:</a:t>
            </a:r>
          </a:p>
        </p:txBody>
      </p:sp>
      <p:sp>
        <p:nvSpPr>
          <p:cNvPr id="22" name="BlokTextu 21"/>
          <p:cNvSpPr txBox="1"/>
          <p:nvPr/>
        </p:nvSpPr>
        <p:spPr>
          <a:xfrm>
            <a:off x="10249281" y="3068960"/>
            <a:ext cx="17556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n je vibračné </a:t>
            </a:r>
          </a:p>
          <a:p>
            <a:r>
              <a:rPr lang="sk-SK" noProof="0" dirty="0"/>
              <a:t>kvantové číslo </a:t>
            </a:r>
          </a:p>
          <a:p>
            <a:r>
              <a:rPr lang="sk-SK" noProof="0" dirty="0"/>
              <a:t>(1, 2, 3,...)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7680176" y="1988840"/>
            <a:ext cx="44550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vibračnú energiu (</a:t>
            </a:r>
            <a:r>
              <a:rPr lang="sk-SK" i="1" noProof="0" dirty="0"/>
              <a:t>E</a:t>
            </a:r>
            <a:r>
              <a:rPr lang="sk-SK" baseline="-25000" noProof="0" dirty="0"/>
              <a:t>vib</a:t>
            </a:r>
            <a:r>
              <a:rPr lang="sk-SK" noProof="0" dirty="0"/>
              <a:t>) skupín atómov </a:t>
            </a:r>
          </a:p>
          <a:p>
            <a:r>
              <a:rPr lang="sk-SK" noProof="0" dirty="0"/>
              <a:t>možno opísať pomocou modelu </a:t>
            </a:r>
          </a:p>
          <a:p>
            <a:r>
              <a:rPr lang="sk-SK" noProof="0" dirty="0"/>
              <a:t>jednoduchého harmonického oscilátora: </a:t>
            </a:r>
          </a:p>
        </p:txBody>
      </p:sp>
      <p:sp>
        <p:nvSpPr>
          <p:cNvPr id="24" name="BlokTextu 23"/>
          <p:cNvSpPr txBox="1"/>
          <p:nvPr/>
        </p:nvSpPr>
        <p:spPr>
          <a:xfrm>
            <a:off x="8976320" y="5386208"/>
            <a:ext cx="3204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konštanta anharmonicity </a:t>
            </a:r>
            <a:r>
              <a:rPr lang="sk-SK" i="1" noProof="0" dirty="0"/>
              <a:t>x</a:t>
            </a:r>
            <a:r>
              <a:rPr lang="sk-SK" baseline="-25000" noProof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44825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  <p:bldP spid="16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Vibrácie skupín atómov – zdroj analytického signálu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5934"/>
            <a:ext cx="10515600" cy="533206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k-SK" noProof="0" dirty="0"/>
              <a:t>základnou</a:t>
            </a:r>
            <a:r>
              <a:rPr lang="sk-SK" b="1" noProof="0" dirty="0">
                <a:solidFill>
                  <a:srgbClr val="F0A22E"/>
                </a:solidFill>
              </a:rPr>
              <a:t> </a:t>
            </a:r>
            <a:r>
              <a:rPr lang="sk-SK" noProof="0" dirty="0"/>
              <a:t>podmienkou absorpcie IČ žiarenia určitou skupinou vzájomne viazaných atómov je, že </a:t>
            </a:r>
            <a:r>
              <a:rPr lang="sk-SK" b="1" noProof="0" dirty="0">
                <a:solidFill>
                  <a:srgbClr val="F0A22E"/>
                </a:solidFill>
              </a:rPr>
              <a:t>pri </a:t>
            </a:r>
            <a:r>
              <a:rPr lang="sk-SK" noProof="0" dirty="0"/>
              <a:t>jej </a:t>
            </a:r>
            <a:r>
              <a:rPr lang="sk-SK" b="1" noProof="0" dirty="0">
                <a:solidFill>
                  <a:srgbClr val="F0A22E"/>
                </a:solidFill>
              </a:rPr>
              <a:t>vibrácii musí </a:t>
            </a:r>
            <a:r>
              <a:rPr lang="sk-SK" noProof="0" dirty="0"/>
              <a:t>v rámci danej štruktúrnej jednotky </a:t>
            </a:r>
            <a:r>
              <a:rPr lang="sk-SK" b="1" noProof="0" dirty="0">
                <a:solidFill>
                  <a:srgbClr val="F0A22E"/>
                </a:solidFill>
              </a:rPr>
              <a:t>dochádzať k zmene dipólového momentu</a:t>
            </a:r>
            <a:r>
              <a:rPr lang="sk-SK" noProof="0" dirty="0"/>
              <a:t> </a:t>
            </a:r>
            <a:r>
              <a:rPr lang="sk-SK" noProof="0" dirty="0">
                <a:sym typeface="Wingdings" panose="05000000000000000000" pitchFamily="2" charset="2"/>
              </a:rPr>
              <a:t> čím väčšia je zmena d.m. tým intenzívnejšia je absorpcia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 </a:t>
            </a:r>
            <a:r>
              <a:rPr lang="sk-SK" noProof="0" dirty="0">
                <a:sym typeface="Wingdings" panose="05000000000000000000" pitchFamily="2" charset="2"/>
              </a:rPr>
              <a:t>(Stuart, 2004)</a:t>
            </a:r>
          </a:p>
          <a:p>
            <a:pPr>
              <a:lnSpc>
                <a:spcPct val="110000"/>
              </a:lnSpc>
            </a:pPr>
            <a:r>
              <a:rPr lang="sk-SK" noProof="0" dirty="0">
                <a:sym typeface="Wingdings" panose="05000000000000000000" pitchFamily="2" charset="2"/>
              </a:rPr>
              <a:t>k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 </a:t>
            </a:r>
            <a:r>
              <a:rPr lang="sk-SK" noProof="0" dirty="0">
                <a:sym typeface="Wingdings" panose="05000000000000000000" pitchFamily="2" charset="2"/>
              </a:rPr>
              <a:t>absorpcii dôjde vtedy, 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ak je frekvencia IČ žiarenia „zhodná“ (resp. v korelácii)</a:t>
            </a:r>
            <a:r>
              <a:rPr lang="sk-SK" noProof="0" dirty="0">
                <a:sym typeface="Wingdings" panose="05000000000000000000" pitchFamily="2" charset="2"/>
              </a:rPr>
              <a:t> 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s frekvenciou vibrácie uvažovanej skupiny atómov</a:t>
            </a:r>
            <a:r>
              <a:rPr lang="sk-SK" noProof="0" dirty="0">
                <a:sym typeface="Wingdings" panose="05000000000000000000" pitchFamily="2" charset="2"/>
              </a:rPr>
              <a:t> a 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energia</a:t>
            </a:r>
            <a:r>
              <a:rPr lang="sk-SK" noProof="0" dirty="0">
                <a:sym typeface="Wingdings" panose="05000000000000000000" pitchFamily="2" charset="2"/>
              </a:rPr>
              <a:t> dopadajúceho 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žiarenia zodpovedá energii potrebnej na prechod molekuly z nižšieho do vyššieho vibračného stavu</a:t>
            </a:r>
            <a:r>
              <a:rPr lang="sk-SK" b="1" noProof="0" dirty="0">
                <a:sym typeface="Wingdings" panose="05000000000000000000" pitchFamily="2" charset="2"/>
              </a:rPr>
              <a:t> </a:t>
            </a:r>
            <a:r>
              <a:rPr lang="sk-SK" noProof="0" dirty="0">
                <a:sym typeface="Wingdings" panose="05000000000000000000" pitchFamily="2" charset="2"/>
              </a:rPr>
              <a:t>(</a:t>
            </a:r>
            <a:r>
              <a:rPr lang="sk-SK" noProof="0" dirty="0"/>
              <a:t>Coates, 2000; Madejová)</a:t>
            </a:r>
          </a:p>
        </p:txBody>
      </p:sp>
    </p:spTree>
    <p:extLst>
      <p:ext uri="{BB962C8B-B14F-4D97-AF65-F5344CB8AC3E}">
        <p14:creationId xmlns:p14="http://schemas.microsoft.com/office/powerpoint/2010/main" val="187432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944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Rozdelenie techník laboratórnej IČ analýzy používaných pri rozbore pôd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1350"/>
            <a:ext cx="10515600" cy="5332066"/>
          </a:xfrm>
        </p:spPr>
        <p:txBody>
          <a:bodyPr>
            <a:normAutofit/>
          </a:bodyPr>
          <a:lstStyle/>
          <a:p>
            <a:r>
              <a:rPr lang="sk-SK" b="1" noProof="0" dirty="0">
                <a:solidFill>
                  <a:srgbClr val="F0A22E"/>
                </a:solidFill>
              </a:rPr>
              <a:t>Transmisné metódy </a:t>
            </a:r>
            <a:r>
              <a:rPr lang="sk-SK" noProof="0" dirty="0"/>
              <a:t>– detekcia transmisie žiarenia (zmena jeho intenzity po prechode vzorkou); malé množstvo vzorky je zlisovane do tenkej tablety; analýze môže byť podrobená vzorka tiež vo forme filmu</a:t>
            </a:r>
            <a:endParaRPr lang="sk-SK" noProof="0" dirty="0">
              <a:solidFill>
                <a:schemeClr val="accent1"/>
              </a:solidFill>
            </a:endParaRPr>
          </a:p>
          <a:p>
            <a:r>
              <a:rPr lang="sk-SK" b="1" noProof="0" dirty="0">
                <a:solidFill>
                  <a:srgbClr val="F0A22E"/>
                </a:solidFill>
              </a:rPr>
              <a:t>Reflexné metódy</a:t>
            </a:r>
            <a:r>
              <a:rPr lang="sk-SK" noProof="0" dirty="0"/>
              <a:t> –  sleduje sa zmena intenzity žiarenia po jeho odraze od vzorky; napr. DRIFT a ATR techniky; v prípade DRIFT metód je zdrojom analytického signálu difúzna reflexia žiarenia; pri ATR preniká žiarenia niekoľko μm do vzorky, pričom žiarenie s určitou vlnovou dĺžkou je pohltené (zoslabené) </a:t>
            </a:r>
            <a:r>
              <a:rPr lang="sk-SK" noProof="0" dirty="0">
                <a:sym typeface="Wingdings" panose="05000000000000000000" pitchFamily="2" charset="2"/>
              </a:rPr>
              <a:t> informácia o chemickej štruktúre vzorky</a:t>
            </a: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38223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9336" y="-459432"/>
            <a:ext cx="10515600" cy="114522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sz="2800" noProof="0" dirty="0">
                <a:solidFill>
                  <a:srgbClr val="F0A22E"/>
                </a:solidFill>
              </a:rPr>
              <a:t>Transmisná IČ spektroskopia: </a:t>
            </a:r>
            <a:r>
              <a:rPr lang="sk-SK" sz="2400" noProof="0" dirty="0">
                <a:solidFill>
                  <a:schemeClr val="tx1"/>
                </a:solidFill>
              </a:rPr>
              <a:t>spracovanie vzoriek</a:t>
            </a:r>
          </a:p>
        </p:txBody>
      </p:sp>
      <p:pic>
        <p:nvPicPr>
          <p:cNvPr id="17" name="Obrázo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1052736"/>
            <a:ext cx="4489584" cy="5250693"/>
          </a:xfrm>
          <a:prstGeom prst="rect">
            <a:avLst/>
          </a:prstGeom>
        </p:spPr>
      </p:pic>
      <p:sp>
        <p:nvSpPr>
          <p:cNvPr id="18" name="BlokTextu 17"/>
          <p:cNvSpPr txBox="1"/>
          <p:nvPr/>
        </p:nvSpPr>
        <p:spPr>
          <a:xfrm>
            <a:off x="3719738" y="1196752"/>
            <a:ext cx="3618298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sk-SK" sz="2000" noProof="0" dirty="0">
                <a:solidFill>
                  <a:srgbClr val="F0A22E"/>
                </a:solidFill>
              </a:rPr>
              <a:t>1. Sušenie</a:t>
            </a:r>
          </a:p>
          <a:p>
            <a:pPr algn="ctr"/>
            <a:r>
              <a:rPr lang="sk-SK" sz="2000" noProof="0" dirty="0">
                <a:solidFill>
                  <a:srgbClr val="F0A22E"/>
                </a:solidFill>
              </a:rPr>
              <a:t>2. Získanie jemnozeme:</a:t>
            </a:r>
            <a:endParaRPr lang="sk-SK" sz="2000" noProof="0" dirty="0"/>
          </a:p>
          <a:p>
            <a:pPr algn="ctr"/>
            <a:r>
              <a:rPr lang="sk-SK" sz="2000" noProof="0" dirty="0"/>
              <a:t>drvenie </a:t>
            </a:r>
          </a:p>
          <a:p>
            <a:pPr algn="ctr"/>
            <a:r>
              <a:rPr lang="sk-SK" sz="2000" noProof="0" dirty="0"/>
              <a:t>v keramickom </a:t>
            </a:r>
          </a:p>
          <a:p>
            <a:pPr algn="ctr"/>
            <a:r>
              <a:rPr lang="sk-SK" sz="2000" noProof="0" dirty="0"/>
              <a:t>mažiari</a:t>
            </a:r>
          </a:p>
          <a:p>
            <a:pPr algn="ctr"/>
            <a:r>
              <a:rPr lang="sk-SK" sz="2000" noProof="0" dirty="0"/>
              <a:t>a</a:t>
            </a:r>
          </a:p>
          <a:p>
            <a:pPr algn="ctr"/>
            <a:r>
              <a:rPr lang="sk-SK" sz="2000" noProof="0" dirty="0"/>
              <a:t>preosievanie cez sito </a:t>
            </a:r>
          </a:p>
          <a:p>
            <a:pPr algn="ctr">
              <a:spcAft>
                <a:spcPts val="1200"/>
              </a:spcAft>
            </a:pPr>
            <a:r>
              <a:rPr lang="sk-SK" sz="2000" noProof="0" dirty="0"/>
              <a:t>s veľkosťou otvorov 2 mm</a:t>
            </a:r>
          </a:p>
          <a:p>
            <a:pPr algn="ctr"/>
            <a:r>
              <a:rPr lang="sk-SK" sz="2000" noProof="0" dirty="0">
                <a:solidFill>
                  <a:srgbClr val="F0A22E"/>
                </a:solidFill>
              </a:rPr>
              <a:t>3. dodatočná homogenizácia</a:t>
            </a:r>
          </a:p>
          <a:p>
            <a:pPr algn="ctr">
              <a:spcAft>
                <a:spcPts val="1200"/>
              </a:spcAft>
            </a:pPr>
            <a:r>
              <a:rPr lang="sk-SK" sz="2000" noProof="0" dirty="0"/>
              <a:t>napr. v guľovom ZrO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 mlyne </a:t>
            </a:r>
          </a:p>
          <a:p>
            <a:pPr algn="ctr">
              <a:spcAft>
                <a:spcPts val="1200"/>
              </a:spcAft>
            </a:pPr>
            <a:r>
              <a:rPr lang="sk-SK" sz="2000" noProof="0" dirty="0">
                <a:solidFill>
                  <a:srgbClr val="F0A22E"/>
                </a:solidFill>
              </a:rPr>
              <a:t>4. (presné) váženie</a:t>
            </a:r>
          </a:p>
          <a:p>
            <a:pPr algn="ctr"/>
            <a:r>
              <a:rPr lang="sk-SK" sz="2000" noProof="0" dirty="0">
                <a:solidFill>
                  <a:srgbClr val="F0A22E"/>
                </a:solidFill>
              </a:rPr>
              <a:t>5. príprava tablety</a:t>
            </a:r>
          </a:p>
          <a:p>
            <a:pPr algn="ctr"/>
            <a:endParaRPr lang="sk-SK" sz="2000" noProof="0" dirty="0"/>
          </a:p>
          <a:p>
            <a:pPr algn="ctr"/>
            <a:endParaRPr lang="sk-SK" sz="2000" noProof="0" dirty="0"/>
          </a:p>
        </p:txBody>
      </p:sp>
      <p:pic>
        <p:nvPicPr>
          <p:cNvPr id="20" name="Obrázok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7" y="764704"/>
            <a:ext cx="3361736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2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-11459"/>
            <a:ext cx="3858559" cy="686946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1981"/>
            <a:ext cx="3647728" cy="436601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1385392"/>
            <a:ext cx="410445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6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86141"/>
            <a:ext cx="8243781" cy="6283827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4005064"/>
            <a:ext cx="3256889" cy="25649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16280" y="1268760"/>
            <a:ext cx="35846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Aplikácia konštantného tlaku</a:t>
            </a:r>
          </a:p>
          <a:p>
            <a:r>
              <a:rPr lang="sk-SK" noProof="0" dirty="0"/>
              <a:t>pri výrobe (lisovaní)</a:t>
            </a:r>
          </a:p>
          <a:p>
            <a:r>
              <a:rPr lang="sk-SK" noProof="0" dirty="0"/>
              <a:t>jednotlivých tabliet, napr. 85kN</a:t>
            </a:r>
          </a:p>
        </p:txBody>
      </p:sp>
    </p:spTree>
    <p:extLst>
      <p:ext uri="{BB962C8B-B14F-4D97-AF65-F5344CB8AC3E}">
        <p14:creationId xmlns:p14="http://schemas.microsoft.com/office/powerpoint/2010/main" val="330814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2057"/>
            <a:ext cx="8040216" cy="6030162"/>
          </a:xfrm>
          <a:prstGeom prst="rect">
            <a:avLst/>
          </a:prstGeom>
        </p:spPr>
      </p:pic>
      <p:sp>
        <p:nvSpPr>
          <p:cNvPr id="12" name="Šípka dolu 11"/>
          <p:cNvSpPr/>
          <p:nvPr/>
        </p:nvSpPr>
        <p:spPr>
          <a:xfrm>
            <a:off x="2909373" y="1759874"/>
            <a:ext cx="504056" cy="6796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32777" y="1522776"/>
            <a:ext cx="6819343" cy="382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4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41" y="27384"/>
            <a:ext cx="9863915" cy="6858000"/>
          </a:xfrm>
          <a:prstGeom prst="rect">
            <a:avLst/>
          </a:prstGeom>
        </p:spPr>
      </p:pic>
      <p:sp>
        <p:nvSpPr>
          <p:cNvPr id="19" name="Slnko 18"/>
          <p:cNvSpPr/>
          <p:nvPr/>
        </p:nvSpPr>
        <p:spPr>
          <a:xfrm>
            <a:off x="7811053" y="4005064"/>
            <a:ext cx="314309" cy="288032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Ovál 2"/>
          <p:cNvSpPr/>
          <p:nvPr/>
        </p:nvSpPr>
        <p:spPr>
          <a:xfrm>
            <a:off x="7896200" y="4077072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2" name="Ovál 11"/>
          <p:cNvSpPr/>
          <p:nvPr/>
        </p:nvSpPr>
        <p:spPr>
          <a:xfrm>
            <a:off x="7104112" y="2276872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Ovál 12"/>
          <p:cNvSpPr/>
          <p:nvPr/>
        </p:nvSpPr>
        <p:spPr>
          <a:xfrm>
            <a:off x="7104112" y="2276872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0" name="Ovál 19"/>
          <p:cNvSpPr/>
          <p:nvPr/>
        </p:nvSpPr>
        <p:spPr>
          <a:xfrm>
            <a:off x="7104112" y="2276872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5" name="Obdĺžnik 4"/>
          <p:cNvSpPr/>
          <p:nvPr/>
        </p:nvSpPr>
        <p:spPr>
          <a:xfrm>
            <a:off x="6312024" y="2048292"/>
            <a:ext cx="45719" cy="64807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01766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0092 L 0.03125 0.09028 L 0.03125 -0.26227 L -0.06498 -0.26227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3" y="-851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-0.07083 -4.44444E-6 L -1.66667E-6 -4.44444E-6 Z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53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0023 L 2.08333E-7 -0.11134 L 2.08333E-7 0.00023 Z " pathEditMode="relative" ptsTypes="A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0024 L 2.08333E-7 0.33195 L -0.23711 0.33195 " pathEditMode="relative" ptsTypes="A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078 -0.00092 L 0.01615 -0.00092 L -0.01614 -0.00092 L 0.00078 -0.00092 Z " pathEditMode="relative" ptsTypes="AAAA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20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016" y="2756687"/>
            <a:ext cx="5951983" cy="4128698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680176" y="116632"/>
            <a:ext cx="4511823" cy="201622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800" b="1" noProof="0" dirty="0">
                <a:solidFill>
                  <a:srgbClr val="F0A22E"/>
                </a:solidFill>
              </a:rPr>
              <a:t>Fourierova transformácia</a:t>
            </a:r>
            <a:r>
              <a:rPr lang="sk-SK" sz="1800" noProof="0" dirty="0"/>
              <a:t>: </a:t>
            </a:r>
          </a:p>
          <a:p>
            <a:pPr>
              <a:spcBef>
                <a:spcPts val="0"/>
              </a:spcBef>
              <a:buNone/>
            </a:pPr>
            <a:endParaRPr lang="sk-SK" sz="1800" noProof="0" dirty="0"/>
          </a:p>
          <a:p>
            <a:pPr>
              <a:spcBef>
                <a:spcPts val="0"/>
              </a:spcBef>
              <a:buNone/>
            </a:pPr>
            <a:r>
              <a:rPr lang="sk-SK" sz="1800" noProof="0" dirty="0"/>
              <a:t>dvojica vzťahov umožňujúca konverziu z časovej domény do spektrálnej a naopak </a:t>
            </a:r>
            <a:endParaRPr lang="sk-SK" sz="1800" noProof="0" dirty="0">
              <a:solidFill>
                <a:srgbClr val="F0A22E"/>
              </a:solidFill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" y="0"/>
            <a:ext cx="5519017" cy="3830126"/>
          </a:xfrm>
          <a:prstGeom prst="rect">
            <a:avLst/>
          </a:prstGeom>
        </p:spPr>
      </p:pic>
      <p:sp>
        <p:nvSpPr>
          <p:cNvPr id="11" name="Zahnutá šípka dolu 10"/>
          <p:cNvSpPr/>
          <p:nvPr/>
        </p:nvSpPr>
        <p:spPr>
          <a:xfrm rot="2466199">
            <a:off x="5954517" y="1073409"/>
            <a:ext cx="2291396" cy="106169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>
              <a:solidFill>
                <a:schemeClr val="tx1"/>
              </a:solidFill>
            </a:endParaRPr>
          </a:p>
        </p:txBody>
      </p:sp>
      <p:sp>
        <p:nvSpPr>
          <p:cNvPr id="12" name="Zahnutá šípka dolu 11"/>
          <p:cNvSpPr/>
          <p:nvPr/>
        </p:nvSpPr>
        <p:spPr>
          <a:xfrm rot="13266533">
            <a:off x="2868233" y="4599010"/>
            <a:ext cx="2291396" cy="111654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2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-24340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Výstup z merania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052736"/>
            <a:ext cx="10515600" cy="533206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sk-SK" b="1" noProof="0" dirty="0">
                <a:solidFill>
                  <a:srgbClr val="F0A22E"/>
                </a:solidFill>
              </a:rPr>
              <a:t>Spektrum</a:t>
            </a:r>
            <a:r>
              <a:rPr lang="sk-SK" noProof="0" dirty="0"/>
              <a:t>: vzájomný pomer intenzít spektier vzorky (</a:t>
            </a:r>
            <a:r>
              <a:rPr lang="sk-SK" i="1" noProof="0" dirty="0"/>
              <a:t>I</a:t>
            </a:r>
            <a:r>
              <a:rPr lang="sk-SK" i="1" baseline="-25000" noProof="0" dirty="0"/>
              <a:t>T</a:t>
            </a:r>
            <a:r>
              <a:rPr lang="sk-SK" noProof="0" dirty="0"/>
              <a:t>) a pozadia (</a:t>
            </a:r>
            <a:r>
              <a:rPr lang="sk-SK" i="1" noProof="0" dirty="0"/>
              <a:t>I</a:t>
            </a:r>
            <a:r>
              <a:rPr lang="sk-SK" i="1" baseline="-25000" noProof="0" dirty="0"/>
              <a:t>0</a:t>
            </a:r>
            <a:r>
              <a:rPr lang="sk-SK" noProof="0" dirty="0"/>
              <a:t>) </a:t>
            </a:r>
          </a:p>
          <a:p>
            <a:pPr>
              <a:spcBef>
                <a:spcPts val="0"/>
              </a:spcBef>
              <a:buNone/>
            </a:pPr>
            <a:endParaRPr lang="sk-SK" noProof="0" dirty="0">
              <a:solidFill>
                <a:srgbClr val="F0A22E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noProof="0" dirty="0"/>
              <a:t>percentuálne vyjadrenie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noProof="0" dirty="0"/>
              <a:t>tohto pomeru nazývame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noProof="0" dirty="0">
                <a:solidFill>
                  <a:srgbClr val="F0A22E"/>
                </a:solidFill>
              </a:rPr>
              <a:t>transmitanciou (T)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223" y="1725295"/>
            <a:ext cx="7125337" cy="494075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59" y="2780928"/>
            <a:ext cx="134771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6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-24340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Výstup z merania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052736"/>
            <a:ext cx="10515600" cy="533206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800" b="1" noProof="0" dirty="0">
                <a:solidFill>
                  <a:srgbClr val="F0A22E"/>
                </a:solidFill>
              </a:rPr>
              <a:t>Spektrum</a:t>
            </a:r>
            <a:r>
              <a:rPr lang="sk-SK" sz="1800" noProof="0" dirty="0"/>
              <a:t>: keďže s narastajúcou koncentráciou absorbujúcej zložky klesá hodnota T exponenciálne, pri kvantitatívnom meraní sa používa najmä absorbancia (A)</a:t>
            </a:r>
          </a:p>
          <a:p>
            <a:pPr>
              <a:spcBef>
                <a:spcPts val="0"/>
              </a:spcBef>
              <a:buNone/>
            </a:pPr>
            <a:endParaRPr lang="sk-SK" sz="1800" noProof="0" dirty="0"/>
          </a:p>
          <a:p>
            <a:pPr>
              <a:spcBef>
                <a:spcPts val="0"/>
              </a:spcBef>
              <a:buNone/>
            </a:pPr>
            <a:r>
              <a:rPr lang="sk-SK" sz="1800" noProof="0" dirty="0"/>
              <a:t>ktorá daná vzťahom:</a:t>
            </a:r>
          </a:p>
          <a:p>
            <a:pPr>
              <a:spcBef>
                <a:spcPts val="0"/>
              </a:spcBef>
              <a:buNone/>
            </a:pPr>
            <a:endParaRPr lang="sk-SK" sz="1800" noProof="0" dirty="0"/>
          </a:p>
          <a:p>
            <a:pPr>
              <a:spcBef>
                <a:spcPts val="0"/>
              </a:spcBef>
              <a:buNone/>
            </a:pPr>
            <a:endParaRPr lang="sk-SK" sz="1800" noProof="0" dirty="0"/>
          </a:p>
          <a:p>
            <a:pPr>
              <a:spcBef>
                <a:spcPts val="0"/>
              </a:spcBef>
              <a:buNone/>
            </a:pPr>
            <a:endParaRPr lang="sk-SK" sz="1800" noProof="0" dirty="0"/>
          </a:p>
          <a:p>
            <a:pPr>
              <a:spcBef>
                <a:spcPts val="0"/>
              </a:spcBef>
              <a:buNone/>
            </a:pPr>
            <a:endParaRPr lang="sk-SK" sz="1800" noProof="0" dirty="0"/>
          </a:p>
          <a:p>
            <a:pPr>
              <a:spcBef>
                <a:spcPts val="0"/>
              </a:spcBef>
              <a:buNone/>
            </a:pPr>
            <a:endParaRPr lang="sk-SK" sz="1800" noProof="0" dirty="0"/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noProof="0" dirty="0"/>
              <a:t>kde </a:t>
            </a:r>
            <a:r>
              <a:rPr lang="sk-SK" sz="1800" i="1" noProof="0" dirty="0"/>
              <a:t>ε</a:t>
            </a:r>
            <a:r>
              <a:rPr lang="sk-SK" sz="1800" noProof="0" dirty="0"/>
              <a:t> je molárny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noProof="0" dirty="0"/>
              <a:t>absorpčný koeficient;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i="1" noProof="0" dirty="0"/>
              <a:t>c</a:t>
            </a:r>
            <a:r>
              <a:rPr lang="sk-SK" sz="1800" noProof="0" dirty="0"/>
              <a:t> je koncentrácia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noProof="0" dirty="0"/>
              <a:t>látky (chem. indivídua);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i="1" noProof="0" dirty="0"/>
              <a:t>l</a:t>
            </a:r>
            <a:r>
              <a:rPr lang="sk-SK" sz="1800" noProof="0" dirty="0"/>
              <a:t> je dĺžka optickej dráhy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noProof="0" dirty="0"/>
              <a:t>lúča</a:t>
            </a:r>
          </a:p>
          <a:p>
            <a:pPr>
              <a:spcBef>
                <a:spcPts val="0"/>
              </a:spcBef>
              <a:buNone/>
            </a:pPr>
            <a:endParaRPr lang="sk-SK" sz="1800" noProof="0" dirty="0"/>
          </a:p>
          <a:p>
            <a:pPr>
              <a:spcBef>
                <a:spcPts val="0"/>
              </a:spcBef>
              <a:buNone/>
            </a:pPr>
            <a:endParaRPr lang="sk-SK" sz="1800" noProof="0" dirty="0">
              <a:solidFill>
                <a:srgbClr val="F0A22E"/>
              </a:solidFill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5" y="2348880"/>
            <a:ext cx="2070031" cy="80421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36" y="1728608"/>
            <a:ext cx="7125337" cy="494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0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Výstup z merania (spektrum)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5934"/>
            <a:ext cx="10515600" cy="5332066"/>
          </a:xfrm>
        </p:spPr>
        <p:txBody>
          <a:bodyPr>
            <a:normAutofit/>
          </a:bodyPr>
          <a:lstStyle/>
          <a:p>
            <a:r>
              <a:rPr lang="sk-SK" sz="1800" noProof="0" dirty="0"/>
              <a:t>(jedným) meraním spravidla </a:t>
            </a:r>
            <a:r>
              <a:rPr lang="sk-SK" sz="1800" b="1" noProof="0" dirty="0">
                <a:solidFill>
                  <a:srgbClr val="F0A22E"/>
                </a:solidFill>
              </a:rPr>
              <a:t>získame dvojicu vektorov </a:t>
            </a:r>
            <a:r>
              <a:rPr lang="sk-SK" sz="1800" noProof="0" dirty="0"/>
              <a:t>(t.j. dvojica usporiadaných n-tíc hodnôt) ktoré vyjadrujú:</a:t>
            </a:r>
          </a:p>
          <a:p>
            <a:pPr marL="571500" lvl="1" indent="-342900">
              <a:buAutoNum type="arabicPeriod"/>
            </a:pPr>
            <a:r>
              <a:rPr lang="sk-SK" b="1" noProof="0" dirty="0">
                <a:solidFill>
                  <a:srgbClr val="F0A22E"/>
                </a:solidFill>
              </a:rPr>
              <a:t>zmena intenzity (IČ) žiarenia </a:t>
            </a:r>
            <a:r>
              <a:rPr lang="sk-SK" noProof="0" dirty="0"/>
              <a:t>ku ktorej došlo v dôsledku jeho absorpcie vzorkou vyjadrená </a:t>
            </a:r>
            <a:r>
              <a:rPr lang="sk-SK" b="1" noProof="0" dirty="0">
                <a:solidFill>
                  <a:srgbClr val="F0A22E"/>
                </a:solidFill>
              </a:rPr>
              <a:t>absorbanciou</a:t>
            </a:r>
            <a:r>
              <a:rPr lang="sk-SK" noProof="0" dirty="0"/>
              <a:t>, transmitanciou, reflektanciou, alebo prostredníctvom jednotiek Kubelka-Munck (obvykle znázornená na zvislej osi y)</a:t>
            </a:r>
          </a:p>
          <a:p>
            <a:pPr marL="571500" lvl="1" indent="-342900">
              <a:buAutoNum type="arabicPeriod"/>
            </a:pPr>
            <a:r>
              <a:rPr lang="sk-SK" b="1" noProof="0" dirty="0">
                <a:solidFill>
                  <a:srgbClr val="F0A22E"/>
                </a:solidFill>
              </a:rPr>
              <a:t>vlnočet</a:t>
            </a:r>
            <a:r>
              <a:rPr lang="sk-SK" noProof="0" dirty="0"/>
              <a:t>, frekvencia, vlnová dĺžka žiarenia (os x)   </a:t>
            </a:r>
          </a:p>
        </p:txBody>
      </p:sp>
    </p:spTree>
    <p:extLst>
      <p:ext uri="{BB962C8B-B14F-4D97-AF65-F5344CB8AC3E}">
        <p14:creationId xmlns:p14="http://schemas.microsoft.com/office/powerpoint/2010/main" val="314590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1463293"/>
            <a:ext cx="8688288" cy="539460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53"/>
            <a:ext cx="8400256" cy="5073488"/>
          </a:xfrm>
          <a:prstGeom prst="rect">
            <a:avLst/>
          </a:prstGeom>
        </p:spPr>
      </p:pic>
      <p:sp>
        <p:nvSpPr>
          <p:cNvPr id="2" name="BlokTextu 1"/>
          <p:cNvSpPr txBox="1"/>
          <p:nvPr/>
        </p:nvSpPr>
        <p:spPr>
          <a:xfrm>
            <a:off x="119336" y="8585"/>
            <a:ext cx="7416824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1900" b="1" noProof="0" dirty="0">
                <a:solidFill>
                  <a:srgbClr val="C00000"/>
                </a:solidFill>
              </a:rPr>
              <a:t>jednotlivé oblasti</a:t>
            </a:r>
            <a:r>
              <a:rPr lang="sk-SK" sz="1900" noProof="0" dirty="0">
                <a:solidFill>
                  <a:schemeClr val="bg1"/>
                </a:solidFill>
              </a:rPr>
              <a:t> </a:t>
            </a:r>
            <a:r>
              <a:rPr lang="sk-SK" sz="1900" b="1" noProof="0" dirty="0">
                <a:solidFill>
                  <a:srgbClr val="C00000"/>
                </a:solidFill>
              </a:rPr>
              <a:t>IČ spektra, </a:t>
            </a:r>
            <a:r>
              <a:rPr lang="sk-SK" sz="1900" noProof="0" dirty="0">
                <a:solidFill>
                  <a:schemeClr val="bg1"/>
                </a:solidFill>
              </a:rPr>
              <a:t>v ktorých detegujeme vibrácie konkrétnych skupín atómov, </a:t>
            </a:r>
            <a:r>
              <a:rPr lang="sk-SK" sz="1900" b="1" noProof="0" dirty="0">
                <a:solidFill>
                  <a:srgbClr val="C00000"/>
                </a:solidFill>
              </a:rPr>
              <a:t>sa navzájom prekrývajú 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1900" noProof="0" dirty="0">
                <a:solidFill>
                  <a:schemeClr val="bg1"/>
                </a:solidFill>
              </a:rPr>
              <a:t>rôzne vibrácie spôsobujú absorpciu s </a:t>
            </a:r>
            <a:r>
              <a:rPr lang="sk-SK" sz="1900" b="1" noProof="0" dirty="0">
                <a:solidFill>
                  <a:srgbClr val="C00000"/>
                </a:solidFill>
              </a:rPr>
              <a:t>rôznou intenzitou, </a:t>
            </a:r>
            <a:r>
              <a:rPr lang="sk-SK" sz="1900" noProof="0" dirty="0">
                <a:solidFill>
                  <a:schemeClr val="bg1"/>
                </a:solidFill>
              </a:rPr>
              <a:t>pričom sa</a:t>
            </a:r>
            <a:r>
              <a:rPr lang="sk-SK" sz="1900" b="1" noProof="0" dirty="0">
                <a:solidFill>
                  <a:schemeClr val="bg1"/>
                </a:solidFill>
              </a:rPr>
              <a:t> </a:t>
            </a:r>
            <a:r>
              <a:rPr lang="sk-SK" sz="1900" b="1" noProof="0" dirty="0">
                <a:solidFill>
                  <a:srgbClr val="C00000"/>
                </a:solidFill>
              </a:rPr>
              <a:t>líši </a:t>
            </a:r>
            <a:r>
              <a:rPr lang="sk-SK" sz="1900" noProof="0" dirty="0">
                <a:solidFill>
                  <a:schemeClr val="bg1"/>
                </a:solidFill>
              </a:rPr>
              <a:t>tiež </a:t>
            </a:r>
            <a:r>
              <a:rPr lang="sk-SK" sz="1900" b="1" noProof="0" dirty="0">
                <a:solidFill>
                  <a:srgbClr val="C00000"/>
                </a:solidFill>
              </a:rPr>
              <a:t>šírka absorpčných pásov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1900" noProof="0" dirty="0">
                <a:solidFill>
                  <a:schemeClr val="bg1"/>
                </a:solidFill>
              </a:rPr>
              <a:t>súčasťou záznamu môže byť </a:t>
            </a:r>
            <a:r>
              <a:rPr lang="sk-SK" sz="1900" b="1" noProof="0" dirty="0">
                <a:solidFill>
                  <a:srgbClr val="C00000"/>
                </a:solidFill>
              </a:rPr>
              <a:t>niekoľko desiatok </a:t>
            </a:r>
          </a:p>
          <a:p>
            <a:pPr>
              <a:lnSpc>
                <a:spcPct val="110000"/>
              </a:lnSpc>
            </a:pPr>
            <a:r>
              <a:rPr lang="sk-SK" sz="1900" b="1" noProof="0" dirty="0">
                <a:solidFill>
                  <a:srgbClr val="C00000"/>
                </a:solidFill>
              </a:rPr>
              <a:t>    píkov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sk-SK" sz="1900" noProof="0" dirty="0">
                <a:solidFill>
                  <a:schemeClr val="bg1"/>
                </a:solidFill>
              </a:rPr>
              <a:t>napr. v prípade zobrazeného spektra je ich ~ 29</a:t>
            </a:r>
          </a:p>
        </p:txBody>
      </p:sp>
    </p:spTree>
    <p:extLst>
      <p:ext uri="{BB962C8B-B14F-4D97-AF65-F5344CB8AC3E}">
        <p14:creationId xmlns:p14="http://schemas.microsoft.com/office/powerpoint/2010/main" val="284504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Príklady detekcie vybraných vlastností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5934"/>
            <a:ext cx="10946432" cy="5332066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b="1" noProof="0" dirty="0">
                <a:solidFill>
                  <a:srgbClr val="F0A22E"/>
                </a:solidFill>
              </a:rPr>
              <a:t>V IČ spektre detegujeme rôzne štruktúrne jednotky (prípadne ióny) </a:t>
            </a:r>
            <a:r>
              <a:rPr lang="sk-SK" noProof="0" dirty="0"/>
              <a:t>viazané v molekulách a kryštáloch vo vzorke, môže ísť napr. o: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sk-SK" noProof="0" dirty="0"/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noProof="0" dirty="0"/>
              <a:t>ílová frakcia (identifikácia ílových minerálov)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noProof="0" dirty="0"/>
              <a:t>karbonáty (uhličitany)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noProof="0" dirty="0"/>
              <a:t>zastúpenie konkrétnych funkčných skupín v rámci štruktúr pôdnej organickej hmoty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noProof="0" dirty="0"/>
              <a:t>vlastnosti pôd dôležité z pohľadu hodnotenia kontaminácie ŽP (napr. sírany, kyanidy)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sk-SK" noProof="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noProof="0" dirty="0"/>
              <a:t>Prejavy uvedených parametrov pôd </a:t>
            </a:r>
            <a:r>
              <a:rPr lang="sk-SK" b="1" noProof="0" dirty="0">
                <a:solidFill>
                  <a:srgbClr val="F0A22E"/>
                </a:solidFill>
              </a:rPr>
              <a:t>možno </a:t>
            </a:r>
            <a:r>
              <a:rPr lang="sk-SK" noProof="0" dirty="0"/>
              <a:t>v spektre pozorovať a </a:t>
            </a:r>
            <a:r>
              <a:rPr lang="sk-SK" b="1" noProof="0" dirty="0">
                <a:solidFill>
                  <a:srgbClr val="F0A22E"/>
                </a:solidFill>
              </a:rPr>
              <a:t>hodnotiť po kvalitatívnej stránke</a:t>
            </a:r>
            <a:r>
              <a:rPr lang="sk-SK" noProof="0" dirty="0"/>
              <a:t>, alebo prostredníctvom určitej kalibračnej metódy </a:t>
            </a:r>
            <a:r>
              <a:rPr lang="sk-SK" b="1" noProof="0" dirty="0">
                <a:solidFill>
                  <a:srgbClr val="F0A22E"/>
                </a:solidFill>
              </a:rPr>
              <a:t>analyzovať kvantitu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49920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Vlastnosti pôdnej organickej hmoty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5934"/>
            <a:ext cx="10658400" cy="533206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noProof="0" dirty="0">
                <a:sym typeface="Wingdings" panose="05000000000000000000" pitchFamily="2" charset="2"/>
              </a:rPr>
              <a:t>na rozdiel od minerálov, ktorých vibrácie sa v IČ spektre prejavujú špecifickým sledom absorpcií (spôsobenej vibráciou celej mriežky minerálu  efekt „fingerprint“),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 vibrácie </a:t>
            </a:r>
            <a:r>
              <a:rPr lang="sk-SK" noProof="0" dirty="0">
                <a:sym typeface="Wingdings" panose="05000000000000000000" pitchFamily="2" charset="2"/>
              </a:rPr>
              <a:t>organických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 funkčných skupín sú vo väčšej miere nezávislé na zvyšku molekuly ktorej sú súčasťou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k-SK" noProof="0" dirty="0">
                <a:sym typeface="Wingdings" panose="05000000000000000000" pitchFamily="2" charset="2"/>
              </a:rPr>
              <a:t>organických funkčných skupín je však veľmi veľa a ich</a:t>
            </a:r>
            <a:r>
              <a:rPr lang="sk-SK" b="1" noProof="0" dirty="0">
                <a:solidFill>
                  <a:srgbClr val="F0A22E"/>
                </a:solidFill>
                <a:sym typeface="Wingdings" panose="05000000000000000000" pitchFamily="2" charset="2"/>
              </a:rPr>
              <a:t> absorpčné pásy sa navzájom prekrývajú</a:t>
            </a:r>
            <a:endParaRPr lang="sk-SK" b="1" noProof="0" dirty="0">
              <a:solidFill>
                <a:srgbClr val="F0A2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83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51528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Vlastnosti pôdnej organickej hmoty</a:t>
            </a: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3" y="1373230"/>
            <a:ext cx="11254475" cy="526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7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-27384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Genéza humusového horizontu v neutrálnych / mierne alkalických podmienkach </a:t>
            </a:r>
            <a:r>
              <a:rPr lang="sk-SK" sz="2400" noProof="0" dirty="0"/>
              <a:t>(slatinné organozeme)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0449"/>
            <a:ext cx="4348285" cy="301590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62" y="1359323"/>
            <a:ext cx="7823490" cy="5427033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479376" y="1375608"/>
            <a:ext cx="2760692" cy="147732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noProof="0" dirty="0">
                <a:solidFill>
                  <a:srgbClr val="FF0000"/>
                </a:solidFill>
              </a:rPr>
              <a:t>Ohrady; C</a:t>
            </a:r>
            <a:r>
              <a:rPr lang="sk-SK" baseline="-25000" noProof="0" dirty="0">
                <a:solidFill>
                  <a:srgbClr val="FF0000"/>
                </a:solidFill>
              </a:rPr>
              <a:t>org</a:t>
            </a:r>
            <a:r>
              <a:rPr lang="sk-SK" noProof="0" dirty="0">
                <a:solidFill>
                  <a:srgbClr val="FF0000"/>
                </a:solidFill>
              </a:rPr>
              <a:t> = 29,25 %</a:t>
            </a:r>
          </a:p>
          <a:p>
            <a:r>
              <a:rPr lang="sk-SK" noProof="0" dirty="0">
                <a:solidFill>
                  <a:srgbClr val="92D050"/>
                </a:solidFill>
              </a:rPr>
              <a:t>Rojkov; C</a:t>
            </a:r>
            <a:r>
              <a:rPr lang="sk-SK" baseline="-25000" noProof="0" dirty="0">
                <a:solidFill>
                  <a:srgbClr val="92D050"/>
                </a:solidFill>
              </a:rPr>
              <a:t>org</a:t>
            </a:r>
            <a:r>
              <a:rPr lang="sk-SK" noProof="0" dirty="0">
                <a:solidFill>
                  <a:srgbClr val="92D050"/>
                </a:solidFill>
              </a:rPr>
              <a:t> = 20,74 %</a:t>
            </a:r>
          </a:p>
          <a:p>
            <a:r>
              <a:rPr lang="sk-SK" noProof="0" dirty="0">
                <a:solidFill>
                  <a:srgbClr val="66FFFF"/>
                </a:solidFill>
              </a:rPr>
              <a:t>Topoľníky; C</a:t>
            </a:r>
            <a:r>
              <a:rPr lang="sk-SK" baseline="-25000" noProof="0" dirty="0">
                <a:solidFill>
                  <a:srgbClr val="66FFFF"/>
                </a:solidFill>
              </a:rPr>
              <a:t>org</a:t>
            </a:r>
            <a:r>
              <a:rPr lang="sk-SK" noProof="0" dirty="0">
                <a:solidFill>
                  <a:srgbClr val="66FFFF"/>
                </a:solidFill>
              </a:rPr>
              <a:t> = 13,7 %</a:t>
            </a:r>
          </a:p>
          <a:p>
            <a:r>
              <a:rPr lang="sk-SK" noProof="0" dirty="0">
                <a:solidFill>
                  <a:srgbClr val="0070C0"/>
                </a:solidFill>
              </a:rPr>
              <a:t>Šúr; C</a:t>
            </a:r>
            <a:r>
              <a:rPr lang="sk-SK" baseline="-25000" noProof="0" dirty="0">
                <a:solidFill>
                  <a:srgbClr val="0070C0"/>
                </a:solidFill>
              </a:rPr>
              <a:t>org</a:t>
            </a:r>
            <a:r>
              <a:rPr lang="sk-SK" noProof="0" dirty="0">
                <a:solidFill>
                  <a:srgbClr val="0070C0"/>
                </a:solidFill>
              </a:rPr>
              <a:t> = 20,12 %</a:t>
            </a:r>
          </a:p>
          <a:p>
            <a:endParaRPr lang="sk-SK" noProof="0" dirty="0">
              <a:solidFill>
                <a:srgbClr val="92D05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5046934" y="2564904"/>
            <a:ext cx="21537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C=O v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karboxyloch (disociovaných),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karbonyloch a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v (primárnych) 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amidoch </a:t>
            </a:r>
          </a:p>
          <a:p>
            <a:endParaRPr lang="sk-SK" sz="1400" noProof="0" dirty="0">
              <a:solidFill>
                <a:schemeClr val="bg1"/>
              </a:solidFill>
            </a:endParaRPr>
          </a:p>
        </p:txBody>
      </p:sp>
      <p:sp>
        <p:nvSpPr>
          <p:cNvPr id="9" name="Ovál 8"/>
          <p:cNvSpPr/>
          <p:nvPr/>
        </p:nvSpPr>
        <p:spPr>
          <a:xfrm>
            <a:off x="6343078" y="1988840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0" name="Ovál 9"/>
          <p:cNvSpPr/>
          <p:nvPr/>
        </p:nvSpPr>
        <p:spPr>
          <a:xfrm>
            <a:off x="6912644" y="1454399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1" name="BlokTextu 10"/>
          <p:cNvSpPr txBox="1"/>
          <p:nvPr/>
        </p:nvSpPr>
        <p:spPr>
          <a:xfrm>
            <a:off x="5046934" y="2564904"/>
            <a:ext cx="150073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C=O v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karboxyloch 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(disociovaných),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karbonyloch a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v (primárnych) 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amidoch</a:t>
            </a:r>
          </a:p>
          <a:p>
            <a:endParaRPr lang="sk-SK" sz="1400" noProof="0" dirty="0">
              <a:solidFill>
                <a:schemeClr val="bg1"/>
              </a:solidFill>
            </a:endParaRPr>
          </a:p>
          <a:p>
            <a:r>
              <a:rPr lang="sk-SK" sz="1400" noProof="0" dirty="0">
                <a:solidFill>
                  <a:schemeClr val="bg1"/>
                </a:solidFill>
              </a:rPr>
              <a:t>def. OH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vody</a:t>
            </a:r>
          </a:p>
          <a:p>
            <a:endParaRPr lang="sk-SK" sz="1400" noProof="0" dirty="0">
              <a:solidFill>
                <a:schemeClr val="bg1"/>
              </a:solidFill>
            </a:endParaRPr>
          </a:p>
          <a:p>
            <a:r>
              <a:rPr lang="sk-SK" sz="1400" noProof="0" dirty="0">
                <a:solidFill>
                  <a:schemeClr val="bg1"/>
                </a:solidFill>
              </a:rPr>
              <a:t>vib. arom. C</a:t>
            </a:r>
          </a:p>
          <a:p>
            <a:endParaRPr lang="sk-SK" sz="1400" noProof="0" dirty="0">
              <a:solidFill>
                <a:schemeClr val="bg1"/>
              </a:solidFill>
            </a:endParaRPr>
          </a:p>
        </p:txBody>
      </p:sp>
      <p:sp>
        <p:nvSpPr>
          <p:cNvPr id="12" name="Ovál 11"/>
          <p:cNvSpPr/>
          <p:nvPr/>
        </p:nvSpPr>
        <p:spPr>
          <a:xfrm>
            <a:off x="7641108" y="1700808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BlokTextu 12"/>
          <p:cNvSpPr txBox="1"/>
          <p:nvPr/>
        </p:nvSpPr>
        <p:spPr>
          <a:xfrm>
            <a:off x="4902918" y="5138608"/>
            <a:ext cx="13580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NH def. v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sekundárnych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amidoch</a:t>
            </a:r>
          </a:p>
        </p:txBody>
      </p:sp>
      <p:sp>
        <p:nvSpPr>
          <p:cNvPr id="14" name="Ovál 13"/>
          <p:cNvSpPr/>
          <p:nvPr/>
        </p:nvSpPr>
        <p:spPr>
          <a:xfrm>
            <a:off x="8121078" y="2348880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5" name="BlokTextu 14"/>
          <p:cNvSpPr txBox="1"/>
          <p:nvPr/>
        </p:nvSpPr>
        <p:spPr>
          <a:xfrm>
            <a:off x="6778802" y="5714092"/>
            <a:ext cx="136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  <a:cs typeface="Calibri"/>
              </a:rPr>
              <a:t>1510-1520 </a:t>
            </a:r>
          </a:p>
          <a:p>
            <a:r>
              <a:rPr lang="sk-SK" sz="1400" noProof="0" dirty="0">
                <a:solidFill>
                  <a:schemeClr val="bg1"/>
                </a:solidFill>
                <a:cs typeface="Calibri"/>
              </a:rPr>
              <a:t>vib. </a:t>
            </a:r>
            <a:r>
              <a:rPr lang="sk-SK" sz="1400" noProof="0" dirty="0">
                <a:solidFill>
                  <a:schemeClr val="bg1"/>
                </a:solidFill>
              </a:rPr>
              <a:t>aromat. C</a:t>
            </a:r>
          </a:p>
        </p:txBody>
      </p:sp>
      <p:sp>
        <p:nvSpPr>
          <p:cNvPr id="16" name="Ovál 15"/>
          <p:cNvSpPr/>
          <p:nvPr/>
        </p:nvSpPr>
        <p:spPr>
          <a:xfrm>
            <a:off x="8618030" y="2780928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7" name="BlokTextu 16"/>
          <p:cNvSpPr txBox="1"/>
          <p:nvPr/>
        </p:nvSpPr>
        <p:spPr>
          <a:xfrm>
            <a:off x="8863358" y="5858108"/>
            <a:ext cx="1221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CH def. 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v CH</a:t>
            </a:r>
            <a:r>
              <a:rPr lang="sk-SK" sz="1400" baseline="-25000" noProof="0" dirty="0">
                <a:solidFill>
                  <a:schemeClr val="bg1"/>
                </a:solidFill>
              </a:rPr>
              <a:t>2</a:t>
            </a:r>
            <a:r>
              <a:rPr lang="sk-SK" sz="1400" noProof="0" dirty="0">
                <a:solidFill>
                  <a:schemeClr val="bg1"/>
                </a:solidFill>
              </a:rPr>
              <a:t> a CH</a:t>
            </a:r>
            <a:r>
              <a:rPr lang="sk-SK" sz="1400" baseline="-25000" noProof="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8" name="Ovál 17"/>
          <p:cNvSpPr/>
          <p:nvPr/>
        </p:nvSpPr>
        <p:spPr>
          <a:xfrm>
            <a:off x="8963752" y="1700808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9" name="BlokTextu 18"/>
          <p:cNvSpPr txBox="1"/>
          <p:nvPr/>
        </p:nvSpPr>
        <p:spPr>
          <a:xfrm>
            <a:off x="10159502" y="5642664"/>
            <a:ext cx="21499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def. COO</a:t>
            </a:r>
            <a:r>
              <a:rPr lang="sk-SK" sz="1400" baseline="30000" noProof="0" dirty="0">
                <a:solidFill>
                  <a:schemeClr val="bg1"/>
                </a:solidFill>
              </a:rPr>
              <a:t>- </a:t>
            </a:r>
            <a:r>
              <a:rPr lang="sk-SK" sz="1400" noProof="0" dirty="0">
                <a:solidFill>
                  <a:schemeClr val="bg1"/>
                </a:solidFill>
              </a:rPr>
              <a:t>v</a:t>
            </a:r>
            <a:r>
              <a:rPr lang="sk-SK" sz="1400" baseline="30000" noProof="0" dirty="0">
                <a:solidFill>
                  <a:schemeClr val="bg1"/>
                </a:solidFill>
              </a:rPr>
              <a:t> </a:t>
            </a:r>
            <a:r>
              <a:rPr lang="sk-SK" sz="1400" noProof="0" dirty="0">
                <a:solidFill>
                  <a:schemeClr val="bg1"/>
                </a:solidFill>
              </a:rPr>
              <a:t>karboxyloch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a val. C-N amidoch; 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arom. C </a:t>
            </a:r>
          </a:p>
        </p:txBody>
      </p:sp>
      <p:sp>
        <p:nvSpPr>
          <p:cNvPr id="20" name="Ovál 19"/>
          <p:cNvSpPr/>
          <p:nvPr/>
        </p:nvSpPr>
        <p:spPr>
          <a:xfrm>
            <a:off x="9551807" y="1809955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1" name="BlokTextu 20"/>
          <p:cNvSpPr txBox="1"/>
          <p:nvPr/>
        </p:nvSpPr>
        <p:spPr>
          <a:xfrm>
            <a:off x="11095606" y="4922004"/>
            <a:ext cx="1059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CH sym. 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def. v CH</a:t>
            </a:r>
            <a:r>
              <a:rPr lang="sk-SK" sz="1400" baseline="-25000" noProof="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" name="Ovál 21"/>
          <p:cNvSpPr/>
          <p:nvPr/>
        </p:nvSpPr>
        <p:spPr>
          <a:xfrm>
            <a:off x="11049495" y="2780928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" name="BlokTextu 1"/>
          <p:cNvSpPr txBox="1"/>
          <p:nvPr/>
        </p:nvSpPr>
        <p:spPr>
          <a:xfrm>
            <a:off x="11136560" y="2257708"/>
            <a:ext cx="1215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val.vib. C-O </a:t>
            </a:r>
          </a:p>
          <a:p>
            <a:r>
              <a:rPr lang="sk-SK" sz="1400" noProof="0" dirty="0">
                <a:solidFill>
                  <a:schemeClr val="bg1"/>
                </a:solidFill>
              </a:rPr>
              <a:t>v esteroch</a:t>
            </a:r>
          </a:p>
        </p:txBody>
      </p:sp>
      <p:sp>
        <p:nvSpPr>
          <p:cNvPr id="23" name="Ovál 22"/>
          <p:cNvSpPr/>
          <p:nvPr/>
        </p:nvSpPr>
        <p:spPr>
          <a:xfrm>
            <a:off x="10085167" y="1862641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4" name="Ovál 23"/>
          <p:cNvSpPr/>
          <p:nvPr/>
        </p:nvSpPr>
        <p:spPr>
          <a:xfrm>
            <a:off x="10595578" y="2132856"/>
            <a:ext cx="576064" cy="57606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BlokTextu 2"/>
          <p:cNvSpPr txBox="1"/>
          <p:nvPr/>
        </p:nvSpPr>
        <p:spPr>
          <a:xfrm>
            <a:off x="10166002" y="1484784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def. OH v COOH</a:t>
            </a:r>
          </a:p>
        </p:txBody>
      </p:sp>
      <p:sp>
        <p:nvSpPr>
          <p:cNvPr id="25" name="Obdĺžnik 24"/>
          <p:cNvSpPr/>
          <p:nvPr/>
        </p:nvSpPr>
        <p:spPr>
          <a:xfrm>
            <a:off x="2711420" y="5146570"/>
            <a:ext cx="936308" cy="1016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6" name="Šípka dolu 25"/>
          <p:cNvSpPr/>
          <p:nvPr/>
        </p:nvSpPr>
        <p:spPr>
          <a:xfrm>
            <a:off x="1435479" y="4344778"/>
            <a:ext cx="156051" cy="57737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7" name="BlokTextu 26"/>
          <p:cNvSpPr txBox="1"/>
          <p:nvPr/>
        </p:nvSpPr>
        <p:spPr>
          <a:xfrm>
            <a:off x="407368" y="3913311"/>
            <a:ext cx="2640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noProof="0" dirty="0">
                <a:solidFill>
                  <a:schemeClr val="bg1"/>
                </a:solidFill>
              </a:rPr>
              <a:t>val. as. CH</a:t>
            </a:r>
            <a:r>
              <a:rPr lang="sk-SK" sz="1400" baseline="-25000" noProof="0" dirty="0">
                <a:solidFill>
                  <a:schemeClr val="bg1"/>
                </a:solidFill>
              </a:rPr>
              <a:t>2</a:t>
            </a:r>
            <a:r>
              <a:rPr lang="sk-SK" sz="1400" noProof="0" dirty="0">
                <a:solidFill>
                  <a:schemeClr val="bg1"/>
                </a:solidFill>
              </a:rPr>
              <a:t> CH</a:t>
            </a:r>
            <a:r>
              <a:rPr lang="sk-SK" sz="1400" baseline="-25000" noProof="0" dirty="0">
                <a:solidFill>
                  <a:schemeClr val="bg1"/>
                </a:solidFill>
              </a:rPr>
              <a:t>3</a:t>
            </a:r>
            <a:r>
              <a:rPr lang="sk-SK" sz="1400" noProof="0" dirty="0">
                <a:solidFill>
                  <a:schemeClr val="bg1"/>
                </a:solidFill>
              </a:rPr>
              <a:t> a sym. CH</a:t>
            </a:r>
            <a:r>
              <a:rPr lang="sk-SK" sz="1400" baseline="-25000" noProof="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2589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" grpId="0"/>
      <p:bldP spid="23" grpId="0" animBg="1"/>
      <p:bldP spid="24" grpId="0" animBg="1"/>
      <p:bldP spid="3" grpId="0"/>
      <p:bldP spid="25" grpId="0" animBg="1"/>
      <p:bldP spid="26" grpId="0" animBg="1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767408" y="-27384"/>
            <a:ext cx="105156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Genéza humusového horizontu v kyslých podmienkach</a:t>
            </a:r>
          </a:p>
        </p:txBody>
      </p:sp>
      <p:sp>
        <p:nvSpPr>
          <p:cNvPr id="23" name="BlokTextu 22"/>
          <p:cNvSpPr txBox="1"/>
          <p:nvPr/>
        </p:nvSpPr>
        <p:spPr>
          <a:xfrm>
            <a:off x="8112222" y="1303892"/>
            <a:ext cx="1776447" cy="4364272"/>
          </a:xfrm>
          <a:prstGeom prst="rect">
            <a:avLst/>
          </a:prstGeom>
          <a:solidFill>
            <a:schemeClr val="tx1">
              <a:alpha val="0"/>
            </a:schemeClr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sk-SK" b="1" noProof="0" dirty="0"/>
              <a:t>Vysoké Tatry</a:t>
            </a:r>
          </a:p>
          <a:p>
            <a:pPr algn="ctr">
              <a:lnSpc>
                <a:spcPct val="110000"/>
              </a:lnSpc>
            </a:pPr>
            <a:r>
              <a:rPr lang="sk-SK" b="1" noProof="0" dirty="0"/>
              <a:t>pH &lt; 4</a:t>
            </a:r>
          </a:p>
          <a:p>
            <a:pPr algn="ctr">
              <a:lnSpc>
                <a:spcPct val="110000"/>
              </a:lnSpc>
            </a:pPr>
            <a:endParaRPr lang="sk-SK" b="1" noProof="0" dirty="0"/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sk-SK" b="1" noProof="0" dirty="0"/>
              <a:t>horizonty:</a:t>
            </a:r>
          </a:p>
          <a:p>
            <a:pPr marL="342900" indent="-342900" algn="ctr">
              <a:lnSpc>
                <a:spcPct val="110000"/>
              </a:lnSpc>
              <a:buAutoNum type="arabicPeriod"/>
            </a:pPr>
            <a:r>
              <a:rPr lang="sk-SK" b="1" noProof="0" dirty="0">
                <a:solidFill>
                  <a:srgbClr val="0070C0"/>
                </a:solidFill>
              </a:rPr>
              <a:t>opad 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sk-SK" b="1" noProof="0" dirty="0">
                <a:solidFill>
                  <a:srgbClr val="0070C0"/>
                </a:solidFill>
              </a:rPr>
              <a:t>(C</a:t>
            </a:r>
            <a:r>
              <a:rPr lang="sk-SK" b="1" baseline="-25000" noProof="0" dirty="0">
                <a:solidFill>
                  <a:srgbClr val="0070C0"/>
                </a:solidFill>
              </a:rPr>
              <a:t>org</a:t>
            </a:r>
            <a:r>
              <a:rPr lang="sk-SK" b="1" noProof="0" dirty="0">
                <a:solidFill>
                  <a:srgbClr val="0070C0"/>
                </a:solidFill>
              </a:rPr>
              <a:t> = 47 %)</a:t>
            </a:r>
          </a:p>
          <a:p>
            <a:pPr algn="ctr">
              <a:lnSpc>
                <a:spcPct val="110000"/>
              </a:lnSpc>
            </a:pPr>
            <a:r>
              <a:rPr lang="sk-SK" b="1" noProof="0" dirty="0">
                <a:solidFill>
                  <a:srgbClr val="FF0000"/>
                </a:solidFill>
              </a:rPr>
              <a:t>2. drvina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sk-SK" b="1" noProof="0" dirty="0">
                <a:solidFill>
                  <a:srgbClr val="FF0000"/>
                </a:solidFill>
              </a:rPr>
              <a:t>(C</a:t>
            </a:r>
            <a:r>
              <a:rPr lang="sk-SK" b="1" baseline="-25000" noProof="0" dirty="0">
                <a:solidFill>
                  <a:srgbClr val="FF0000"/>
                </a:solidFill>
              </a:rPr>
              <a:t>org</a:t>
            </a:r>
            <a:r>
              <a:rPr lang="sk-SK" b="1" noProof="0" dirty="0">
                <a:solidFill>
                  <a:srgbClr val="FF0000"/>
                </a:solidFill>
              </a:rPr>
              <a:t> = 33 %)</a:t>
            </a:r>
          </a:p>
          <a:p>
            <a:pPr algn="ctr">
              <a:lnSpc>
                <a:spcPct val="110000"/>
              </a:lnSpc>
            </a:pPr>
            <a:r>
              <a:rPr lang="sk-SK" b="1" noProof="0" dirty="0">
                <a:solidFill>
                  <a:srgbClr val="00B050"/>
                </a:solidFill>
              </a:rPr>
              <a:t>3. melina</a:t>
            </a:r>
          </a:p>
          <a:p>
            <a:pPr algn="ctr">
              <a:lnSpc>
                <a:spcPct val="110000"/>
              </a:lnSpc>
              <a:spcAft>
                <a:spcPts val="1200"/>
              </a:spcAft>
            </a:pPr>
            <a:r>
              <a:rPr lang="sk-SK" b="1" noProof="0" dirty="0">
                <a:solidFill>
                  <a:srgbClr val="00B050"/>
                </a:solidFill>
              </a:rPr>
              <a:t>(C</a:t>
            </a:r>
            <a:r>
              <a:rPr lang="sk-SK" b="1" baseline="-25000" noProof="0" dirty="0">
                <a:solidFill>
                  <a:srgbClr val="00B050"/>
                </a:solidFill>
              </a:rPr>
              <a:t>org</a:t>
            </a:r>
            <a:r>
              <a:rPr lang="sk-SK" b="1" noProof="0" dirty="0">
                <a:solidFill>
                  <a:srgbClr val="00B050"/>
                </a:solidFill>
              </a:rPr>
              <a:t> = 27 %)</a:t>
            </a:r>
          </a:p>
          <a:p>
            <a:pPr algn="ctr">
              <a:lnSpc>
                <a:spcPct val="110000"/>
              </a:lnSpc>
            </a:pPr>
            <a:r>
              <a:rPr lang="sk-SK" b="1" noProof="0" dirty="0">
                <a:solidFill>
                  <a:srgbClr val="7030A0"/>
                </a:solidFill>
              </a:rPr>
              <a:t>4. A hor.</a:t>
            </a:r>
          </a:p>
          <a:p>
            <a:pPr algn="ctr">
              <a:lnSpc>
                <a:spcPct val="110000"/>
              </a:lnSpc>
            </a:pPr>
            <a:r>
              <a:rPr lang="sk-SK" b="1" noProof="0" dirty="0">
                <a:solidFill>
                  <a:srgbClr val="7030A0"/>
                </a:solidFill>
              </a:rPr>
              <a:t>(C</a:t>
            </a:r>
            <a:r>
              <a:rPr lang="sk-SK" b="1" baseline="-25000" noProof="0" dirty="0">
                <a:solidFill>
                  <a:srgbClr val="7030A0"/>
                </a:solidFill>
              </a:rPr>
              <a:t>org</a:t>
            </a:r>
            <a:r>
              <a:rPr lang="sk-SK" b="1" noProof="0" dirty="0">
                <a:solidFill>
                  <a:srgbClr val="7030A0"/>
                </a:solidFill>
              </a:rPr>
              <a:t> = 7 %)</a:t>
            </a:r>
          </a:p>
        </p:txBody>
      </p:sp>
      <p:pic>
        <p:nvPicPr>
          <p:cNvPr id="24" name="Obrázok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175" y="-17030"/>
            <a:ext cx="2194560" cy="6902414"/>
          </a:xfrm>
          <a:prstGeom prst="rect">
            <a:avLst/>
          </a:prstGeom>
        </p:spPr>
      </p:pic>
      <p:pic>
        <p:nvPicPr>
          <p:cNvPr id="25" name="Obrázok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303893"/>
            <a:ext cx="7809770" cy="541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8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19100" y="116632"/>
            <a:ext cx="11353800" cy="1145224"/>
          </a:xfrm>
        </p:spPr>
        <p:txBody>
          <a:bodyPr>
            <a:normAutofit/>
          </a:bodyPr>
          <a:lstStyle/>
          <a:p>
            <a:pPr algn="ctr"/>
            <a:r>
              <a:rPr lang="sk-SK" sz="2800" noProof="0" dirty="0"/>
              <a:t>Porovnanie kvality humusu po stránke zastúpenia funkčných skupín </a:t>
            </a:r>
            <a:r>
              <a:rPr lang="sk-SK" sz="2400" noProof="0" dirty="0">
                <a:solidFill>
                  <a:schemeClr val="tx1"/>
                </a:solidFill>
              </a:rPr>
              <a:t>(moor vs. mull)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916" y="2060848"/>
            <a:ext cx="5835724" cy="468245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77" y="2060848"/>
            <a:ext cx="5347634" cy="4010725"/>
          </a:xfrm>
          <a:prstGeom prst="rect">
            <a:avLst/>
          </a:prstGeom>
        </p:spPr>
      </p:pic>
      <p:cxnSp>
        <p:nvCxnSpPr>
          <p:cNvPr id="5" name="Rovná spojovacia šípka 4"/>
          <p:cNvCxnSpPr/>
          <p:nvPr/>
        </p:nvCxnSpPr>
        <p:spPr>
          <a:xfrm rot="600000">
            <a:off x="7320136" y="1360336"/>
            <a:ext cx="648072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ovacia šípka 6"/>
          <p:cNvCxnSpPr/>
          <p:nvPr/>
        </p:nvCxnSpPr>
        <p:spPr>
          <a:xfrm rot="-16200000">
            <a:off x="5303912" y="1340768"/>
            <a:ext cx="648072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64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16632"/>
            <a:ext cx="113538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Porovnanie kvality humusu po stránke zastúpenia funkčných skupín (moor vs. mull): </a:t>
            </a:r>
            <a:r>
              <a:rPr lang="sk-SK" sz="2400" noProof="0" dirty="0">
                <a:solidFill>
                  <a:srgbClr val="FF0000"/>
                </a:solidFill>
              </a:rPr>
              <a:t>Vysoké Tatry </a:t>
            </a:r>
            <a:r>
              <a:rPr lang="sk-SK" sz="1800" noProof="0" dirty="0">
                <a:solidFill>
                  <a:srgbClr val="FF0000"/>
                </a:solidFill>
              </a:rPr>
              <a:t>(C</a:t>
            </a:r>
            <a:r>
              <a:rPr lang="sk-SK" sz="1800" baseline="-25000" noProof="0" dirty="0">
                <a:solidFill>
                  <a:srgbClr val="FF0000"/>
                </a:solidFill>
              </a:rPr>
              <a:t>org</a:t>
            </a:r>
            <a:r>
              <a:rPr lang="sk-SK" sz="1800" noProof="0" dirty="0">
                <a:solidFill>
                  <a:srgbClr val="FF0000"/>
                </a:solidFill>
              </a:rPr>
              <a:t>=13,68 %)</a:t>
            </a:r>
            <a:r>
              <a:rPr lang="sk-SK" sz="2400" noProof="0" dirty="0">
                <a:solidFill>
                  <a:schemeClr val="tx1"/>
                </a:solidFill>
              </a:rPr>
              <a:t> vs. </a:t>
            </a:r>
            <a:r>
              <a:rPr lang="sk-SK" sz="2400" noProof="0" dirty="0">
                <a:solidFill>
                  <a:srgbClr val="00B0F0"/>
                </a:solidFill>
              </a:rPr>
              <a:t>Topoľníky </a:t>
            </a:r>
            <a:r>
              <a:rPr lang="sk-SK" sz="1800" noProof="0" dirty="0">
                <a:solidFill>
                  <a:srgbClr val="00B0F0"/>
                </a:solidFill>
              </a:rPr>
              <a:t>(C</a:t>
            </a:r>
            <a:r>
              <a:rPr lang="sk-SK" sz="1800" baseline="-25000" noProof="0" dirty="0">
                <a:solidFill>
                  <a:srgbClr val="00B0F0"/>
                </a:solidFill>
              </a:rPr>
              <a:t>org</a:t>
            </a:r>
            <a:r>
              <a:rPr lang="sk-SK" sz="1800" noProof="0" dirty="0">
                <a:solidFill>
                  <a:srgbClr val="00B0F0"/>
                </a:solidFill>
              </a:rPr>
              <a:t>=13,7 %)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9" y="1539386"/>
            <a:ext cx="7706147" cy="5345998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191345" y="1556792"/>
            <a:ext cx="3744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k-SK" noProof="0" dirty="0"/>
              <a:t>Vymedzenie spektrálnych pásov a odčítanie „anorganickej“ časti spektra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501" y="1539386"/>
            <a:ext cx="7706147" cy="5345998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501" y="1539386"/>
            <a:ext cx="7706147" cy="534599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501" y="1540170"/>
            <a:ext cx="7706147" cy="5345998"/>
          </a:xfrm>
          <a:prstGeom prst="rect">
            <a:avLst/>
          </a:prstGeom>
        </p:spPr>
      </p:pic>
      <p:sp>
        <p:nvSpPr>
          <p:cNvPr id="10" name="BlokTextu 9"/>
          <p:cNvSpPr txBox="1"/>
          <p:nvPr/>
        </p:nvSpPr>
        <p:spPr>
          <a:xfrm>
            <a:off x="195225" y="2636912"/>
            <a:ext cx="374441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Aft>
                <a:spcPts val="600"/>
              </a:spcAft>
            </a:pPr>
            <a:r>
              <a:rPr lang="sk-SK" noProof="0" dirty="0"/>
              <a:t>2. Kvantifikácia miery absorpcie, napr.:</a:t>
            </a:r>
          </a:p>
          <a:p>
            <a:pPr marL="342000" indent="-342000">
              <a:spcAft>
                <a:spcPts val="600"/>
              </a:spcAft>
              <a:buAutoNum type="alphaLcPeriod"/>
            </a:pPr>
            <a:r>
              <a:rPr lang="sk-SK" noProof="0" dirty="0"/>
              <a:t>Integráciou píkov, alebo</a:t>
            </a:r>
          </a:p>
          <a:p>
            <a:pPr marL="342000" indent="-342000">
              <a:buAutoNum type="alphaLcPeriod"/>
            </a:pPr>
            <a:r>
              <a:rPr lang="sk-SK" noProof="0" dirty="0"/>
              <a:t>Sčítaním (</a:t>
            </a:r>
            <a:r>
              <a:rPr lang="sk-SK" noProof="0" dirty="0">
                <a:solidFill>
                  <a:srgbClr val="F0A22E"/>
                </a:solidFill>
              </a:rPr>
              <a:t>suma</a:t>
            </a:r>
            <a:r>
              <a:rPr lang="sk-SK" noProof="0" dirty="0"/>
              <a:t>)  hodnôt </a:t>
            </a:r>
            <a:r>
              <a:rPr lang="sk-SK" noProof="0" dirty="0">
                <a:solidFill>
                  <a:srgbClr val="F0A22E"/>
                </a:solidFill>
              </a:rPr>
              <a:t>absorbancie</a:t>
            </a:r>
            <a:r>
              <a:rPr lang="sk-SK" noProof="0" dirty="0"/>
              <a:t> v uvedených intervaloch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191345" y="4725144"/>
            <a:ext cx="374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Aft>
                <a:spcPts val="600"/>
              </a:spcAft>
            </a:pPr>
            <a:r>
              <a:rPr lang="sk-SK" noProof="0" dirty="0"/>
              <a:t>3. Jednotlivé org. spektrá je možné od seba odčítať</a:t>
            </a: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1539386"/>
            <a:ext cx="4441422" cy="2927788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421" y="1539386"/>
            <a:ext cx="7706147" cy="5345998"/>
          </a:xfrm>
          <a:prstGeom prst="rect">
            <a:avLst/>
          </a:prstGeom>
        </p:spPr>
      </p:pic>
      <p:sp>
        <p:nvSpPr>
          <p:cNvPr id="3" name="Šípka dolu 2"/>
          <p:cNvSpPr/>
          <p:nvPr/>
        </p:nvSpPr>
        <p:spPr>
          <a:xfrm>
            <a:off x="6780076" y="5048308"/>
            <a:ext cx="216024" cy="6129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4" name="Šípka dolu 13"/>
          <p:cNvSpPr/>
          <p:nvPr/>
        </p:nvSpPr>
        <p:spPr>
          <a:xfrm rot="10800000">
            <a:off x="9468994" y="2564905"/>
            <a:ext cx="108012" cy="6129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5" name="Šípka dolu 14"/>
          <p:cNvSpPr/>
          <p:nvPr/>
        </p:nvSpPr>
        <p:spPr>
          <a:xfrm>
            <a:off x="9851851" y="3591019"/>
            <a:ext cx="108012" cy="6129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8" name="BlokTextu 7"/>
          <p:cNvSpPr txBox="1"/>
          <p:nvPr/>
        </p:nvSpPr>
        <p:spPr>
          <a:xfrm>
            <a:off x="5663952" y="4581128"/>
            <a:ext cx="2424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noProof="0" dirty="0">
                <a:solidFill>
                  <a:srgbClr val="FF0000"/>
                </a:solidFill>
              </a:rPr>
              <a:t>alifatické CH štruktúry</a:t>
            </a:r>
          </a:p>
        </p:txBody>
      </p:sp>
      <p:sp>
        <p:nvSpPr>
          <p:cNvPr id="16" name="BlokTextu 15"/>
          <p:cNvSpPr txBox="1"/>
          <p:nvPr/>
        </p:nvSpPr>
        <p:spPr>
          <a:xfrm>
            <a:off x="9768408" y="2455874"/>
            <a:ext cx="1880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noProof="0" dirty="0">
                <a:solidFill>
                  <a:srgbClr val="FF0000"/>
                </a:solidFill>
              </a:rPr>
              <a:t>aromatický C</a:t>
            </a:r>
          </a:p>
          <a:p>
            <a:r>
              <a:rPr lang="sk-SK" sz="1600" noProof="0" dirty="0">
                <a:solidFill>
                  <a:srgbClr val="FF0000"/>
                </a:solidFill>
              </a:rPr>
              <a:t>amidy</a:t>
            </a:r>
          </a:p>
          <a:p>
            <a:r>
              <a:rPr lang="sk-SK" sz="1600" noProof="0" dirty="0">
                <a:solidFill>
                  <a:srgbClr val="FF0000"/>
                </a:solidFill>
              </a:rPr>
              <a:t>disociovaná COO</a:t>
            </a:r>
            <a:r>
              <a:rPr lang="sk-SK" sz="1600" baseline="30000" noProof="0" dirty="0">
                <a:solidFill>
                  <a:srgbClr val="FF0000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20389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3" grpId="0" animBg="1"/>
      <p:bldP spid="14" grpId="0" animBg="1"/>
      <p:bldP spid="15" grpId="0" animBg="1"/>
      <p:bldP spid="8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249" y="1539386"/>
            <a:ext cx="7706147" cy="534599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16632"/>
            <a:ext cx="11353800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Porovnanie kvality humusu po stránke zastúpenia funkčných skupín (moor vs. mull): </a:t>
            </a:r>
            <a:r>
              <a:rPr lang="sk-SK" sz="2400" noProof="0" dirty="0">
                <a:solidFill>
                  <a:srgbClr val="FF0000"/>
                </a:solidFill>
              </a:rPr>
              <a:t>B. Mikuláš </a:t>
            </a:r>
            <a:r>
              <a:rPr lang="sk-SK" sz="1800" noProof="0" dirty="0">
                <a:solidFill>
                  <a:srgbClr val="FF0000"/>
                </a:solidFill>
              </a:rPr>
              <a:t>(C</a:t>
            </a:r>
            <a:r>
              <a:rPr lang="sk-SK" sz="1800" baseline="-25000" noProof="0" dirty="0">
                <a:solidFill>
                  <a:srgbClr val="FF0000"/>
                </a:solidFill>
              </a:rPr>
              <a:t>org</a:t>
            </a:r>
            <a:r>
              <a:rPr lang="sk-SK" sz="1800" noProof="0" dirty="0">
                <a:solidFill>
                  <a:srgbClr val="FF0000"/>
                </a:solidFill>
              </a:rPr>
              <a:t>=30,18 %)</a:t>
            </a:r>
            <a:r>
              <a:rPr lang="sk-SK" sz="2400" noProof="0" dirty="0">
                <a:solidFill>
                  <a:schemeClr val="tx1"/>
                </a:solidFill>
              </a:rPr>
              <a:t> vs. </a:t>
            </a:r>
            <a:r>
              <a:rPr lang="sk-SK" sz="2400" noProof="0" dirty="0">
                <a:solidFill>
                  <a:srgbClr val="00B0F0"/>
                </a:solidFill>
              </a:rPr>
              <a:t>Ohrady </a:t>
            </a:r>
            <a:r>
              <a:rPr lang="sk-SK" sz="1800" noProof="0" dirty="0">
                <a:solidFill>
                  <a:srgbClr val="00B0F0"/>
                </a:solidFill>
              </a:rPr>
              <a:t>(C</a:t>
            </a:r>
            <a:r>
              <a:rPr lang="sk-SK" sz="1800" baseline="-25000" noProof="0" dirty="0">
                <a:solidFill>
                  <a:srgbClr val="00B0F0"/>
                </a:solidFill>
              </a:rPr>
              <a:t>org</a:t>
            </a:r>
            <a:r>
              <a:rPr lang="sk-SK" sz="1800" noProof="0" dirty="0">
                <a:solidFill>
                  <a:srgbClr val="00B0F0"/>
                </a:solidFill>
              </a:rPr>
              <a:t>=29,25 %)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191345" y="1556792"/>
            <a:ext cx="3744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k-SK" noProof="0" dirty="0"/>
              <a:t>Vymedzenie spektrálnych pásov a odčítanie „anorganickej“ časti spektra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195225" y="2636912"/>
            <a:ext cx="374441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Aft>
                <a:spcPts val="600"/>
              </a:spcAft>
            </a:pPr>
            <a:r>
              <a:rPr lang="sk-SK" noProof="0" dirty="0"/>
              <a:t>2. Kvantifikácia miery absorpcie, napr.:</a:t>
            </a:r>
          </a:p>
          <a:p>
            <a:pPr marL="342000" indent="-342000">
              <a:spcAft>
                <a:spcPts val="600"/>
              </a:spcAft>
              <a:buAutoNum type="alphaLcPeriod"/>
            </a:pPr>
            <a:r>
              <a:rPr lang="sk-SK" noProof="0" dirty="0"/>
              <a:t>Integráciou píkov, alebo</a:t>
            </a:r>
          </a:p>
          <a:p>
            <a:pPr marL="342000" indent="-342000">
              <a:buAutoNum type="alphaLcPeriod"/>
            </a:pPr>
            <a:r>
              <a:rPr lang="sk-SK" noProof="0" dirty="0"/>
              <a:t>Sčítaním (</a:t>
            </a:r>
            <a:r>
              <a:rPr lang="sk-SK" noProof="0" dirty="0">
                <a:solidFill>
                  <a:srgbClr val="F0A22E"/>
                </a:solidFill>
              </a:rPr>
              <a:t>suma</a:t>
            </a:r>
            <a:r>
              <a:rPr lang="sk-SK" noProof="0" dirty="0"/>
              <a:t>)  hodnôt </a:t>
            </a:r>
            <a:r>
              <a:rPr lang="sk-SK" noProof="0" dirty="0">
                <a:solidFill>
                  <a:srgbClr val="F0A22E"/>
                </a:solidFill>
              </a:rPr>
              <a:t>absorbancie</a:t>
            </a:r>
            <a:r>
              <a:rPr lang="sk-SK" noProof="0" dirty="0"/>
              <a:t> v uvedených intervaloch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191345" y="4725144"/>
            <a:ext cx="374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>
              <a:spcAft>
                <a:spcPts val="600"/>
              </a:spcAft>
            </a:pPr>
            <a:r>
              <a:rPr lang="sk-SK" noProof="0" dirty="0"/>
              <a:t>3. Jednotlivé org. spektrá je možné od seba odčítať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248" y="1539386"/>
            <a:ext cx="7706147" cy="5345998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247" y="1546468"/>
            <a:ext cx="7706147" cy="5342756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1556792"/>
            <a:ext cx="4259369" cy="2808311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249" y="1556792"/>
            <a:ext cx="7706147" cy="5345998"/>
          </a:xfrm>
          <a:prstGeom prst="rect">
            <a:avLst/>
          </a:prstGeom>
        </p:spPr>
      </p:pic>
      <p:sp>
        <p:nvSpPr>
          <p:cNvPr id="12" name="Šípka dolu 11"/>
          <p:cNvSpPr/>
          <p:nvPr/>
        </p:nvSpPr>
        <p:spPr>
          <a:xfrm>
            <a:off x="6732278" y="4400236"/>
            <a:ext cx="216024" cy="6129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BlokTextu 12"/>
          <p:cNvSpPr txBox="1"/>
          <p:nvPr/>
        </p:nvSpPr>
        <p:spPr>
          <a:xfrm>
            <a:off x="5616154" y="3933056"/>
            <a:ext cx="2424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noProof="0" dirty="0">
                <a:solidFill>
                  <a:srgbClr val="FF0000"/>
                </a:solidFill>
              </a:rPr>
              <a:t>alifatické CH štruktúry</a:t>
            </a:r>
          </a:p>
        </p:txBody>
      </p:sp>
      <p:sp>
        <p:nvSpPr>
          <p:cNvPr id="4" name="Šípka doprava 3"/>
          <p:cNvSpPr/>
          <p:nvPr/>
        </p:nvSpPr>
        <p:spPr>
          <a:xfrm>
            <a:off x="8472264" y="6093296"/>
            <a:ext cx="576064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6" name="BlokTextu 5"/>
          <p:cNvSpPr txBox="1"/>
          <p:nvPr/>
        </p:nvSpPr>
        <p:spPr>
          <a:xfrm>
            <a:off x="7968208" y="573325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>
                <a:solidFill>
                  <a:srgbClr val="FF0000"/>
                </a:solidFill>
              </a:rPr>
              <a:t>COOH</a:t>
            </a:r>
          </a:p>
        </p:txBody>
      </p:sp>
      <p:sp>
        <p:nvSpPr>
          <p:cNvPr id="18" name="BlokTextu 17"/>
          <p:cNvSpPr txBox="1"/>
          <p:nvPr/>
        </p:nvSpPr>
        <p:spPr>
          <a:xfrm>
            <a:off x="9912424" y="2659184"/>
            <a:ext cx="18565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noProof="0" dirty="0">
                <a:solidFill>
                  <a:srgbClr val="FF0000"/>
                </a:solidFill>
              </a:rPr>
              <a:t>aromatický C</a:t>
            </a:r>
          </a:p>
          <a:p>
            <a:r>
              <a:rPr lang="sk-SK" sz="1600" noProof="0" dirty="0">
                <a:solidFill>
                  <a:srgbClr val="FF0000"/>
                </a:solidFill>
              </a:rPr>
              <a:t>amidy</a:t>
            </a:r>
          </a:p>
          <a:p>
            <a:r>
              <a:rPr lang="sk-SK" sz="1600" noProof="0" dirty="0">
                <a:solidFill>
                  <a:srgbClr val="FF0000"/>
                </a:solidFill>
              </a:rPr>
              <a:t>disociovaná COO</a:t>
            </a:r>
            <a:r>
              <a:rPr lang="sk-SK" sz="1600" baseline="30000" noProof="0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9" name="Šípka dolu 18"/>
          <p:cNvSpPr/>
          <p:nvPr/>
        </p:nvSpPr>
        <p:spPr>
          <a:xfrm rot="10800000">
            <a:off x="9523000" y="3713361"/>
            <a:ext cx="108012" cy="6129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0" name="Šípka dolu 19"/>
          <p:cNvSpPr/>
          <p:nvPr/>
        </p:nvSpPr>
        <p:spPr>
          <a:xfrm rot="10800000">
            <a:off x="9912424" y="4468798"/>
            <a:ext cx="108012" cy="6129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37246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 animBg="1"/>
      <p:bldP spid="13" grpId="0"/>
      <p:bldP spid="4" grpId="0" animBg="1"/>
      <p:bldP spid="6" grpId="0"/>
      <p:bldP spid="18" grpId="0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767408" y="-27384"/>
            <a:ext cx="11424592" cy="1145224"/>
          </a:xfrm>
        </p:spPr>
        <p:txBody>
          <a:bodyPr>
            <a:normAutofit/>
          </a:bodyPr>
          <a:lstStyle/>
          <a:p>
            <a:r>
              <a:rPr lang="sk-SK" sz="2800" noProof="0" dirty="0"/>
              <a:t>Identifikácia disociácie karboxylových skupín pôdnej org. hmoty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911424" y="1976641"/>
            <a:ext cx="2802370" cy="92333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sk-SK" noProof="0" dirty="0">
                <a:solidFill>
                  <a:schemeClr val="bg1"/>
                </a:solidFill>
              </a:rPr>
              <a:t>Spektrum fulvokyseliny:</a:t>
            </a:r>
          </a:p>
          <a:p>
            <a:pPr marL="342900" indent="-342900">
              <a:buAutoNum type="arabicPeriod"/>
            </a:pPr>
            <a:r>
              <a:rPr lang="sk-SK" noProof="0" dirty="0">
                <a:solidFill>
                  <a:srgbClr val="002060"/>
                </a:solidFill>
              </a:rPr>
              <a:t>pH = 2</a:t>
            </a:r>
          </a:p>
          <a:p>
            <a:pPr marL="342900" indent="-342900">
              <a:buAutoNum type="arabicPeriod"/>
            </a:pPr>
            <a:r>
              <a:rPr lang="sk-SK" noProof="0" dirty="0">
                <a:solidFill>
                  <a:srgbClr val="C00000"/>
                </a:solidFill>
              </a:rPr>
              <a:t>pH = 6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008" y="1318600"/>
            <a:ext cx="5687568" cy="5062728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839416" y="3272785"/>
            <a:ext cx="458490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Šípky vyjadrujú zmeny</a:t>
            </a:r>
          </a:p>
          <a:p>
            <a:r>
              <a:rPr lang="sk-SK" noProof="0" dirty="0"/>
              <a:t>pozície píkov ku ktorým</a:t>
            </a:r>
          </a:p>
          <a:p>
            <a:r>
              <a:rPr lang="sk-SK" noProof="0" dirty="0"/>
              <a:t>dôjde následkom disociácie</a:t>
            </a:r>
          </a:p>
          <a:p>
            <a:r>
              <a:rPr lang="sk-SK" noProof="0" dirty="0"/>
              <a:t>COOH</a:t>
            </a:r>
          </a:p>
          <a:p>
            <a:endParaRPr lang="sk-SK" noProof="0" dirty="0"/>
          </a:p>
          <a:p>
            <a:r>
              <a:rPr lang="sk-SK" noProof="0" dirty="0"/>
              <a:t>V niektorých prácach autori </a:t>
            </a:r>
          </a:p>
          <a:p>
            <a:r>
              <a:rPr lang="sk-SK" noProof="0" dirty="0"/>
              <a:t>pozorovali, že absorpcia v okolí</a:t>
            </a:r>
          </a:p>
          <a:p>
            <a:r>
              <a:rPr lang="sk-SK" noProof="0" dirty="0"/>
              <a:t>1600 a 1400 cm</a:t>
            </a:r>
            <a:r>
              <a:rPr lang="sk-SK" baseline="30000" noProof="0" dirty="0"/>
              <a:t>-1</a:t>
            </a:r>
            <a:r>
              <a:rPr lang="sk-SK" noProof="0" dirty="0"/>
              <a:t> narastá aj </a:t>
            </a:r>
          </a:p>
          <a:p>
            <a:r>
              <a:rPr lang="sk-SK" noProof="0" dirty="0"/>
              <a:t>v dôsledku tvorby </a:t>
            </a:r>
            <a:r>
              <a:rPr lang="sk-SK" b="1" noProof="0" dirty="0">
                <a:solidFill>
                  <a:srgbClr val="F0A22E"/>
                </a:solidFill>
              </a:rPr>
              <a:t>väzby medzi </a:t>
            </a:r>
          </a:p>
          <a:p>
            <a:r>
              <a:rPr lang="sk-SK" b="1" noProof="0" dirty="0">
                <a:solidFill>
                  <a:srgbClr val="F0A22E"/>
                </a:solidFill>
              </a:rPr>
              <a:t>COO</a:t>
            </a:r>
            <a:r>
              <a:rPr lang="sk-SK" b="1" baseline="30000" noProof="0" dirty="0">
                <a:solidFill>
                  <a:srgbClr val="F0A22E"/>
                </a:solidFill>
              </a:rPr>
              <a:t>-</a:t>
            </a:r>
            <a:r>
              <a:rPr lang="sk-SK" b="1" noProof="0" dirty="0">
                <a:solidFill>
                  <a:srgbClr val="F0A22E"/>
                </a:solidFill>
              </a:rPr>
              <a:t> a katiónmi kovov </a:t>
            </a:r>
            <a:r>
              <a:rPr lang="sk-SK" noProof="0" dirty="0"/>
              <a:t>(Cu, Pb, Zn)</a:t>
            </a:r>
          </a:p>
          <a:p>
            <a:r>
              <a:rPr lang="sk-SK" sz="1600" noProof="0" dirty="0"/>
              <a:t>(Zhang et al., 2012; Cruz-Guzmán et al., 2003)</a:t>
            </a:r>
          </a:p>
        </p:txBody>
      </p:sp>
    </p:spTree>
    <p:extLst>
      <p:ext uri="{BB962C8B-B14F-4D97-AF65-F5344CB8AC3E}">
        <p14:creationId xmlns:p14="http://schemas.microsoft.com/office/powerpoint/2010/main" val="25192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f03031010">
  <a:themeElements>
    <a:clrScheme name="Cestovani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23.potx" id="{55B65C5C-2110-41C9-9432-67D739EC5CFC}" vid="{FDE12540-4521-4F30-863D-D54DD2EE1C3B}"/>
    </a:ext>
  </a:extLst>
</a:theme>
</file>

<file path=ppt/theme/theme2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tf03031010</Template>
  <TotalTime>22135</TotalTime>
  <Words>1797</Words>
  <PresentationFormat>Širokouhlá</PresentationFormat>
  <Paragraphs>230</Paragraphs>
  <Slides>27</Slides>
  <Notes>16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Schoolbook</vt:lpstr>
      <vt:lpstr>Wingdings</vt:lpstr>
      <vt:lpstr>tf03031010</vt:lpstr>
      <vt:lpstr>Prečo infračervená spektroskopia?</vt:lpstr>
      <vt:lpstr>Prečo infračervená spektroskopia?</vt:lpstr>
      <vt:lpstr>Princíp merania – (infračervené) spektrum EM žiarenia </vt:lpstr>
      <vt:lpstr>Vibrácie skupín atómov – zdroj analytického signálu</vt:lpstr>
      <vt:lpstr>Vibrácie skupín atómov – zdroj analytického signálu</vt:lpstr>
      <vt:lpstr>Vibrácie skupín atómov – zdroj analytického signálu</vt:lpstr>
      <vt:lpstr>Vibrácie skupín atómov – zdroj analytického signálu</vt:lpstr>
      <vt:lpstr>Rozdelenie techník laboratórnej IČ analýzy používaných pri rozbore pôd</vt:lpstr>
      <vt:lpstr>Transmisná IČ spektroskopia: spracovanie vzoriek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Výstup z merania</vt:lpstr>
      <vt:lpstr>Výstup z merania</vt:lpstr>
      <vt:lpstr>Výstup z merania (spektrum)</vt:lpstr>
      <vt:lpstr>Prezentácia programu PowerPoint</vt:lpstr>
      <vt:lpstr>Príklady detekcie vybraných vlastností</vt:lpstr>
      <vt:lpstr>Vlastnosti pôdnej organickej hmoty</vt:lpstr>
      <vt:lpstr>Vlastnosti pôdnej organickej hmoty</vt:lpstr>
      <vt:lpstr>Genéza humusového horizontu v neutrálnych / mierne alkalických podmienkach (slatinné organozeme)</vt:lpstr>
      <vt:lpstr>Genéza humusového horizontu v kyslých podmienkach</vt:lpstr>
      <vt:lpstr>Porovnanie kvality humusu po stránke zastúpenia funkčných skupín (moor vs. mull)</vt:lpstr>
      <vt:lpstr>Porovnanie kvality humusu po stránke zastúpenia funkčných skupín (moor vs. mull): Vysoké Tatry (Corg=13,68 %) vs. Topoľníky (Corg=13,7 %)</vt:lpstr>
      <vt:lpstr>Porovnanie kvality humusu po stránke zastúpenia funkčných skupín (moor vs. mull): B. Mikuláš (Corg=30,18 %) vs. Ohrady (Corg=29,25 %)</vt:lpstr>
      <vt:lpstr>Identifikácia disociácie karboxylových skupín pôdnej org. hmoty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2017-01-19T11:50:02Z</dcterms:created>
  <dcterms:modified xsi:type="dcterms:W3CDTF">2026-06-02T18:41:24Z</dcterms:modified>
</cp:coreProperties>
</file>