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
  </p:notesMasterIdLst>
  <p:sldIdLst>
    <p:sldId id="256" r:id="rId2"/>
    <p:sldId id="257" r:id="rId3"/>
    <p:sldId id="258" r:id="rId4"/>
    <p:sldId id="259" r:id="rId5"/>
    <p:sldId id="262" r:id="rId6"/>
    <p:sldId id="263" r:id="rId7"/>
    <p:sldId id="260" r:id="rId8"/>
    <p:sldId id="261"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840"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dirty="0"/>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1AED46-65F7-42B8-9FCA-219B3BB185A5}" type="datetimeFigureOut">
              <a:rPr lang="sk-SK" smtClean="0"/>
              <a:t>10. 12. 2025</a:t>
            </a:fld>
            <a:endParaRPr lang="sk-SK" dirty="0"/>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dirty="0"/>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dirty="0"/>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7F4520-9023-4811-BE6E-F76476B07241}" type="slidenum">
              <a:rPr lang="sk-SK" smtClean="0"/>
              <a:t>‹#›</a:t>
            </a:fld>
            <a:endParaRPr lang="sk-SK" dirty="0"/>
          </a:p>
        </p:txBody>
      </p:sp>
    </p:spTree>
    <p:extLst>
      <p:ext uri="{BB962C8B-B14F-4D97-AF65-F5344CB8AC3E}">
        <p14:creationId xmlns:p14="http://schemas.microsoft.com/office/powerpoint/2010/main" val="4269920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dirty="0"/>
              <a:t>https://www.chem1.com/acad/webtext/virtualtextbook.html</a:t>
            </a:r>
          </a:p>
        </p:txBody>
      </p:sp>
      <p:sp>
        <p:nvSpPr>
          <p:cNvPr id="4" name="Zástupný objekt pre číslo snímky 3"/>
          <p:cNvSpPr>
            <a:spLocks noGrp="1"/>
          </p:cNvSpPr>
          <p:nvPr>
            <p:ph type="sldNum" sz="quarter" idx="5"/>
          </p:nvPr>
        </p:nvSpPr>
        <p:spPr/>
        <p:txBody>
          <a:bodyPr/>
          <a:lstStyle/>
          <a:p>
            <a:fld id="{D87F4520-9023-4811-BE6E-F76476B07241}" type="slidenum">
              <a:rPr lang="sk-SK" smtClean="0"/>
              <a:t>2</a:t>
            </a:fld>
            <a:endParaRPr lang="sk-SK" dirty="0"/>
          </a:p>
        </p:txBody>
      </p:sp>
    </p:spTree>
    <p:extLst>
      <p:ext uri="{BB962C8B-B14F-4D97-AF65-F5344CB8AC3E}">
        <p14:creationId xmlns:p14="http://schemas.microsoft.com/office/powerpoint/2010/main" val="2735677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12/10/2025</a:t>
            </a:fld>
            <a:endParaRPr lang="en-US" dirty="0"/>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dirty="0"/>
          </a:p>
        </p:txBody>
      </p:sp>
    </p:spTree>
    <p:extLst>
      <p:ext uri="{BB962C8B-B14F-4D97-AF65-F5344CB8AC3E}">
        <p14:creationId xmlns:p14="http://schemas.microsoft.com/office/powerpoint/2010/main" val="795017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12/10/2025</a:t>
            </a:fld>
            <a:endParaRPr lang="en-US" dirty="0"/>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dirty="0"/>
          </a:p>
        </p:txBody>
      </p:sp>
    </p:spTree>
    <p:extLst>
      <p:ext uri="{BB962C8B-B14F-4D97-AF65-F5344CB8AC3E}">
        <p14:creationId xmlns:p14="http://schemas.microsoft.com/office/powerpoint/2010/main" val="4290592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12/10/2025</a:t>
            </a:fld>
            <a:endParaRPr lang="en-US" dirty="0"/>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dirty="0"/>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61567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12/10/2025</a:t>
            </a:fld>
            <a:endParaRPr lang="en-US" dirty="0"/>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dirty="0"/>
          </a:p>
        </p:txBody>
      </p:sp>
    </p:spTree>
    <p:extLst>
      <p:ext uri="{BB962C8B-B14F-4D97-AF65-F5344CB8AC3E}">
        <p14:creationId xmlns:p14="http://schemas.microsoft.com/office/powerpoint/2010/main" val="2471049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12/10/2025</a:t>
            </a:fld>
            <a:endParaRPr lang="en-US" dirty="0"/>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dirty="0"/>
          </a:p>
        </p:txBody>
      </p:sp>
    </p:spTree>
    <p:extLst>
      <p:ext uri="{BB962C8B-B14F-4D97-AF65-F5344CB8AC3E}">
        <p14:creationId xmlns:p14="http://schemas.microsoft.com/office/powerpoint/2010/main" val="832232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12/10/2025</a:t>
            </a:fld>
            <a:endParaRPr lang="en-US" dirty="0"/>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dirty="0"/>
          </a:p>
        </p:txBody>
      </p:sp>
    </p:spTree>
    <p:extLst>
      <p:ext uri="{BB962C8B-B14F-4D97-AF65-F5344CB8AC3E}">
        <p14:creationId xmlns:p14="http://schemas.microsoft.com/office/powerpoint/2010/main" val="2790529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12/10/2025</a:t>
            </a:fld>
            <a:endParaRPr lang="en-US" dirty="0"/>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dirty="0"/>
          </a:p>
        </p:txBody>
      </p:sp>
    </p:spTree>
    <p:extLst>
      <p:ext uri="{BB962C8B-B14F-4D97-AF65-F5344CB8AC3E}">
        <p14:creationId xmlns:p14="http://schemas.microsoft.com/office/powerpoint/2010/main" val="2995300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12/10/2025</a:t>
            </a:fld>
            <a:endParaRPr lang="en-US" dirty="0"/>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dirty="0"/>
          </a:p>
        </p:txBody>
      </p:sp>
    </p:spTree>
    <p:extLst>
      <p:ext uri="{BB962C8B-B14F-4D97-AF65-F5344CB8AC3E}">
        <p14:creationId xmlns:p14="http://schemas.microsoft.com/office/powerpoint/2010/main" val="3703030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12/10/2025</a:t>
            </a:fld>
            <a:endParaRPr lang="en-US" dirty="0"/>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dirty="0"/>
          </a:p>
        </p:txBody>
      </p:sp>
    </p:spTree>
    <p:extLst>
      <p:ext uri="{BB962C8B-B14F-4D97-AF65-F5344CB8AC3E}">
        <p14:creationId xmlns:p14="http://schemas.microsoft.com/office/powerpoint/2010/main" val="3467915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12/10/2025</a:t>
            </a:fld>
            <a:endParaRPr lang="en-US" dirty="0"/>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dirty="0"/>
          </a:p>
        </p:txBody>
      </p:sp>
    </p:spTree>
    <p:extLst>
      <p:ext uri="{BB962C8B-B14F-4D97-AF65-F5344CB8AC3E}">
        <p14:creationId xmlns:p14="http://schemas.microsoft.com/office/powerpoint/2010/main" val="85908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12/10/2025</a:t>
            </a:fld>
            <a:endParaRPr lang="en-US" dirty="0"/>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dirty="0"/>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39100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12/10/2025</a:t>
            </a:fld>
            <a:endParaRPr lang="en-US" dirty="0"/>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dirty="0"/>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9444099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jpg"/><Relationship Id="rId7" Type="http://schemas.openxmlformats.org/officeDocument/2006/relationships/image" Target="../media/image12.jp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 Id="rId9" Type="http://schemas.openxmlformats.org/officeDocument/2006/relationships/image" Target="../media/image14.jpg"/></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5" Type="http://schemas.openxmlformats.org/officeDocument/2006/relationships/image" Target="../media/image26.jpg"/><Relationship Id="rId4" Type="http://schemas.openxmlformats.org/officeDocument/2006/relationships/image" Target="../media/image25.jpg"/></Relationships>
</file>

<file path=ppt/slides/_rels/slide1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30.jpg"/></Relationships>
</file>

<file path=ppt/slides/_rels/slide1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2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jpg"/><Relationship Id="rId7" Type="http://schemas.openxmlformats.org/officeDocument/2006/relationships/image" Target="../media/image50.jpg"/><Relationship Id="rId2" Type="http://schemas.openxmlformats.org/officeDocument/2006/relationships/image" Target="../media/image45.jpg"/><Relationship Id="rId1" Type="http://schemas.openxmlformats.org/officeDocument/2006/relationships/slideLayout" Target="../slideLayouts/slideLayout2.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jpg"/></Relationships>
</file>

<file path=ppt/slides/_rels/slide2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2.xml"/><Relationship Id="rId4" Type="http://schemas.openxmlformats.org/officeDocument/2006/relationships/image" Target="../media/image5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2.xml"/><Relationship Id="rId4" Type="http://schemas.openxmlformats.org/officeDocument/2006/relationships/image" Target="../media/image55.jpg"/></Relationships>
</file>

<file path=ppt/slides/_rels/slide2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2.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image" Target="../media/image64.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EECA69B-4C2A-7F31-8019-E90DB3BD4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k-SK" sz="1800" b="0" i="0" u="none" strike="noStrike" kern="1200" cap="none" spc="0" normalizeH="0" baseline="0" noProof="0" dirty="0">
              <a:ln>
                <a:noFill/>
              </a:ln>
              <a:solidFill>
                <a:prstClr val="white"/>
              </a:solidFill>
              <a:effectLst/>
              <a:uLnTx/>
              <a:uFillTx/>
              <a:latin typeface="Bierstadt"/>
              <a:ea typeface="+mn-ea"/>
              <a:cs typeface="+mn-cs"/>
            </a:endParaRPr>
          </a:p>
        </p:txBody>
      </p:sp>
      <p:pic>
        <p:nvPicPr>
          <p:cNvPr id="4" name="Picture 3" descr="Umožňuje kresliť v spodnej časti zobrazenia">
            <a:extLst>
              <a:ext uri="{FF2B5EF4-FFF2-40B4-BE49-F238E27FC236}">
                <a16:creationId xmlns:a16="http://schemas.microsoft.com/office/drawing/2014/main" id="{63E6E9A2-503B-5E9C-0EAE-0A135B01B877}"/>
              </a:ext>
            </a:extLst>
          </p:cNvPr>
          <p:cNvPicPr>
            <a:picLocks noChangeAspect="1"/>
          </p:cNvPicPr>
          <p:nvPr/>
        </p:nvPicPr>
        <p:blipFill>
          <a:blip r:embed="rId2"/>
          <a:srcRect t="12791"/>
          <a:stretch>
            <a:fillRect/>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857DEAC1-B3AA-6569-0A44-A191DF2F3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7840"/>
            <a:ext cx="12191999" cy="1280160"/>
          </a:xfrm>
          <a:prstGeom prst="rect">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k-SK"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Nadpis 1">
            <a:extLst>
              <a:ext uri="{FF2B5EF4-FFF2-40B4-BE49-F238E27FC236}">
                <a16:creationId xmlns:a16="http://schemas.microsoft.com/office/drawing/2014/main" id="{02B7BB38-E702-95F2-4A08-B8B4AD6535FF}"/>
              </a:ext>
            </a:extLst>
          </p:cNvPr>
          <p:cNvSpPr>
            <a:spLocks noGrp="1"/>
          </p:cNvSpPr>
          <p:nvPr>
            <p:ph type="ctrTitle"/>
          </p:nvPr>
        </p:nvSpPr>
        <p:spPr>
          <a:xfrm>
            <a:off x="320039" y="5731580"/>
            <a:ext cx="8196431" cy="960120"/>
          </a:xfrm>
          <a:ln>
            <a:noFill/>
          </a:ln>
        </p:spPr>
        <p:txBody>
          <a:bodyPr anchor="ctr">
            <a:normAutofit/>
          </a:bodyPr>
          <a:lstStyle/>
          <a:p>
            <a:r>
              <a:rPr lang="sk-SK" sz="4400" noProof="0" dirty="0"/>
              <a:t>Rovnováha chemických reakcií</a:t>
            </a:r>
          </a:p>
        </p:txBody>
      </p:sp>
    </p:spTree>
    <p:extLst>
      <p:ext uri="{BB962C8B-B14F-4D97-AF65-F5344CB8AC3E}">
        <p14:creationId xmlns:p14="http://schemas.microsoft.com/office/powerpoint/2010/main" val="2879594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B8191A3-C016-5B60-B211-C4560FD887A1}"/>
              </a:ext>
            </a:extLst>
          </p:cNvPr>
          <p:cNvSpPr>
            <a:spLocks noGrp="1"/>
          </p:cNvSpPr>
          <p:nvPr>
            <p:ph type="title"/>
          </p:nvPr>
        </p:nvSpPr>
        <p:spPr>
          <a:xfrm>
            <a:off x="521208" y="246596"/>
            <a:ext cx="11155680" cy="942859"/>
          </a:xfrm>
        </p:spPr>
        <p:txBody>
          <a:bodyPr anchor="ctr">
            <a:normAutofit/>
          </a:bodyPr>
          <a:lstStyle/>
          <a:p>
            <a:r>
              <a:rPr lang="sk-SK" sz="2200" noProof="0" dirty="0"/>
              <a:t>Koncepcia (princíp) chemickej rovnováhy</a:t>
            </a:r>
          </a:p>
        </p:txBody>
      </p:sp>
      <p:sp>
        <p:nvSpPr>
          <p:cNvPr id="3" name="Zástupný objekt pre obsah 2">
            <a:extLst>
              <a:ext uri="{FF2B5EF4-FFF2-40B4-BE49-F238E27FC236}">
                <a16:creationId xmlns:a16="http://schemas.microsoft.com/office/drawing/2014/main" id="{1CB78D83-959B-BB74-0E18-91E42E2BC520}"/>
              </a:ext>
            </a:extLst>
          </p:cNvPr>
          <p:cNvSpPr>
            <a:spLocks noGrp="1"/>
          </p:cNvSpPr>
          <p:nvPr>
            <p:ph idx="1"/>
          </p:nvPr>
        </p:nvSpPr>
        <p:spPr>
          <a:xfrm>
            <a:off x="673607" y="1189455"/>
            <a:ext cx="10261485" cy="5481262"/>
          </a:xfrm>
        </p:spPr>
        <p:txBody>
          <a:bodyPr>
            <a:normAutofit/>
          </a:bodyPr>
          <a:lstStyle/>
          <a:p>
            <a:r>
              <a:rPr lang="sk-SK" noProof="0" dirty="0"/>
              <a:t>reakcia prebieha v oboch smeroch súčasne, čo indikuje symbol              v schéme chemických reakcií</a:t>
            </a:r>
          </a:p>
          <a:p>
            <a:r>
              <a:rPr lang="sk-SK" noProof="0" dirty="0"/>
              <a:t>chemická rovnováha existuje, keď dve protichodné reakcie prebiehajú súčasne rovnakou rýchlosťou.</a:t>
            </a:r>
          </a:p>
          <a:p>
            <a:r>
              <a:rPr lang="sk-SK" noProof="0" dirty="0"/>
              <a:t>chemická rovnováha je dynamická, čo znamená, že chemické indivíduá neustále reagujú, aj keď sa celkové zloženie reakčnej zmesi nemení. </a:t>
            </a:r>
          </a:p>
        </p:txBody>
      </p:sp>
      <p:pic>
        <p:nvPicPr>
          <p:cNvPr id="5" name="Obrázok 4" descr="Obrázok, na ktorom je páka&#10;&#10;Obsah vygenerovaný pomocou AI môže byť nesprávny.">
            <a:extLst>
              <a:ext uri="{FF2B5EF4-FFF2-40B4-BE49-F238E27FC236}">
                <a16:creationId xmlns:a16="http://schemas.microsoft.com/office/drawing/2014/main" id="{F16CB5FD-B9B2-E97C-6410-D07A4CD9A9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9787" y="1285120"/>
            <a:ext cx="621826" cy="263805"/>
          </a:xfrm>
          <a:prstGeom prst="rect">
            <a:avLst/>
          </a:prstGeom>
        </p:spPr>
      </p:pic>
      <p:pic>
        <p:nvPicPr>
          <p:cNvPr id="7" name="Obrázok 6">
            <a:extLst>
              <a:ext uri="{FF2B5EF4-FFF2-40B4-BE49-F238E27FC236}">
                <a16:creationId xmlns:a16="http://schemas.microsoft.com/office/drawing/2014/main" id="{70BDC9AE-3EE8-D537-F22D-13A15E8F09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1513" y="3053920"/>
            <a:ext cx="2755647" cy="327945"/>
          </a:xfrm>
          <a:prstGeom prst="rect">
            <a:avLst/>
          </a:prstGeom>
        </p:spPr>
      </p:pic>
      <p:sp>
        <p:nvSpPr>
          <p:cNvPr id="8" name="Zástupný objekt pre obsah 2">
            <a:extLst>
              <a:ext uri="{FF2B5EF4-FFF2-40B4-BE49-F238E27FC236}">
                <a16:creationId xmlns:a16="http://schemas.microsoft.com/office/drawing/2014/main" id="{E6974F08-09A4-D42B-9680-CEAD9CFC7C5C}"/>
              </a:ext>
            </a:extLst>
          </p:cNvPr>
          <p:cNvSpPr txBox="1">
            <a:spLocks/>
          </p:cNvSpPr>
          <p:nvPr/>
        </p:nvSpPr>
        <p:spPr>
          <a:xfrm>
            <a:off x="673608" y="3405071"/>
            <a:ext cx="5736619" cy="3452930"/>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SK" noProof="0" dirty="0"/>
              <a:t>o rovnovážnom systéme hovoríme, že rovnováha je posunutá vpravo, ak je prítomných viac C a D v porovnaní s A a B (uprednostňuje sa tvorba produktov), alebo, že je posunutá vľavo, ak je prítomných viac A a B (prevažuje tvorba reaktantov).</a:t>
            </a:r>
          </a:p>
          <a:p>
            <a:r>
              <a:rPr lang="sk-SK" noProof="0" dirty="0"/>
              <a:t>graf znázorňuje zmenu koncentrácií látok prítomných v systéme A + B </a:t>
            </a:r>
            <a:r>
              <a:rPr lang="sk-SK" noProof="0" dirty="0">
                <a:sym typeface="Wingdings" panose="05000000000000000000" pitchFamily="2" charset="2"/>
              </a:rPr>
              <a:t></a:t>
            </a:r>
            <a:r>
              <a:rPr lang="sk-SK" noProof="0" dirty="0"/>
              <a:t> C + D pri ustaľovaní rovnováhy. Pri reakcii je uprednostňovaná tvorba produktov, čo zodpovedá hodnote rovnovážnej konštanty &gt; 1. Zátvorky [ ] vyjadrujú koncentráciu látok.</a:t>
            </a:r>
          </a:p>
        </p:txBody>
      </p:sp>
      <p:pic>
        <p:nvPicPr>
          <p:cNvPr id="10" name="Obrázok 9" descr="Obrázok, na ktorom je text, rad, diagram, snímka obrazovky&#10;&#10;Obsah vygenerovaný pomocou AI môže byť nesprávny.">
            <a:extLst>
              <a:ext uri="{FF2B5EF4-FFF2-40B4-BE49-F238E27FC236}">
                <a16:creationId xmlns:a16="http://schemas.microsoft.com/office/drawing/2014/main" id="{33D87E8F-9F1E-7101-8A1F-58E8D278F8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7934" y="2777041"/>
            <a:ext cx="5228953" cy="4080959"/>
          </a:xfrm>
          <a:prstGeom prst="rect">
            <a:avLst/>
          </a:prstGeom>
        </p:spPr>
      </p:pic>
    </p:spTree>
    <p:extLst>
      <p:ext uri="{BB962C8B-B14F-4D97-AF65-F5344CB8AC3E}">
        <p14:creationId xmlns:p14="http://schemas.microsoft.com/office/powerpoint/2010/main" val="1915859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BDC96A5-0B16-CFDB-80A8-772546DB1216}"/>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0FCBB323-65B2-185D-810E-E875E5AFEFC1}"/>
              </a:ext>
            </a:extLst>
          </p:cNvPr>
          <p:cNvSpPr>
            <a:spLocks noGrp="1"/>
          </p:cNvSpPr>
          <p:nvPr>
            <p:ph type="title"/>
          </p:nvPr>
        </p:nvSpPr>
        <p:spPr>
          <a:xfrm>
            <a:off x="521208" y="246596"/>
            <a:ext cx="11155680" cy="942859"/>
          </a:xfrm>
        </p:spPr>
        <p:txBody>
          <a:bodyPr anchor="ctr">
            <a:normAutofit/>
          </a:bodyPr>
          <a:lstStyle/>
          <a:p>
            <a:r>
              <a:rPr lang="sk-SK" sz="2200" noProof="0" dirty="0"/>
              <a:t>Rovnovážna konštanta reakcie</a:t>
            </a:r>
          </a:p>
        </p:txBody>
      </p:sp>
      <p:sp>
        <p:nvSpPr>
          <p:cNvPr id="3" name="Zástupný objekt pre obsah 2">
            <a:extLst>
              <a:ext uri="{FF2B5EF4-FFF2-40B4-BE49-F238E27FC236}">
                <a16:creationId xmlns:a16="http://schemas.microsoft.com/office/drawing/2014/main" id="{3A46D1BA-E962-107F-F700-9A61536EDD70}"/>
              </a:ext>
            </a:extLst>
          </p:cNvPr>
          <p:cNvSpPr>
            <a:spLocks noGrp="1"/>
          </p:cNvSpPr>
          <p:nvPr>
            <p:ph idx="1"/>
          </p:nvPr>
        </p:nvSpPr>
        <p:spPr>
          <a:xfrm>
            <a:off x="673607" y="1189455"/>
            <a:ext cx="10525103" cy="5481262"/>
          </a:xfrm>
        </p:spPr>
        <p:txBody>
          <a:bodyPr>
            <a:normAutofit/>
          </a:bodyPr>
          <a:lstStyle/>
          <a:p>
            <a:r>
              <a:rPr lang="sk-SK" noProof="0" dirty="0"/>
              <a:t>je definovaná ako súčin </a:t>
            </a:r>
            <a:r>
              <a:rPr lang="sk-SK" b="1" noProof="0" dirty="0"/>
              <a:t>rovnovážnych</a:t>
            </a:r>
            <a:r>
              <a:rPr lang="sk-SK" noProof="0" dirty="0"/>
              <a:t> koncentrácií (v moloch na liter) produktov vydelený súčinom rovnovážnych koncentrácií reaktantov, pričom každá hodnota koncentrácie je umocnená hodnotou koeficientu danej látky vo vyváženej chemickej rovnici.</a:t>
            </a:r>
          </a:p>
          <a:p>
            <a:endParaRPr lang="sk-SK" noProof="0" dirty="0"/>
          </a:p>
          <a:p>
            <a:endParaRPr lang="sk-SK" noProof="0" dirty="0"/>
          </a:p>
          <a:p>
            <a:endParaRPr lang="sk-SK" noProof="0" dirty="0"/>
          </a:p>
          <a:p>
            <a:r>
              <a:rPr lang="sk-SK" noProof="0" dirty="0"/>
              <a:t>vyjadruje v akom rozsahu reakcia prebieha </a:t>
            </a:r>
          </a:p>
          <a:p>
            <a:r>
              <a:rPr lang="sk-SK" noProof="0" dirty="0"/>
              <a:t>je konštantná pri danej teplote</a:t>
            </a:r>
          </a:p>
          <a:p>
            <a:r>
              <a:rPr lang="sk-SK" noProof="0" dirty="0"/>
              <a:t>mení sa, ak sa zmení teplota</a:t>
            </a:r>
          </a:p>
          <a:p>
            <a:r>
              <a:rPr lang="sk-SK" noProof="0" dirty="0"/>
              <a:t>nezávisí od počiatočných koncentrácií reagujúcich látok</a:t>
            </a:r>
          </a:p>
          <a:p>
            <a:endParaRPr lang="sk-SK" noProof="0" dirty="0"/>
          </a:p>
        </p:txBody>
      </p:sp>
      <p:pic>
        <p:nvPicPr>
          <p:cNvPr id="6" name="Obrázok 5" descr="Obrázok, na ktorom je text, písmo, rukopis, biely&#10;&#10;Obsah vygenerovaný pomocou AI môže byť nesprávny.">
            <a:extLst>
              <a:ext uri="{FF2B5EF4-FFF2-40B4-BE49-F238E27FC236}">
                <a16:creationId xmlns:a16="http://schemas.microsoft.com/office/drawing/2014/main" id="{D4FDFB04-6767-2DB9-404B-2C117C1238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6412" y="2297124"/>
            <a:ext cx="2644472" cy="1088641"/>
          </a:xfrm>
          <a:prstGeom prst="rect">
            <a:avLst/>
          </a:prstGeom>
          <a:ln>
            <a:solidFill>
              <a:schemeClr val="accent1"/>
            </a:solidFill>
          </a:ln>
        </p:spPr>
      </p:pic>
      <p:pic>
        <p:nvPicPr>
          <p:cNvPr id="11" name="Obrázok 10" descr="Obrázok, na ktorom je text, písmo, snímka obrazovky, typografia&#10;&#10;Obsah vygenerovaný pomocou AI môže byť nesprávny.">
            <a:extLst>
              <a:ext uri="{FF2B5EF4-FFF2-40B4-BE49-F238E27FC236}">
                <a16:creationId xmlns:a16="http://schemas.microsoft.com/office/drawing/2014/main" id="{537DA5F1-04B4-D487-F03B-E41247E828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4061" y="2297124"/>
            <a:ext cx="2200950" cy="2048363"/>
          </a:xfrm>
          <a:prstGeom prst="rect">
            <a:avLst/>
          </a:prstGeom>
          <a:ln>
            <a:solidFill>
              <a:schemeClr val="accent1"/>
            </a:solidFill>
          </a:ln>
        </p:spPr>
      </p:pic>
      <p:sp>
        <p:nvSpPr>
          <p:cNvPr id="4" name="Šípka: doprava 3">
            <a:extLst>
              <a:ext uri="{FF2B5EF4-FFF2-40B4-BE49-F238E27FC236}">
                <a16:creationId xmlns:a16="http://schemas.microsoft.com/office/drawing/2014/main" id="{DC15708B-E822-5380-77E2-B17EE7AEC98E}"/>
              </a:ext>
            </a:extLst>
          </p:cNvPr>
          <p:cNvSpPr/>
          <p:nvPr/>
        </p:nvSpPr>
        <p:spPr>
          <a:xfrm>
            <a:off x="4130936" y="2841444"/>
            <a:ext cx="824947" cy="22448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Tree>
    <p:extLst>
      <p:ext uri="{BB962C8B-B14F-4D97-AF65-F5344CB8AC3E}">
        <p14:creationId xmlns:p14="http://schemas.microsoft.com/office/powerpoint/2010/main" val="973212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39CF60A-F118-4E5E-2CD9-282FC5E303AD}"/>
            </a:ext>
          </a:extLst>
        </p:cNvPr>
        <p:cNvGrpSpPr/>
        <p:nvPr/>
      </p:nvGrpSpPr>
      <p:grpSpPr>
        <a:xfrm>
          <a:off x="0" y="0"/>
          <a:ext cx="0" cy="0"/>
          <a:chOff x="0" y="0"/>
          <a:chExt cx="0" cy="0"/>
        </a:xfrm>
      </p:grpSpPr>
      <p:pic>
        <p:nvPicPr>
          <p:cNvPr id="19" name="Obrázok 18" descr="Obrázok, na ktorom je text, písmo, snímka obrazovky, rad&#10;&#10;Obsah vygenerovaný pomocou AI môže byť nesprávny.">
            <a:extLst>
              <a:ext uri="{FF2B5EF4-FFF2-40B4-BE49-F238E27FC236}">
                <a16:creationId xmlns:a16="http://schemas.microsoft.com/office/drawing/2014/main" id="{9059735B-A60C-4100-50D6-A1C22211C8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0143" y="5966556"/>
            <a:ext cx="2821858" cy="890194"/>
          </a:xfrm>
          <a:prstGeom prst="rect">
            <a:avLst/>
          </a:prstGeom>
        </p:spPr>
      </p:pic>
      <p:pic>
        <p:nvPicPr>
          <p:cNvPr id="15" name="Obrázok 14" descr="Obrázok, na ktorom je text, snímka obrazovky, rad, písmo&#10;&#10;Obsah vygenerovaný pomocou AI môže byť nesprávny.">
            <a:extLst>
              <a:ext uri="{FF2B5EF4-FFF2-40B4-BE49-F238E27FC236}">
                <a16:creationId xmlns:a16="http://schemas.microsoft.com/office/drawing/2014/main" id="{C78950B2-198D-AE89-4AFD-B26BA9AD82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2842" y="3389672"/>
            <a:ext cx="3784055" cy="2615615"/>
          </a:xfrm>
          <a:prstGeom prst="rect">
            <a:avLst/>
          </a:prstGeom>
        </p:spPr>
      </p:pic>
      <p:pic>
        <p:nvPicPr>
          <p:cNvPr id="13" name="Obrázok 12" descr="Obrázok, na ktorom je text, snímka obrazovky, rad, diagram&#10;&#10;Obsah vygenerovaný pomocou AI môže byť nesprávny.">
            <a:extLst>
              <a:ext uri="{FF2B5EF4-FFF2-40B4-BE49-F238E27FC236}">
                <a16:creationId xmlns:a16="http://schemas.microsoft.com/office/drawing/2014/main" id="{BBD26E6D-8CDB-5FE2-7F6E-F2B21F498D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7945" y="-1"/>
            <a:ext cx="3784055" cy="2548043"/>
          </a:xfrm>
          <a:prstGeom prst="rect">
            <a:avLst/>
          </a:prstGeom>
        </p:spPr>
      </p:pic>
      <p:sp>
        <p:nvSpPr>
          <p:cNvPr id="2" name="Nadpis 1">
            <a:extLst>
              <a:ext uri="{FF2B5EF4-FFF2-40B4-BE49-F238E27FC236}">
                <a16:creationId xmlns:a16="http://schemas.microsoft.com/office/drawing/2014/main" id="{668EEFE3-4B09-23A4-0ACE-CA1B6D7C8C6E}"/>
              </a:ext>
            </a:extLst>
          </p:cNvPr>
          <p:cNvSpPr>
            <a:spLocks noGrp="1"/>
          </p:cNvSpPr>
          <p:nvPr>
            <p:ph type="title"/>
          </p:nvPr>
        </p:nvSpPr>
        <p:spPr>
          <a:xfrm>
            <a:off x="521208" y="246596"/>
            <a:ext cx="11155680" cy="942859"/>
          </a:xfrm>
        </p:spPr>
        <p:txBody>
          <a:bodyPr anchor="ctr">
            <a:normAutofit/>
          </a:bodyPr>
          <a:lstStyle/>
          <a:p>
            <a:r>
              <a:rPr lang="sk-SK" sz="2200" noProof="0" dirty="0"/>
              <a:t>Rovnovážna konštanta reakcie</a:t>
            </a:r>
          </a:p>
        </p:txBody>
      </p:sp>
      <p:sp>
        <p:nvSpPr>
          <p:cNvPr id="3" name="Zástupný objekt pre obsah 2">
            <a:extLst>
              <a:ext uri="{FF2B5EF4-FFF2-40B4-BE49-F238E27FC236}">
                <a16:creationId xmlns:a16="http://schemas.microsoft.com/office/drawing/2014/main" id="{87E4F227-3CBD-119C-9993-A1FDAE1BEAD1}"/>
              </a:ext>
            </a:extLst>
          </p:cNvPr>
          <p:cNvSpPr>
            <a:spLocks noGrp="1"/>
          </p:cNvSpPr>
          <p:nvPr>
            <p:ph idx="1"/>
          </p:nvPr>
        </p:nvSpPr>
        <p:spPr>
          <a:xfrm>
            <a:off x="673608" y="1189454"/>
            <a:ext cx="6749747" cy="5668546"/>
          </a:xfrm>
        </p:spPr>
        <p:txBody>
          <a:bodyPr>
            <a:normAutofit/>
          </a:bodyPr>
          <a:lstStyle/>
          <a:p>
            <a:r>
              <a:rPr lang="sk-SK" noProof="0" dirty="0"/>
              <a:t>predpokladajme, že do uzavretej nádoby (1 L) umiestnime 0,4 molu SO</a:t>
            </a:r>
            <a:r>
              <a:rPr lang="sk-SK" baseline="-25000" noProof="0" dirty="0"/>
              <a:t>2</a:t>
            </a:r>
            <a:r>
              <a:rPr lang="sk-SK" noProof="0" dirty="0"/>
              <a:t> a 0,2 molu O</a:t>
            </a:r>
            <a:r>
              <a:rPr lang="sk-SK" baseline="-25000" noProof="0" dirty="0"/>
              <a:t>2</a:t>
            </a:r>
            <a:r>
              <a:rPr lang="sk-SK" noProof="0" dirty="0"/>
              <a:t>. Po určitom čase sa dosiahne rovnováha, pri ktorej zistíme, že daný objem obsahuje 0,056 mol SO</a:t>
            </a:r>
            <a:r>
              <a:rPr lang="sk-SK" baseline="-25000" noProof="0" dirty="0"/>
              <a:t>3</a:t>
            </a:r>
            <a:r>
              <a:rPr lang="sk-SK" noProof="0" dirty="0"/>
              <a:t>, 0,344 mol SO</a:t>
            </a:r>
            <a:r>
              <a:rPr lang="sk-SK" baseline="-25000" noProof="0" dirty="0"/>
              <a:t>2</a:t>
            </a:r>
            <a:r>
              <a:rPr lang="sk-SK" noProof="0" dirty="0"/>
              <a:t> a 0,172 mol O</a:t>
            </a:r>
            <a:r>
              <a:rPr lang="sk-SK" baseline="-25000" noProof="0" dirty="0"/>
              <a:t>2</a:t>
            </a:r>
            <a:r>
              <a:rPr lang="sk-SK" noProof="0" dirty="0"/>
              <a:t>. Uvedené množstvá sa ďalej v čase nemenia</a:t>
            </a:r>
          </a:p>
          <a:p>
            <a:r>
              <a:rPr lang="sk-SK" noProof="0" dirty="0"/>
              <a:t>v podobnom experimente sa 0,5 mol SO</a:t>
            </a:r>
            <a:r>
              <a:rPr lang="sk-SK" baseline="-25000" noProof="0" dirty="0"/>
              <a:t>3</a:t>
            </a:r>
            <a:r>
              <a:rPr lang="sk-SK" noProof="0" dirty="0"/>
              <a:t> zavedie do uzavretej 1-litrovej nádoby. Keď sa dosiahne rovnováha, bude prítomné 0,076 mol SO</a:t>
            </a:r>
            <a:r>
              <a:rPr lang="sk-SK" baseline="-25000" noProof="0" dirty="0"/>
              <a:t>3</a:t>
            </a:r>
            <a:r>
              <a:rPr lang="sk-SK" noProof="0" dirty="0"/>
              <a:t>, 0,212 mol O</a:t>
            </a:r>
            <a:r>
              <a:rPr lang="sk-SK" baseline="-25000" noProof="0" dirty="0"/>
              <a:t>2</a:t>
            </a:r>
            <a:r>
              <a:rPr lang="sk-SK" noProof="0" dirty="0"/>
              <a:t> a 0,424 mol SO</a:t>
            </a:r>
            <a:r>
              <a:rPr lang="sk-SK" baseline="-25000" noProof="0" dirty="0"/>
              <a:t>2</a:t>
            </a:r>
            <a:r>
              <a:rPr lang="sk-SK" noProof="0" dirty="0"/>
              <a:t>. </a:t>
            </a:r>
          </a:p>
          <a:p>
            <a:r>
              <a:rPr lang="sk-SK" noProof="0" dirty="0"/>
              <a:t>rovnovážne množstvá sa líšia od predchádzajúceho prípadu, ale sú navzájom “prepojené” dôležitým spôsobom. Zmeny koncentrácie sú v rovnakom pomere 2:1:2 ako v predchádzajúcom prípade, čo je v súlade s koeficientami vyváženej rovnice. Čas potrebný na dosiahnutie rovnováhy sa u dvoch experimentov líši.</a:t>
            </a:r>
          </a:p>
          <a:p>
            <a:r>
              <a:rPr lang="sk-SK" noProof="0" dirty="0"/>
              <a:t>rýchlosť reakcie smerom vpred a rýchlosť reakcie v opačnom smere sú odlišné, ale keď dosiahne rovnováha, rýchlosti v oboch smeroch sa rovnajú </a:t>
            </a:r>
          </a:p>
        </p:txBody>
      </p:sp>
      <p:pic>
        <p:nvPicPr>
          <p:cNvPr id="17" name="Obrázok 16" descr="Obrázok, na ktorom je text, písmo, rad, snímka obrazovky&#10;&#10;Obsah vygenerovaný pomocou AI môže byť nesprávny.">
            <a:extLst>
              <a:ext uri="{FF2B5EF4-FFF2-40B4-BE49-F238E27FC236}">
                <a16:creationId xmlns:a16="http://schemas.microsoft.com/office/drawing/2014/main" id="{E9356537-1166-2516-647A-C4AD4E3FD6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63098" y="2504450"/>
            <a:ext cx="2923799" cy="889486"/>
          </a:xfrm>
          <a:prstGeom prst="rect">
            <a:avLst/>
          </a:prstGeom>
        </p:spPr>
      </p:pic>
      <p:pic>
        <p:nvPicPr>
          <p:cNvPr id="5" name="Obrázok 4">
            <a:extLst>
              <a:ext uri="{FF2B5EF4-FFF2-40B4-BE49-F238E27FC236}">
                <a16:creationId xmlns:a16="http://schemas.microsoft.com/office/drawing/2014/main" id="{E4AADD8C-B75C-747B-1A94-315B4FE70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01405" y="548296"/>
            <a:ext cx="3226499" cy="384589"/>
          </a:xfrm>
          <a:prstGeom prst="rect">
            <a:avLst/>
          </a:prstGeom>
        </p:spPr>
      </p:pic>
      <p:sp>
        <p:nvSpPr>
          <p:cNvPr id="20" name="BlokTextu 19">
            <a:extLst>
              <a:ext uri="{FF2B5EF4-FFF2-40B4-BE49-F238E27FC236}">
                <a16:creationId xmlns:a16="http://schemas.microsoft.com/office/drawing/2014/main" id="{107A37DB-A06F-A7B3-9A2F-88B72D7DD4CF}"/>
              </a:ext>
            </a:extLst>
          </p:cNvPr>
          <p:cNvSpPr txBox="1"/>
          <p:nvPr/>
        </p:nvSpPr>
        <p:spPr>
          <a:xfrm>
            <a:off x="7423355" y="2718172"/>
            <a:ext cx="1831720" cy="276999"/>
          </a:xfrm>
          <a:prstGeom prst="rect">
            <a:avLst/>
          </a:prstGeom>
          <a:noFill/>
        </p:spPr>
        <p:txBody>
          <a:bodyPr wrap="none" rtlCol="0">
            <a:spAutoFit/>
          </a:bodyPr>
          <a:lstStyle/>
          <a:p>
            <a:r>
              <a:rPr lang="sk-SK" sz="1200" noProof="0" dirty="0"/>
              <a:t>iniciálna koncentrácia </a:t>
            </a:r>
            <a:r>
              <a:rPr lang="sk-SK" sz="1200" noProof="0" dirty="0">
                <a:sym typeface="Wingdings" panose="05000000000000000000" pitchFamily="2" charset="2"/>
              </a:rPr>
              <a:t></a:t>
            </a:r>
            <a:endParaRPr lang="sk-SK" sz="1200" noProof="0" dirty="0"/>
          </a:p>
        </p:txBody>
      </p:sp>
      <p:sp>
        <p:nvSpPr>
          <p:cNvPr id="21" name="BlokTextu 20">
            <a:extLst>
              <a:ext uri="{FF2B5EF4-FFF2-40B4-BE49-F238E27FC236}">
                <a16:creationId xmlns:a16="http://schemas.microsoft.com/office/drawing/2014/main" id="{19FB4E1D-E388-0035-EF15-57F1FE82198B}"/>
              </a:ext>
            </a:extLst>
          </p:cNvPr>
          <p:cNvSpPr txBox="1"/>
          <p:nvPr/>
        </p:nvSpPr>
        <p:spPr>
          <a:xfrm>
            <a:off x="7538836" y="2906545"/>
            <a:ext cx="1716239" cy="276999"/>
          </a:xfrm>
          <a:prstGeom prst="rect">
            <a:avLst/>
          </a:prstGeom>
          <a:noFill/>
        </p:spPr>
        <p:txBody>
          <a:bodyPr wrap="none" rtlCol="0">
            <a:spAutoFit/>
          </a:bodyPr>
          <a:lstStyle/>
          <a:p>
            <a:r>
              <a:rPr lang="sk-SK" sz="1200" noProof="0" dirty="0"/>
              <a:t>zmena koncentrácie </a:t>
            </a:r>
            <a:r>
              <a:rPr lang="sk-SK" sz="1200" noProof="0" dirty="0">
                <a:sym typeface="Wingdings" panose="05000000000000000000" pitchFamily="2" charset="2"/>
              </a:rPr>
              <a:t></a:t>
            </a:r>
            <a:endParaRPr lang="sk-SK" sz="1200" noProof="0" dirty="0"/>
          </a:p>
        </p:txBody>
      </p:sp>
      <p:sp>
        <p:nvSpPr>
          <p:cNvPr id="22" name="BlokTextu 21">
            <a:extLst>
              <a:ext uri="{FF2B5EF4-FFF2-40B4-BE49-F238E27FC236}">
                <a16:creationId xmlns:a16="http://schemas.microsoft.com/office/drawing/2014/main" id="{A05047BB-B329-1986-CC52-803C180E418D}"/>
              </a:ext>
            </a:extLst>
          </p:cNvPr>
          <p:cNvSpPr txBox="1"/>
          <p:nvPr/>
        </p:nvSpPr>
        <p:spPr>
          <a:xfrm>
            <a:off x="7235846" y="3123720"/>
            <a:ext cx="2028761" cy="276999"/>
          </a:xfrm>
          <a:prstGeom prst="rect">
            <a:avLst/>
          </a:prstGeom>
          <a:noFill/>
        </p:spPr>
        <p:txBody>
          <a:bodyPr wrap="none" rtlCol="0">
            <a:spAutoFit/>
          </a:bodyPr>
          <a:lstStyle/>
          <a:p>
            <a:r>
              <a:rPr lang="sk-SK" sz="1200" noProof="0" dirty="0">
                <a:solidFill>
                  <a:srgbClr val="00B0F0"/>
                </a:solidFill>
              </a:rPr>
              <a:t>rovnovážna koncentrácia </a:t>
            </a:r>
            <a:r>
              <a:rPr lang="sk-SK" sz="1200" noProof="0" dirty="0">
                <a:solidFill>
                  <a:srgbClr val="00B0F0"/>
                </a:solidFill>
                <a:sym typeface="Wingdings" panose="05000000000000000000" pitchFamily="2" charset="2"/>
              </a:rPr>
              <a:t></a:t>
            </a:r>
            <a:endParaRPr lang="sk-SK" sz="1200" noProof="0" dirty="0">
              <a:solidFill>
                <a:srgbClr val="00B0F0"/>
              </a:solidFill>
            </a:endParaRPr>
          </a:p>
        </p:txBody>
      </p:sp>
      <p:sp>
        <p:nvSpPr>
          <p:cNvPr id="23" name="BlokTextu 22">
            <a:extLst>
              <a:ext uri="{FF2B5EF4-FFF2-40B4-BE49-F238E27FC236}">
                <a16:creationId xmlns:a16="http://schemas.microsoft.com/office/drawing/2014/main" id="{41C0DCD1-E5C0-98C0-6807-D58B903A7823}"/>
              </a:ext>
            </a:extLst>
          </p:cNvPr>
          <p:cNvSpPr txBox="1"/>
          <p:nvPr/>
        </p:nvSpPr>
        <p:spPr>
          <a:xfrm>
            <a:off x="7575970" y="6174203"/>
            <a:ext cx="1831720" cy="276999"/>
          </a:xfrm>
          <a:prstGeom prst="rect">
            <a:avLst/>
          </a:prstGeom>
          <a:noFill/>
        </p:spPr>
        <p:txBody>
          <a:bodyPr wrap="none" rtlCol="0">
            <a:spAutoFit/>
          </a:bodyPr>
          <a:lstStyle/>
          <a:p>
            <a:r>
              <a:rPr lang="sk-SK" sz="1200" noProof="0" dirty="0"/>
              <a:t>iniciálna koncentrácia </a:t>
            </a:r>
            <a:r>
              <a:rPr lang="sk-SK" sz="1200" noProof="0" dirty="0">
                <a:sym typeface="Wingdings" panose="05000000000000000000" pitchFamily="2" charset="2"/>
              </a:rPr>
              <a:t></a:t>
            </a:r>
            <a:endParaRPr lang="sk-SK" sz="1200" noProof="0" dirty="0"/>
          </a:p>
        </p:txBody>
      </p:sp>
      <p:sp>
        <p:nvSpPr>
          <p:cNvPr id="24" name="BlokTextu 23">
            <a:extLst>
              <a:ext uri="{FF2B5EF4-FFF2-40B4-BE49-F238E27FC236}">
                <a16:creationId xmlns:a16="http://schemas.microsoft.com/office/drawing/2014/main" id="{2444FEAF-23EF-C666-87D2-CB08B10638A2}"/>
              </a:ext>
            </a:extLst>
          </p:cNvPr>
          <p:cNvSpPr txBox="1"/>
          <p:nvPr/>
        </p:nvSpPr>
        <p:spPr>
          <a:xfrm>
            <a:off x="7691451" y="6362576"/>
            <a:ext cx="1716239" cy="276999"/>
          </a:xfrm>
          <a:prstGeom prst="rect">
            <a:avLst/>
          </a:prstGeom>
          <a:noFill/>
        </p:spPr>
        <p:txBody>
          <a:bodyPr wrap="none" rtlCol="0">
            <a:spAutoFit/>
          </a:bodyPr>
          <a:lstStyle/>
          <a:p>
            <a:r>
              <a:rPr lang="sk-SK" sz="1200" noProof="0" dirty="0"/>
              <a:t>zmena koncentrácie </a:t>
            </a:r>
            <a:r>
              <a:rPr lang="sk-SK" sz="1200" noProof="0" dirty="0">
                <a:sym typeface="Wingdings" panose="05000000000000000000" pitchFamily="2" charset="2"/>
              </a:rPr>
              <a:t></a:t>
            </a:r>
            <a:endParaRPr lang="sk-SK" sz="1200" noProof="0" dirty="0"/>
          </a:p>
        </p:txBody>
      </p:sp>
      <p:sp>
        <p:nvSpPr>
          <p:cNvPr id="25" name="BlokTextu 24">
            <a:extLst>
              <a:ext uri="{FF2B5EF4-FFF2-40B4-BE49-F238E27FC236}">
                <a16:creationId xmlns:a16="http://schemas.microsoft.com/office/drawing/2014/main" id="{DCA26A2E-9CD4-8437-3720-49DDF9E64711}"/>
              </a:ext>
            </a:extLst>
          </p:cNvPr>
          <p:cNvSpPr txBox="1"/>
          <p:nvPr/>
        </p:nvSpPr>
        <p:spPr>
          <a:xfrm>
            <a:off x="7388461" y="6579751"/>
            <a:ext cx="2028761" cy="276999"/>
          </a:xfrm>
          <a:prstGeom prst="rect">
            <a:avLst/>
          </a:prstGeom>
          <a:noFill/>
        </p:spPr>
        <p:txBody>
          <a:bodyPr wrap="none" rtlCol="0">
            <a:spAutoFit/>
          </a:bodyPr>
          <a:lstStyle/>
          <a:p>
            <a:r>
              <a:rPr lang="sk-SK" sz="1200" noProof="0" dirty="0">
                <a:solidFill>
                  <a:srgbClr val="00B0F0"/>
                </a:solidFill>
              </a:rPr>
              <a:t>rovnovážna koncentrácia </a:t>
            </a:r>
            <a:r>
              <a:rPr lang="sk-SK" sz="1200" noProof="0" dirty="0">
                <a:solidFill>
                  <a:srgbClr val="00B0F0"/>
                </a:solidFill>
                <a:sym typeface="Wingdings" panose="05000000000000000000" pitchFamily="2" charset="2"/>
              </a:rPr>
              <a:t></a:t>
            </a:r>
            <a:endParaRPr lang="sk-SK" sz="1200" noProof="0" dirty="0">
              <a:solidFill>
                <a:srgbClr val="00B0F0"/>
              </a:solidFill>
            </a:endParaRPr>
          </a:p>
        </p:txBody>
      </p:sp>
    </p:spTree>
    <p:extLst>
      <p:ext uri="{BB962C8B-B14F-4D97-AF65-F5344CB8AC3E}">
        <p14:creationId xmlns:p14="http://schemas.microsoft.com/office/powerpoint/2010/main" val="252414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6AAB184-6780-332F-C0E2-856639630304}"/>
            </a:ext>
          </a:extLst>
        </p:cNvPr>
        <p:cNvGrpSpPr/>
        <p:nvPr/>
      </p:nvGrpSpPr>
      <p:grpSpPr>
        <a:xfrm>
          <a:off x="0" y="0"/>
          <a:ext cx="0" cy="0"/>
          <a:chOff x="0" y="0"/>
          <a:chExt cx="0" cy="0"/>
        </a:xfrm>
      </p:grpSpPr>
      <p:pic>
        <p:nvPicPr>
          <p:cNvPr id="19" name="Obrázok 18" descr="Obrázok, na ktorom je text, písmo, snímka obrazovky, rad&#10;&#10;Obsah vygenerovaný pomocou AI môže byť nesprávny.">
            <a:extLst>
              <a:ext uri="{FF2B5EF4-FFF2-40B4-BE49-F238E27FC236}">
                <a16:creationId xmlns:a16="http://schemas.microsoft.com/office/drawing/2014/main" id="{BE3DC10E-5C6A-1F5F-498F-3DF585EFC3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0975" y="4315235"/>
            <a:ext cx="3317503" cy="1046552"/>
          </a:xfrm>
          <a:prstGeom prst="rect">
            <a:avLst/>
          </a:prstGeom>
        </p:spPr>
      </p:pic>
      <p:pic>
        <p:nvPicPr>
          <p:cNvPr id="15" name="Obrázok 14" descr="Obrázok, na ktorom je text, snímka obrazovky, rad, písmo&#10;&#10;Obsah vygenerovaný pomocou AI môže byť nesprávny.">
            <a:extLst>
              <a:ext uri="{FF2B5EF4-FFF2-40B4-BE49-F238E27FC236}">
                <a16:creationId xmlns:a16="http://schemas.microsoft.com/office/drawing/2014/main" id="{2654D392-0E98-48BE-E492-7128948951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6216" y="1020579"/>
            <a:ext cx="4480068" cy="3096713"/>
          </a:xfrm>
          <a:prstGeom prst="rect">
            <a:avLst/>
          </a:prstGeom>
          <a:ln>
            <a:solidFill>
              <a:schemeClr val="accent1"/>
            </a:solidFill>
          </a:ln>
        </p:spPr>
      </p:pic>
      <p:pic>
        <p:nvPicPr>
          <p:cNvPr id="13" name="Obrázok 12" descr="Obrázok, na ktorom je text, snímka obrazovky, rad, diagram&#10;&#10;Obsah vygenerovaný pomocou AI môže byť nesprávny.">
            <a:extLst>
              <a:ext uri="{FF2B5EF4-FFF2-40B4-BE49-F238E27FC236}">
                <a16:creationId xmlns:a16="http://schemas.microsoft.com/office/drawing/2014/main" id="{79401D26-0412-382A-DC41-FDC068737A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7259" y="1020700"/>
            <a:ext cx="4598695" cy="3096591"/>
          </a:xfrm>
          <a:prstGeom prst="rect">
            <a:avLst/>
          </a:prstGeom>
          <a:ln>
            <a:solidFill>
              <a:schemeClr val="accent1"/>
            </a:solidFill>
          </a:ln>
        </p:spPr>
      </p:pic>
      <p:sp>
        <p:nvSpPr>
          <p:cNvPr id="2" name="Nadpis 1">
            <a:extLst>
              <a:ext uri="{FF2B5EF4-FFF2-40B4-BE49-F238E27FC236}">
                <a16:creationId xmlns:a16="http://schemas.microsoft.com/office/drawing/2014/main" id="{54151054-42BE-1D4F-837A-CF35A02A9D8E}"/>
              </a:ext>
            </a:extLst>
          </p:cNvPr>
          <p:cNvSpPr>
            <a:spLocks noGrp="1"/>
          </p:cNvSpPr>
          <p:nvPr>
            <p:ph type="title"/>
          </p:nvPr>
        </p:nvSpPr>
        <p:spPr>
          <a:xfrm>
            <a:off x="521208" y="246596"/>
            <a:ext cx="11155680" cy="942859"/>
          </a:xfrm>
        </p:spPr>
        <p:txBody>
          <a:bodyPr anchor="ctr">
            <a:normAutofit/>
          </a:bodyPr>
          <a:lstStyle/>
          <a:p>
            <a:r>
              <a:rPr lang="sk-SK" sz="2200" noProof="0" dirty="0"/>
              <a:t>Rovnovážna konštanta reakcie</a:t>
            </a:r>
          </a:p>
        </p:txBody>
      </p:sp>
      <p:pic>
        <p:nvPicPr>
          <p:cNvPr id="17" name="Obrázok 16" descr="Obrázok, na ktorom je text, písmo, rad, snímka obrazovky&#10;&#10;Obsah vygenerovaný pomocou AI môže byť nesprávny.">
            <a:extLst>
              <a:ext uri="{FF2B5EF4-FFF2-40B4-BE49-F238E27FC236}">
                <a16:creationId xmlns:a16="http://schemas.microsoft.com/office/drawing/2014/main" id="{348731A2-7E37-4031-4BA4-84DA917E9F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0741" y="4315235"/>
            <a:ext cx="3573018" cy="1086993"/>
          </a:xfrm>
          <a:prstGeom prst="rect">
            <a:avLst/>
          </a:prstGeom>
        </p:spPr>
      </p:pic>
      <p:pic>
        <p:nvPicPr>
          <p:cNvPr id="5" name="Obrázok 4">
            <a:extLst>
              <a:ext uri="{FF2B5EF4-FFF2-40B4-BE49-F238E27FC236}">
                <a16:creationId xmlns:a16="http://schemas.microsoft.com/office/drawing/2014/main" id="{7557CA7A-6579-DB7F-CF81-489BB00983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86127" y="556828"/>
            <a:ext cx="3226499" cy="384589"/>
          </a:xfrm>
          <a:prstGeom prst="rect">
            <a:avLst/>
          </a:prstGeom>
        </p:spPr>
      </p:pic>
      <p:sp>
        <p:nvSpPr>
          <p:cNvPr id="20" name="BlokTextu 19">
            <a:extLst>
              <a:ext uri="{FF2B5EF4-FFF2-40B4-BE49-F238E27FC236}">
                <a16:creationId xmlns:a16="http://schemas.microsoft.com/office/drawing/2014/main" id="{3E76D8DC-DCD5-D25A-32F1-2F1F9152CD2D}"/>
              </a:ext>
            </a:extLst>
          </p:cNvPr>
          <p:cNvSpPr txBox="1"/>
          <p:nvPr/>
        </p:nvSpPr>
        <p:spPr>
          <a:xfrm>
            <a:off x="253557" y="4535566"/>
            <a:ext cx="2246192" cy="323165"/>
          </a:xfrm>
          <a:prstGeom prst="rect">
            <a:avLst/>
          </a:prstGeom>
          <a:noFill/>
        </p:spPr>
        <p:txBody>
          <a:bodyPr wrap="none" rtlCol="0">
            <a:spAutoFit/>
          </a:bodyPr>
          <a:lstStyle/>
          <a:p>
            <a:r>
              <a:rPr lang="sk-SK" sz="1500" noProof="0" dirty="0"/>
              <a:t>iniciálna koncentrácia </a:t>
            </a:r>
            <a:r>
              <a:rPr lang="sk-SK" sz="1500" noProof="0" dirty="0">
                <a:sym typeface="Wingdings" panose="05000000000000000000" pitchFamily="2" charset="2"/>
              </a:rPr>
              <a:t></a:t>
            </a:r>
            <a:endParaRPr lang="sk-SK" sz="1500" noProof="0" dirty="0"/>
          </a:p>
        </p:txBody>
      </p:sp>
      <p:sp>
        <p:nvSpPr>
          <p:cNvPr id="21" name="BlokTextu 20">
            <a:extLst>
              <a:ext uri="{FF2B5EF4-FFF2-40B4-BE49-F238E27FC236}">
                <a16:creationId xmlns:a16="http://schemas.microsoft.com/office/drawing/2014/main" id="{97E4F16A-9915-9A2E-3E6D-17C9E4554203}"/>
              </a:ext>
            </a:extLst>
          </p:cNvPr>
          <p:cNvSpPr txBox="1"/>
          <p:nvPr/>
        </p:nvSpPr>
        <p:spPr>
          <a:xfrm>
            <a:off x="384265" y="4807314"/>
            <a:ext cx="2097434" cy="323165"/>
          </a:xfrm>
          <a:prstGeom prst="rect">
            <a:avLst/>
          </a:prstGeom>
          <a:noFill/>
        </p:spPr>
        <p:txBody>
          <a:bodyPr wrap="none" rtlCol="0">
            <a:spAutoFit/>
          </a:bodyPr>
          <a:lstStyle/>
          <a:p>
            <a:r>
              <a:rPr lang="sk-SK" sz="1500" noProof="0" dirty="0"/>
              <a:t>zmena koncentrácie </a:t>
            </a:r>
            <a:r>
              <a:rPr lang="sk-SK" sz="1500" noProof="0" dirty="0">
                <a:sym typeface="Wingdings" panose="05000000000000000000" pitchFamily="2" charset="2"/>
              </a:rPr>
              <a:t></a:t>
            </a:r>
            <a:endParaRPr lang="sk-SK" sz="1500" noProof="0" dirty="0"/>
          </a:p>
        </p:txBody>
      </p:sp>
      <p:sp>
        <p:nvSpPr>
          <p:cNvPr id="22" name="BlokTextu 21">
            <a:extLst>
              <a:ext uri="{FF2B5EF4-FFF2-40B4-BE49-F238E27FC236}">
                <a16:creationId xmlns:a16="http://schemas.microsoft.com/office/drawing/2014/main" id="{BA09FE9E-6593-D898-1ECF-D70F84119672}"/>
              </a:ext>
            </a:extLst>
          </p:cNvPr>
          <p:cNvSpPr txBox="1"/>
          <p:nvPr/>
        </p:nvSpPr>
        <p:spPr>
          <a:xfrm>
            <a:off x="-6928" y="5089254"/>
            <a:ext cx="2487669" cy="323165"/>
          </a:xfrm>
          <a:prstGeom prst="rect">
            <a:avLst/>
          </a:prstGeom>
          <a:noFill/>
        </p:spPr>
        <p:txBody>
          <a:bodyPr wrap="none" rtlCol="0">
            <a:spAutoFit/>
          </a:bodyPr>
          <a:lstStyle/>
          <a:p>
            <a:r>
              <a:rPr lang="sk-SK" sz="1500" noProof="0" dirty="0">
                <a:solidFill>
                  <a:srgbClr val="00B0F0"/>
                </a:solidFill>
              </a:rPr>
              <a:t>rovnovážna koncentrácia </a:t>
            </a:r>
            <a:r>
              <a:rPr lang="sk-SK" sz="1500" noProof="0" dirty="0">
                <a:solidFill>
                  <a:srgbClr val="00B0F0"/>
                </a:solidFill>
                <a:sym typeface="Wingdings" panose="05000000000000000000" pitchFamily="2" charset="2"/>
              </a:rPr>
              <a:t></a:t>
            </a:r>
            <a:endParaRPr lang="sk-SK" sz="1500" noProof="0" dirty="0">
              <a:solidFill>
                <a:srgbClr val="00B0F0"/>
              </a:solidFill>
            </a:endParaRPr>
          </a:p>
        </p:txBody>
      </p:sp>
      <p:sp>
        <p:nvSpPr>
          <p:cNvPr id="23" name="BlokTextu 22">
            <a:extLst>
              <a:ext uri="{FF2B5EF4-FFF2-40B4-BE49-F238E27FC236}">
                <a16:creationId xmlns:a16="http://schemas.microsoft.com/office/drawing/2014/main" id="{4F0498D6-3591-D5B5-2D0D-94DA8EF7F88F}"/>
              </a:ext>
            </a:extLst>
          </p:cNvPr>
          <p:cNvSpPr txBox="1"/>
          <p:nvPr/>
        </p:nvSpPr>
        <p:spPr>
          <a:xfrm>
            <a:off x="6484784" y="4534912"/>
            <a:ext cx="2246192" cy="323165"/>
          </a:xfrm>
          <a:prstGeom prst="rect">
            <a:avLst/>
          </a:prstGeom>
          <a:noFill/>
        </p:spPr>
        <p:txBody>
          <a:bodyPr wrap="square" rtlCol="0">
            <a:spAutoFit/>
          </a:bodyPr>
          <a:lstStyle/>
          <a:p>
            <a:r>
              <a:rPr lang="sk-SK" sz="1500" noProof="0" dirty="0"/>
              <a:t>iniciálna koncentrácia </a:t>
            </a:r>
            <a:r>
              <a:rPr lang="sk-SK" sz="1500" noProof="0" dirty="0">
                <a:sym typeface="Wingdings" panose="05000000000000000000" pitchFamily="2" charset="2"/>
              </a:rPr>
              <a:t></a:t>
            </a:r>
            <a:endParaRPr lang="sk-SK" sz="1500" noProof="0" dirty="0"/>
          </a:p>
        </p:txBody>
      </p:sp>
      <p:sp>
        <p:nvSpPr>
          <p:cNvPr id="24" name="BlokTextu 23">
            <a:extLst>
              <a:ext uri="{FF2B5EF4-FFF2-40B4-BE49-F238E27FC236}">
                <a16:creationId xmlns:a16="http://schemas.microsoft.com/office/drawing/2014/main" id="{FCDE02D4-FF8B-A9A2-58CB-9ACB74D2E9AD}"/>
              </a:ext>
            </a:extLst>
          </p:cNvPr>
          <p:cNvSpPr txBox="1"/>
          <p:nvPr/>
        </p:nvSpPr>
        <p:spPr>
          <a:xfrm>
            <a:off x="6637315" y="4822530"/>
            <a:ext cx="2132847" cy="323165"/>
          </a:xfrm>
          <a:prstGeom prst="rect">
            <a:avLst/>
          </a:prstGeom>
          <a:noFill/>
        </p:spPr>
        <p:txBody>
          <a:bodyPr wrap="square" rtlCol="0">
            <a:spAutoFit/>
          </a:bodyPr>
          <a:lstStyle/>
          <a:p>
            <a:r>
              <a:rPr lang="sk-SK" sz="1500" noProof="0" dirty="0"/>
              <a:t>zmena koncentrácie </a:t>
            </a:r>
            <a:r>
              <a:rPr lang="sk-SK" sz="1500" noProof="0" dirty="0">
                <a:sym typeface="Wingdings" panose="05000000000000000000" pitchFamily="2" charset="2"/>
              </a:rPr>
              <a:t></a:t>
            </a:r>
            <a:endParaRPr lang="sk-SK" sz="1500" noProof="0" dirty="0"/>
          </a:p>
        </p:txBody>
      </p:sp>
      <p:sp>
        <p:nvSpPr>
          <p:cNvPr id="25" name="BlokTextu 24">
            <a:extLst>
              <a:ext uri="{FF2B5EF4-FFF2-40B4-BE49-F238E27FC236}">
                <a16:creationId xmlns:a16="http://schemas.microsoft.com/office/drawing/2014/main" id="{9BA4F49F-B6A0-48DC-E8A0-0CC8AFBEEF85}"/>
              </a:ext>
            </a:extLst>
          </p:cNvPr>
          <p:cNvSpPr txBox="1"/>
          <p:nvPr/>
        </p:nvSpPr>
        <p:spPr>
          <a:xfrm>
            <a:off x="6259449" y="5093986"/>
            <a:ext cx="2477220" cy="323165"/>
          </a:xfrm>
          <a:prstGeom prst="rect">
            <a:avLst/>
          </a:prstGeom>
          <a:noFill/>
        </p:spPr>
        <p:txBody>
          <a:bodyPr wrap="square" rtlCol="0">
            <a:spAutoFit/>
          </a:bodyPr>
          <a:lstStyle/>
          <a:p>
            <a:r>
              <a:rPr lang="sk-SK" sz="1500" noProof="0" dirty="0">
                <a:solidFill>
                  <a:srgbClr val="00B0F0"/>
                </a:solidFill>
              </a:rPr>
              <a:t>rovnovážna koncentrácia </a:t>
            </a:r>
            <a:r>
              <a:rPr lang="sk-SK" sz="1500" noProof="0" dirty="0">
                <a:solidFill>
                  <a:srgbClr val="00B0F0"/>
                </a:solidFill>
                <a:sym typeface="Wingdings" panose="05000000000000000000" pitchFamily="2" charset="2"/>
              </a:rPr>
              <a:t></a:t>
            </a:r>
            <a:endParaRPr lang="sk-SK" sz="1500" noProof="0" dirty="0">
              <a:solidFill>
                <a:srgbClr val="00B0F0"/>
              </a:solidFill>
            </a:endParaRPr>
          </a:p>
        </p:txBody>
      </p:sp>
      <p:pic>
        <p:nvPicPr>
          <p:cNvPr id="8" name="Obrázok 7" descr="Obrázok, na ktorom je písmo, text, typografia, biely&#10;&#10;Obsah vygenerovaný pomocou AI môže byť nesprávny.">
            <a:extLst>
              <a:ext uri="{FF2B5EF4-FFF2-40B4-BE49-F238E27FC236}">
                <a16:creationId xmlns:a16="http://schemas.microsoft.com/office/drawing/2014/main" id="{C6CC874C-D391-721D-8CB3-B306486F006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06536" y="5627763"/>
            <a:ext cx="2477220" cy="959597"/>
          </a:xfrm>
          <a:prstGeom prst="rect">
            <a:avLst/>
          </a:prstGeom>
          <a:ln>
            <a:solidFill>
              <a:schemeClr val="accent1"/>
            </a:solidFill>
          </a:ln>
        </p:spPr>
      </p:pic>
      <p:pic>
        <p:nvPicPr>
          <p:cNvPr id="10" name="Obrázok 9" descr="Obrázok, na ktorom je písmo, text, biely, rad&#10;&#10;Obsah vygenerovaný pomocou AI môže byť nesprávny.">
            <a:extLst>
              <a:ext uri="{FF2B5EF4-FFF2-40B4-BE49-F238E27FC236}">
                <a16:creationId xmlns:a16="http://schemas.microsoft.com/office/drawing/2014/main" id="{C724CBA0-5E08-2F20-5C84-70294557EFE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9795" y="5606018"/>
            <a:ext cx="3104985" cy="981342"/>
          </a:xfrm>
          <a:prstGeom prst="rect">
            <a:avLst/>
          </a:prstGeom>
        </p:spPr>
      </p:pic>
      <p:pic>
        <p:nvPicPr>
          <p:cNvPr id="12" name="Obrázok 11" descr="Obrázok, na ktorom je písmo, text, rad, biely&#10;&#10;Obsah vygenerovaný pomocou AI môže byť nesprávny.">
            <a:extLst>
              <a:ext uri="{FF2B5EF4-FFF2-40B4-BE49-F238E27FC236}">
                <a16:creationId xmlns:a16="http://schemas.microsoft.com/office/drawing/2014/main" id="{915FC7BA-688F-2F5C-DEE2-69E4B280F1B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96868" y="5651808"/>
            <a:ext cx="3249339" cy="936158"/>
          </a:xfrm>
          <a:prstGeom prst="rect">
            <a:avLst/>
          </a:prstGeom>
        </p:spPr>
      </p:pic>
      <p:sp>
        <p:nvSpPr>
          <p:cNvPr id="14" name="Šípka: doprava 13">
            <a:extLst>
              <a:ext uri="{FF2B5EF4-FFF2-40B4-BE49-F238E27FC236}">
                <a16:creationId xmlns:a16="http://schemas.microsoft.com/office/drawing/2014/main" id="{D51977F0-64C3-6B90-523F-94ABB5BEF006}"/>
              </a:ext>
            </a:extLst>
          </p:cNvPr>
          <p:cNvSpPr/>
          <p:nvPr/>
        </p:nvSpPr>
        <p:spPr>
          <a:xfrm>
            <a:off x="7616690" y="6008705"/>
            <a:ext cx="591872" cy="19771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
        <p:nvSpPr>
          <p:cNvPr id="16" name="Šípka: doprava 15">
            <a:extLst>
              <a:ext uri="{FF2B5EF4-FFF2-40B4-BE49-F238E27FC236}">
                <a16:creationId xmlns:a16="http://schemas.microsoft.com/office/drawing/2014/main" id="{3BB4FD52-FB41-EB51-1B64-A8CF3F723752}"/>
              </a:ext>
            </a:extLst>
          </p:cNvPr>
          <p:cNvSpPr/>
          <p:nvPr/>
        </p:nvSpPr>
        <p:spPr>
          <a:xfrm rot="10800000">
            <a:off x="4104044" y="6008704"/>
            <a:ext cx="591872" cy="19771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Tree>
    <p:extLst>
      <p:ext uri="{BB962C8B-B14F-4D97-AF65-F5344CB8AC3E}">
        <p14:creationId xmlns:p14="http://schemas.microsoft.com/office/powerpoint/2010/main" val="1803071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3F1683E-2532-5978-4760-E6029102817E}"/>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B230EE2F-B6FA-B87B-3532-CB8E278DDE8A}"/>
              </a:ext>
            </a:extLst>
          </p:cNvPr>
          <p:cNvSpPr>
            <a:spLocks noGrp="1"/>
          </p:cNvSpPr>
          <p:nvPr>
            <p:ph type="title"/>
          </p:nvPr>
        </p:nvSpPr>
        <p:spPr>
          <a:xfrm>
            <a:off x="521208" y="246596"/>
            <a:ext cx="11155680" cy="942859"/>
          </a:xfrm>
        </p:spPr>
        <p:txBody>
          <a:bodyPr anchor="ctr">
            <a:normAutofit/>
          </a:bodyPr>
          <a:lstStyle/>
          <a:p>
            <a:r>
              <a:rPr lang="sk-SK" sz="2200" noProof="0" dirty="0"/>
              <a:t>Rôzne formy vyjadrenia chemických rovníc a rovnovážnej konštanty</a:t>
            </a:r>
          </a:p>
        </p:txBody>
      </p:sp>
      <p:sp>
        <p:nvSpPr>
          <p:cNvPr id="3" name="Zástupný objekt pre obsah 2">
            <a:extLst>
              <a:ext uri="{FF2B5EF4-FFF2-40B4-BE49-F238E27FC236}">
                <a16:creationId xmlns:a16="http://schemas.microsoft.com/office/drawing/2014/main" id="{AE0E9BA2-99AC-9C7E-FD57-DCE99AC97884}"/>
              </a:ext>
            </a:extLst>
          </p:cNvPr>
          <p:cNvSpPr>
            <a:spLocks noGrp="1"/>
          </p:cNvSpPr>
          <p:nvPr>
            <p:ph idx="1"/>
          </p:nvPr>
        </p:nvSpPr>
        <p:spPr>
          <a:xfrm>
            <a:off x="673608" y="1189454"/>
            <a:ext cx="11235107" cy="3640730"/>
          </a:xfrm>
        </p:spPr>
        <p:txBody>
          <a:bodyPr>
            <a:normAutofit/>
          </a:bodyPr>
          <a:lstStyle/>
          <a:p>
            <a:r>
              <a:rPr lang="sk-SK" noProof="0" dirty="0"/>
              <a:t>Hodnota K</a:t>
            </a:r>
            <a:r>
              <a:rPr lang="sk-SK" baseline="-25000" noProof="0" dirty="0"/>
              <a:t>c</a:t>
            </a:r>
            <a:r>
              <a:rPr lang="sk-SK" noProof="0" dirty="0"/>
              <a:t> závisí od toho, ako zapíšeme rovnicu reakcie. Doteraz v rámci zápisu reakcie SO</a:t>
            </a:r>
            <a:r>
              <a:rPr lang="sk-SK" baseline="-25000" noProof="0" dirty="0"/>
              <a:t>2</a:t>
            </a:r>
            <a:r>
              <a:rPr lang="sk-SK" noProof="0" dirty="0"/>
              <a:t> a O</a:t>
            </a:r>
            <a:r>
              <a:rPr lang="sk-SK" baseline="-25000" noProof="0" dirty="0"/>
              <a:t>2</a:t>
            </a:r>
            <a:r>
              <a:rPr lang="sk-SK" noProof="0" dirty="0"/>
              <a:t> figurovali ako reaktanty a SO</a:t>
            </a:r>
            <a:r>
              <a:rPr lang="sk-SK" baseline="-25000" noProof="0" dirty="0"/>
              <a:t>3</a:t>
            </a:r>
            <a:r>
              <a:rPr lang="sk-SK" noProof="0" dirty="0"/>
              <a:t> ako produkt. Reakciu, ako aj vzťah pre K</a:t>
            </a:r>
            <a:r>
              <a:rPr lang="sk-SK" baseline="-25000" noProof="0" dirty="0"/>
              <a:t>c</a:t>
            </a:r>
            <a:r>
              <a:rPr lang="sk-SK" noProof="0" dirty="0"/>
              <a:t> môžeme vyjadriť aj opačne, čiže zameniť produkty za reaktanty a čitatele za menovatele. Ide vlastne o inverzný spôsob zápisu, ktorý označíme K</a:t>
            </a:r>
            <a:r>
              <a:rPr lang="sk-SK" baseline="-25000" noProof="0" dirty="0"/>
              <a:t>c</a:t>
            </a:r>
            <a:r>
              <a:rPr lang="sk-SK" noProof="0" dirty="0"/>
              <a:t>’. Číselne tento tvar je vlastne prevrátenou hodnotou rovnovážnej konštanty pre pôvodnú rovnicu. (vzájomná zámena reaktantov a produktov zodpovedá vynásobeniu všetkých koeficientov chemickej rovnice číslom -1).</a:t>
            </a:r>
          </a:p>
          <a:p>
            <a:r>
              <a:rPr lang="sk-SK" noProof="0" dirty="0"/>
              <a:t>Okrem toho, sa môžu koeficienty v chemickej rovnici napr. násobiť určitým faktorom (číslom n). Vtedy sa pôvodná hodnota K</a:t>
            </a:r>
            <a:r>
              <a:rPr lang="sk-SK" baseline="-25000" noProof="0" dirty="0"/>
              <a:t>c</a:t>
            </a:r>
            <a:r>
              <a:rPr lang="sk-SK" noProof="0" dirty="0"/>
              <a:t> umocní na n-tú (K</a:t>
            </a:r>
            <a:r>
              <a:rPr lang="sk-SK" baseline="-25000" noProof="0" dirty="0"/>
              <a:t>c</a:t>
            </a:r>
            <a:r>
              <a:rPr lang="sk-SK" noProof="0" dirty="0"/>
              <a:t>’’). Z uvedených dôvodov </a:t>
            </a:r>
            <a:r>
              <a:rPr lang="sk-SK" noProof="0"/>
              <a:t>sa ku </a:t>
            </a:r>
            <a:r>
              <a:rPr lang="sk-SK" noProof="0" dirty="0"/>
              <a:t>konkrétnej hodnote K</a:t>
            </a:r>
            <a:r>
              <a:rPr lang="sk-SK" baseline="-25000" noProof="0" dirty="0"/>
              <a:t>c</a:t>
            </a:r>
            <a:r>
              <a:rPr lang="sk-SK" noProof="0" dirty="0"/>
              <a:t> vždy uvádza konkrétna vyvážená (vyčíslená) chemická rovnica, aby sa predišlo chybnej interpretácii.</a:t>
            </a:r>
          </a:p>
        </p:txBody>
      </p:sp>
      <p:pic>
        <p:nvPicPr>
          <p:cNvPr id="6" name="Obrázok 5" descr="Obrázok, na ktorom je text, písmo, rukopis, rad&#10;&#10;Obsah vygenerovaný pomocou AI môže byť nesprávny.">
            <a:extLst>
              <a:ext uri="{FF2B5EF4-FFF2-40B4-BE49-F238E27FC236}">
                <a16:creationId xmlns:a16="http://schemas.microsoft.com/office/drawing/2014/main" id="{858E7442-816A-8CE5-0EA4-BF309084DB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4060" y="3890087"/>
            <a:ext cx="8084331" cy="2878706"/>
          </a:xfrm>
          <a:prstGeom prst="rect">
            <a:avLst/>
          </a:prstGeom>
          <a:ln>
            <a:solidFill>
              <a:schemeClr val="accent1">
                <a:shade val="15000"/>
              </a:schemeClr>
            </a:solidFill>
          </a:ln>
        </p:spPr>
      </p:pic>
      <p:sp>
        <p:nvSpPr>
          <p:cNvPr id="7" name="BlokTextu 6">
            <a:extLst>
              <a:ext uri="{FF2B5EF4-FFF2-40B4-BE49-F238E27FC236}">
                <a16:creationId xmlns:a16="http://schemas.microsoft.com/office/drawing/2014/main" id="{6907DD7B-2FE6-B452-7442-495F9F7B3CAB}"/>
              </a:ext>
            </a:extLst>
          </p:cNvPr>
          <p:cNvSpPr txBox="1"/>
          <p:nvPr/>
        </p:nvSpPr>
        <p:spPr>
          <a:xfrm>
            <a:off x="673608" y="3902991"/>
            <a:ext cx="2760453" cy="1200329"/>
          </a:xfrm>
          <a:prstGeom prst="rect">
            <a:avLst/>
          </a:prstGeom>
          <a:noFill/>
        </p:spPr>
        <p:txBody>
          <a:bodyPr wrap="square" rtlCol="0">
            <a:spAutoFit/>
          </a:bodyPr>
          <a:lstStyle/>
          <a:p>
            <a:pPr marL="285750" indent="-285750">
              <a:buFont typeface="Arial" panose="020B0604020202020204" pitchFamily="34" charset="0"/>
              <a:buChar char="•"/>
            </a:pPr>
            <a:r>
              <a:rPr lang="sk-SK" noProof="0" dirty="0"/>
              <a:t>Tri rôzne spôsoby vyjadrenia rovnovážnej konštanty pre ten istý reakčný systém </a:t>
            </a:r>
            <a:r>
              <a:rPr lang="sk-SK" noProof="0" dirty="0">
                <a:sym typeface="Wingdings" panose="05000000000000000000" pitchFamily="2" charset="2"/>
              </a:rPr>
              <a:t></a:t>
            </a:r>
            <a:r>
              <a:rPr lang="sk-SK" noProof="0" dirty="0"/>
              <a:t> </a:t>
            </a:r>
          </a:p>
        </p:txBody>
      </p:sp>
    </p:spTree>
    <p:extLst>
      <p:ext uri="{BB962C8B-B14F-4D97-AF65-F5344CB8AC3E}">
        <p14:creationId xmlns:p14="http://schemas.microsoft.com/office/powerpoint/2010/main" val="680645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D6789C1-40AD-73F8-22DE-24A87C5FD15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1AA5A868-A935-205C-5E47-E54ED3B7A831}"/>
              </a:ext>
            </a:extLst>
          </p:cNvPr>
          <p:cNvSpPr>
            <a:spLocks noGrp="1"/>
          </p:cNvSpPr>
          <p:nvPr>
            <p:ph type="title"/>
          </p:nvPr>
        </p:nvSpPr>
        <p:spPr>
          <a:xfrm>
            <a:off x="521208" y="246596"/>
            <a:ext cx="11155680" cy="942859"/>
          </a:xfrm>
        </p:spPr>
        <p:txBody>
          <a:bodyPr anchor="ctr">
            <a:normAutofit/>
          </a:bodyPr>
          <a:lstStyle/>
          <a:p>
            <a:r>
              <a:rPr lang="sk-SK" sz="2200" noProof="0"/>
              <a:t>Reakčný kvocient</a:t>
            </a:r>
          </a:p>
        </p:txBody>
      </p:sp>
      <p:sp>
        <p:nvSpPr>
          <p:cNvPr id="3" name="Zástupný objekt pre obsah 2">
            <a:extLst>
              <a:ext uri="{FF2B5EF4-FFF2-40B4-BE49-F238E27FC236}">
                <a16:creationId xmlns:a16="http://schemas.microsoft.com/office/drawing/2014/main" id="{AEE11886-5D07-0C00-D497-DC15B491DFE1}"/>
              </a:ext>
            </a:extLst>
          </p:cNvPr>
          <p:cNvSpPr>
            <a:spLocks noGrp="1"/>
          </p:cNvSpPr>
          <p:nvPr>
            <p:ph idx="1"/>
          </p:nvPr>
        </p:nvSpPr>
        <p:spPr>
          <a:xfrm>
            <a:off x="673607" y="1189454"/>
            <a:ext cx="10771465" cy="5668546"/>
          </a:xfrm>
        </p:spPr>
        <p:txBody>
          <a:bodyPr>
            <a:normAutofit/>
          </a:bodyPr>
          <a:lstStyle/>
          <a:p>
            <a:r>
              <a:rPr lang="sk-SK" noProof="0"/>
              <a:t>Reakčný kvocient (Q) má rovnakú formu matematického vyjadrenia ako rovnovážna konštanta, avšak exponenty nemusia vyjadrovať rovnovážnu koncentráciu reagujúcich látok.</a:t>
            </a:r>
          </a:p>
          <a:p>
            <a:endParaRPr lang="sk-SK" noProof="0"/>
          </a:p>
          <a:p>
            <a:endParaRPr lang="sk-SK" noProof="0"/>
          </a:p>
          <a:p>
            <a:r>
              <a:rPr lang="sk-SK" noProof="0"/>
              <a:t>Porovnanie Q a K</a:t>
            </a:r>
            <a:r>
              <a:rPr lang="sk-SK" baseline="-25000" noProof="0"/>
              <a:t>C</a:t>
            </a:r>
            <a:r>
              <a:rPr lang="sk-SK" noProof="0"/>
              <a:t> hodnôt indikuje, či je pri daných podmienkach pre dosiahnutie rovnováhy potrebné aby reakcia prebiehala smerom vpred alebo reverzne. </a:t>
            </a:r>
          </a:p>
          <a:p>
            <a:r>
              <a:rPr lang="sk-SK" noProof="0"/>
              <a:t>Q vyjadruje mieru priebehu (rozsah) reakcie. Ak zmes obsahuje iba reaktanty, koncentrácie v čitateli sú nulové, takže Q = 0. Ako reakcia postupuje doprava, koncentrácie produktov (čitateľ) rastú a koncentrácie reaktantov (menovateľ) klesajú, takže Q narastá na nekonečne veľké číslo. Hodnota K</a:t>
            </a:r>
            <a:r>
              <a:rPr lang="sk-SK" baseline="-25000" noProof="0"/>
              <a:t>c</a:t>
            </a:r>
            <a:r>
              <a:rPr lang="sk-SK" noProof="0"/>
              <a:t> je konkrétna hodnota Q, ktorá predstavuje rovnovážnu zmes pre reakciu.</a:t>
            </a:r>
          </a:p>
          <a:p>
            <a:r>
              <a:rPr lang="sk-SK" noProof="0"/>
              <a:t>Ak je Q &lt; K</a:t>
            </a:r>
            <a:r>
              <a:rPr lang="sk-SK" baseline="-25000" noProof="0"/>
              <a:t>c</a:t>
            </a:r>
            <a:r>
              <a:rPr lang="sk-SK" noProof="0"/>
              <a:t>, pre vytvorenie rovnováhy je potrebnej viac reakcie smerom vpred ako reverznej reakcie. Keď Q &lt; K</a:t>
            </a:r>
            <a:r>
              <a:rPr lang="sk-SK" baseline="-25000" noProof="0"/>
              <a:t>c</a:t>
            </a:r>
            <a:r>
              <a:rPr lang="sk-SK" noProof="0"/>
              <a:t>, čitateľ vo vzťahu je pre Q je príliš malý a menovateľ priveľký a preto musí A a B reagovať vo väčšej miere, aby vytvorili C a D. Naopak, ak Q &gt; K</a:t>
            </a:r>
            <a:r>
              <a:rPr lang="sk-SK" baseline="-25000" noProof="0"/>
              <a:t>c</a:t>
            </a:r>
            <a:r>
              <a:rPr lang="sk-SK" noProof="0"/>
              <a:t>, spätná reakcia musí nastať vo väčšom rozsahu ako dopredná reakcia pre dosiahnutie rovnováhy. Keď hodnota Q dosiahne hodnotu K</a:t>
            </a:r>
            <a:r>
              <a:rPr lang="sk-SK" baseline="-25000" noProof="0"/>
              <a:t>c</a:t>
            </a:r>
            <a:r>
              <a:rPr lang="sk-SK" noProof="0"/>
              <a:t>, systém je v rovnováhe.</a:t>
            </a:r>
          </a:p>
        </p:txBody>
      </p:sp>
      <p:pic>
        <p:nvPicPr>
          <p:cNvPr id="6" name="Obrázok 5">
            <a:extLst>
              <a:ext uri="{FF2B5EF4-FFF2-40B4-BE49-F238E27FC236}">
                <a16:creationId xmlns:a16="http://schemas.microsoft.com/office/drawing/2014/main" id="{0A9A5670-F944-2745-4228-EAFAA4ACC8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951" y="1859314"/>
            <a:ext cx="8242408" cy="942859"/>
          </a:xfrm>
          <a:prstGeom prst="rect">
            <a:avLst/>
          </a:prstGeom>
          <a:ln>
            <a:solidFill>
              <a:schemeClr val="accent1"/>
            </a:solidFill>
          </a:ln>
        </p:spPr>
      </p:pic>
    </p:spTree>
    <p:extLst>
      <p:ext uri="{BB962C8B-B14F-4D97-AF65-F5344CB8AC3E}">
        <p14:creationId xmlns:p14="http://schemas.microsoft.com/office/powerpoint/2010/main" val="1677546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F58EA0F-75BA-1F99-BF06-EC65ACFA30FD}"/>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8B7F0C24-EE54-EB30-A1F8-5E2295D6F0EA}"/>
              </a:ext>
            </a:extLst>
          </p:cNvPr>
          <p:cNvSpPr>
            <a:spLocks noGrp="1"/>
          </p:cNvSpPr>
          <p:nvPr>
            <p:ph type="title"/>
          </p:nvPr>
        </p:nvSpPr>
        <p:spPr>
          <a:xfrm>
            <a:off x="521208" y="246596"/>
            <a:ext cx="11155680" cy="942859"/>
          </a:xfrm>
        </p:spPr>
        <p:txBody>
          <a:bodyPr anchor="ctr">
            <a:normAutofit/>
          </a:bodyPr>
          <a:lstStyle/>
          <a:p>
            <a:r>
              <a:rPr lang="sk-SK" sz="2200" noProof="0" dirty="0"/>
              <a:t>Reakčný kvocient</a:t>
            </a:r>
          </a:p>
        </p:txBody>
      </p:sp>
      <p:sp>
        <p:nvSpPr>
          <p:cNvPr id="3" name="Zástupný objekt pre obsah 2">
            <a:extLst>
              <a:ext uri="{FF2B5EF4-FFF2-40B4-BE49-F238E27FC236}">
                <a16:creationId xmlns:a16="http://schemas.microsoft.com/office/drawing/2014/main" id="{B390DB18-61FA-587B-F189-FA515A1B0DCA}"/>
              </a:ext>
            </a:extLst>
          </p:cNvPr>
          <p:cNvSpPr>
            <a:spLocks noGrp="1"/>
          </p:cNvSpPr>
          <p:nvPr>
            <p:ph idx="1"/>
          </p:nvPr>
        </p:nvSpPr>
        <p:spPr>
          <a:xfrm>
            <a:off x="673607" y="1189454"/>
            <a:ext cx="10771465" cy="5668546"/>
          </a:xfrm>
        </p:spPr>
        <p:txBody>
          <a:bodyPr>
            <a:normAutofit/>
          </a:bodyPr>
          <a:lstStyle/>
          <a:p>
            <a:r>
              <a:rPr lang="sk-SK" noProof="0" dirty="0"/>
              <a:t>Q &lt; Kc </a:t>
            </a:r>
            <a:r>
              <a:rPr lang="sk-SK" noProof="0" dirty="0">
                <a:sym typeface="Wingdings" panose="05000000000000000000" pitchFamily="2" charset="2"/>
              </a:rPr>
              <a:t></a:t>
            </a:r>
            <a:r>
              <a:rPr lang="sk-SK" noProof="0" dirty="0"/>
              <a:t> Prevláda reakcia smerom vpred, kým sa nedosiahne rovnováha.</a:t>
            </a:r>
          </a:p>
          <a:p>
            <a:r>
              <a:rPr lang="sk-SK" noProof="0" dirty="0"/>
              <a:t>Q = Kc </a:t>
            </a:r>
            <a:r>
              <a:rPr lang="sk-SK" noProof="0" dirty="0">
                <a:sym typeface="Wingdings" panose="05000000000000000000" pitchFamily="2" charset="2"/>
              </a:rPr>
              <a:t></a:t>
            </a:r>
            <a:r>
              <a:rPr lang="sk-SK" noProof="0" dirty="0"/>
              <a:t> Systém je v rovnováhe.</a:t>
            </a:r>
          </a:p>
          <a:p>
            <a:r>
              <a:rPr lang="sk-SK" noProof="0" dirty="0"/>
              <a:t>Q &gt; Kc </a:t>
            </a:r>
            <a:r>
              <a:rPr lang="sk-SK" noProof="0" dirty="0">
                <a:sym typeface="Wingdings" panose="05000000000000000000" pitchFamily="2" charset="2"/>
              </a:rPr>
              <a:t></a:t>
            </a:r>
            <a:r>
              <a:rPr lang="sk-SK" noProof="0" dirty="0"/>
              <a:t> Prevláda reverzná reakcia, kým sa nedosiahne rovnováha.</a:t>
            </a:r>
          </a:p>
        </p:txBody>
      </p:sp>
      <p:pic>
        <p:nvPicPr>
          <p:cNvPr id="6" name="Obrázok 5">
            <a:extLst>
              <a:ext uri="{FF2B5EF4-FFF2-40B4-BE49-F238E27FC236}">
                <a16:creationId xmlns:a16="http://schemas.microsoft.com/office/drawing/2014/main" id="{749B2072-E1CE-62B5-6641-9ECF3E8A0B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607" y="5475984"/>
            <a:ext cx="8242408" cy="942859"/>
          </a:xfrm>
          <a:prstGeom prst="rect">
            <a:avLst/>
          </a:prstGeom>
          <a:ln>
            <a:solidFill>
              <a:schemeClr val="accent1"/>
            </a:solidFill>
          </a:ln>
        </p:spPr>
      </p:pic>
      <p:pic>
        <p:nvPicPr>
          <p:cNvPr id="5" name="Obrázok 4" descr="Obrázok, na ktorom je text, snímka obrazovky, rad, písmo&#10;&#10;Obsah vygenerovaný pomocou AI môže byť nesprávny.">
            <a:extLst>
              <a:ext uri="{FF2B5EF4-FFF2-40B4-BE49-F238E27FC236}">
                <a16:creationId xmlns:a16="http://schemas.microsoft.com/office/drawing/2014/main" id="{D017FFEF-5689-FD6A-B8E1-C864B90B22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283" y="2602783"/>
            <a:ext cx="11165302" cy="2625433"/>
          </a:xfrm>
          <a:prstGeom prst="rect">
            <a:avLst/>
          </a:prstGeom>
          <a:ln>
            <a:solidFill>
              <a:schemeClr val="accent1"/>
            </a:solidFill>
          </a:ln>
        </p:spPr>
      </p:pic>
    </p:spTree>
    <p:extLst>
      <p:ext uri="{BB962C8B-B14F-4D97-AF65-F5344CB8AC3E}">
        <p14:creationId xmlns:p14="http://schemas.microsoft.com/office/powerpoint/2010/main" val="3576118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B404D31-FE92-159C-9CA5-7BA8A1D6E5B2}"/>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C5651B98-DC0F-0769-372B-9408D0BB5BE7}"/>
              </a:ext>
            </a:extLst>
          </p:cNvPr>
          <p:cNvSpPr>
            <a:spLocks noGrp="1"/>
          </p:cNvSpPr>
          <p:nvPr>
            <p:ph type="title"/>
          </p:nvPr>
        </p:nvSpPr>
        <p:spPr>
          <a:xfrm>
            <a:off x="521208" y="246596"/>
            <a:ext cx="11155680" cy="942859"/>
          </a:xfrm>
        </p:spPr>
        <p:txBody>
          <a:bodyPr anchor="ctr">
            <a:normAutofit/>
          </a:bodyPr>
          <a:lstStyle/>
          <a:p>
            <a:r>
              <a:rPr lang="sk-SK" sz="2200" noProof="0" dirty="0"/>
              <a:t>Narušenie chemickej rovnováhy</a:t>
            </a:r>
          </a:p>
        </p:txBody>
      </p:sp>
      <p:sp>
        <p:nvSpPr>
          <p:cNvPr id="3" name="Zástupný objekt pre obsah 2">
            <a:extLst>
              <a:ext uri="{FF2B5EF4-FFF2-40B4-BE49-F238E27FC236}">
                <a16:creationId xmlns:a16="http://schemas.microsoft.com/office/drawing/2014/main" id="{51ECD097-1742-3163-6EE3-B4DABA5834CC}"/>
              </a:ext>
            </a:extLst>
          </p:cNvPr>
          <p:cNvSpPr>
            <a:spLocks noGrp="1"/>
          </p:cNvSpPr>
          <p:nvPr>
            <p:ph idx="1"/>
          </p:nvPr>
        </p:nvSpPr>
        <p:spPr>
          <a:xfrm>
            <a:off x="673607" y="1189454"/>
            <a:ext cx="10771465" cy="5668546"/>
          </a:xfrm>
        </p:spPr>
        <p:txBody>
          <a:bodyPr>
            <a:normAutofit/>
          </a:bodyPr>
          <a:lstStyle/>
          <a:p>
            <a:r>
              <a:rPr lang="sk-SK" noProof="0" dirty="0"/>
              <a:t>Ak je systém v rovnováhe narušený zmenou podmienok (stresový faktor), systém zareaguje tak, aby túto zmenu vykompenzoval </a:t>
            </a:r>
            <a:r>
              <a:rPr lang="sk-SK" sz="1600" noProof="0" dirty="0"/>
              <a:t>(Henri Le Châtelier)</a:t>
            </a:r>
            <a:r>
              <a:rPr lang="sk-SK" noProof="0" dirty="0"/>
              <a:t>. Ak sa poskytne dostatočný čas, vytvorí sa nová rovnováha.</a:t>
            </a:r>
          </a:p>
          <a:p>
            <a:r>
              <a:rPr lang="sk-SK" noProof="0" dirty="0"/>
              <a:t>Reakčný kvocient Q nám pomáha predpovedať smer tohto posunu. Rovnováhu reakcie môžu narušiť tri typy zmien.</a:t>
            </a:r>
          </a:p>
          <a:p>
            <a:pPr marL="234950" indent="0">
              <a:buNone/>
            </a:pPr>
            <a:r>
              <a:rPr lang="sk-SK" noProof="0" dirty="0"/>
              <a:t>1. Zmeny koncentrácie</a:t>
            </a:r>
          </a:p>
          <a:p>
            <a:pPr marL="234950" indent="0">
              <a:buNone/>
            </a:pPr>
            <a:r>
              <a:rPr lang="sk-SK" noProof="0" dirty="0"/>
              <a:t>2. Zmeny tlaku alebo objemu (pre reakcie plynných látok)</a:t>
            </a:r>
          </a:p>
          <a:p>
            <a:pPr marL="234950" indent="0">
              <a:buNone/>
            </a:pPr>
            <a:r>
              <a:rPr lang="sk-SK" noProof="0" dirty="0"/>
              <a:t>3. Zmeny teploty</a:t>
            </a:r>
          </a:p>
          <a:p>
            <a:r>
              <a:rPr lang="sk-SK" noProof="0" dirty="0"/>
              <a:t>Uvažujme o jednoduchom systéme ktorý je v rovnováhe (Q = K</a:t>
            </a:r>
            <a:r>
              <a:rPr lang="sk-SK" baseline="-25000" noProof="0" dirty="0"/>
              <a:t>c</a:t>
            </a:r>
            <a:r>
              <a:rPr lang="sk-SK" noProof="0" dirty="0"/>
              <a:t>). Keď sa do systému pridá viac reaktantu alebo produktu, hodnota Q sa zmení, takže už nezodpovedá K</a:t>
            </a:r>
            <a:r>
              <a:rPr lang="sk-SK" baseline="-25000" noProof="0" dirty="0"/>
              <a:t>c</a:t>
            </a:r>
            <a:r>
              <a:rPr lang="sk-SK" noProof="0" dirty="0"/>
              <a:t> a reakcia už nie je v rovnováhe. Pridanie látky má za následok posun rovnováhy, čo sa prejaví spotrebou časti pridanej látky a hodnota Q sa tým posunie späť smerom </a:t>
            </a:r>
            <a:r>
              <a:rPr lang="sk-SK" noProof="0" dirty="0">
                <a:sym typeface="Wingdings" panose="05000000000000000000" pitchFamily="2" charset="2"/>
              </a:rPr>
              <a:t></a:t>
            </a:r>
            <a:r>
              <a:rPr lang="sk-SK" noProof="0" dirty="0"/>
              <a:t> K</a:t>
            </a:r>
            <a:r>
              <a:rPr lang="sk-SK" baseline="-25000" noProof="0" dirty="0"/>
              <a:t>c</a:t>
            </a:r>
            <a:r>
              <a:rPr lang="sk-SK" noProof="0" dirty="0"/>
              <a:t>. Ak do systému pridáme viac A alebo B  (Q &lt; K</a:t>
            </a:r>
            <a:r>
              <a:rPr lang="sk-SK" baseline="-25000" noProof="0" dirty="0"/>
              <a:t>c</a:t>
            </a:r>
            <a:r>
              <a:rPr lang="sk-SK" noProof="0" dirty="0"/>
              <a:t>), reakcia smerom vpred bude prebiehať rýchlejšie a vo väčšej miere ako spätná, kým sa neobnoví rovnováha. Ak pridáme viac C alebo D (Q &gt; K</a:t>
            </a:r>
            <a:r>
              <a:rPr lang="sk-SK" baseline="-25000" noProof="0" dirty="0"/>
              <a:t>c</a:t>
            </a:r>
            <a:r>
              <a:rPr lang="sk-SK" noProof="0" dirty="0"/>
              <a:t>), spätná reakcia bude prebieha rýchlejšie a vo väčšom rozsahu, kým sa neobnoví rovnováha. Pridávanie alebo odoberanie reaktantov alebo produktov mení hodnotu Q ale nemá vplyv na K</a:t>
            </a:r>
            <a:r>
              <a:rPr lang="sk-SK" baseline="-25000" noProof="0" dirty="0"/>
              <a:t>c</a:t>
            </a:r>
            <a:r>
              <a:rPr lang="sk-SK" noProof="0" dirty="0"/>
              <a:t>. </a:t>
            </a:r>
          </a:p>
        </p:txBody>
      </p:sp>
      <p:pic>
        <p:nvPicPr>
          <p:cNvPr id="5" name="Obrázok 4" descr="Obrázok, na ktorom je písmo, text, biely, typografia&#10;&#10;Obsah vygenerovaný pomocou AI môže byť nesprávny.">
            <a:extLst>
              <a:ext uri="{FF2B5EF4-FFF2-40B4-BE49-F238E27FC236}">
                <a16:creationId xmlns:a16="http://schemas.microsoft.com/office/drawing/2014/main" id="{22F653D8-6ADD-A387-E776-67242CBFCF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6410" y="2934618"/>
            <a:ext cx="4506304" cy="873812"/>
          </a:xfrm>
          <a:prstGeom prst="rect">
            <a:avLst/>
          </a:prstGeom>
          <a:ln>
            <a:solidFill>
              <a:schemeClr val="accent1"/>
            </a:solidFill>
          </a:ln>
        </p:spPr>
      </p:pic>
    </p:spTree>
    <p:extLst>
      <p:ext uri="{BB962C8B-B14F-4D97-AF65-F5344CB8AC3E}">
        <p14:creationId xmlns:p14="http://schemas.microsoft.com/office/powerpoint/2010/main" val="2848170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rázok 4" descr="Obrázok, na ktorom je liek, umenie, dizajn&#10;&#10;Obsah vygenerovaný pomocou AI môže byť nesprávny.">
            <a:extLst>
              <a:ext uri="{FF2B5EF4-FFF2-40B4-BE49-F238E27FC236}">
                <a16:creationId xmlns:a16="http://schemas.microsoft.com/office/drawing/2014/main" id="{1CF3651A-9856-5E55-26D4-8050341D65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2577" y="-193639"/>
            <a:ext cx="10139423" cy="4701092"/>
          </a:xfrm>
          <a:prstGeom prst="rect">
            <a:avLst/>
          </a:prstGeom>
        </p:spPr>
      </p:pic>
      <p:sp>
        <p:nvSpPr>
          <p:cNvPr id="6" name="BlokTextu 5">
            <a:extLst>
              <a:ext uri="{FF2B5EF4-FFF2-40B4-BE49-F238E27FC236}">
                <a16:creationId xmlns:a16="http://schemas.microsoft.com/office/drawing/2014/main" id="{AC3B602F-B384-6A25-AD2B-CC046498841D}"/>
              </a:ext>
            </a:extLst>
          </p:cNvPr>
          <p:cNvSpPr txBox="1"/>
          <p:nvPr/>
        </p:nvSpPr>
        <p:spPr>
          <a:xfrm>
            <a:off x="448805" y="4701093"/>
            <a:ext cx="10958894" cy="1754326"/>
          </a:xfrm>
          <a:prstGeom prst="rect">
            <a:avLst/>
          </a:prstGeom>
          <a:noFill/>
        </p:spPr>
        <p:txBody>
          <a:bodyPr wrap="square" rtlCol="0">
            <a:spAutoFit/>
          </a:bodyPr>
          <a:lstStyle/>
          <a:p>
            <a:r>
              <a:rPr lang="sk-SK" noProof="0"/>
              <a:t>Keď rozpustíme CoCl</a:t>
            </a:r>
            <a:r>
              <a:rPr lang="sk-SK" baseline="-25000" noProof="0"/>
              <a:t>2</a:t>
            </a:r>
            <a:r>
              <a:rPr lang="sk-SK" noProof="0"/>
              <a:t>.6H</a:t>
            </a:r>
            <a:r>
              <a:rPr lang="sk-SK" baseline="-25000" noProof="0"/>
              <a:t>2</a:t>
            </a:r>
            <a:r>
              <a:rPr lang="sk-SK" noProof="0"/>
              <a:t>O vo vodnom roztoku izopropylalkoholu, jeho sfarbenie bude dané prevahou konkrétnych chemických foriem: [Co(OH</a:t>
            </a:r>
            <a:r>
              <a:rPr lang="sk-SK" baseline="-25000" noProof="0"/>
              <a:t>2</a:t>
            </a:r>
            <a:r>
              <a:rPr lang="sk-SK" noProof="0"/>
              <a:t>)</a:t>
            </a:r>
            <a:r>
              <a:rPr lang="sk-SK" baseline="-25000" noProof="0"/>
              <a:t>6</a:t>
            </a:r>
            <a:r>
              <a:rPr lang="sk-SK" noProof="0"/>
              <a:t>]</a:t>
            </a:r>
            <a:r>
              <a:rPr lang="sk-SK" baseline="30000" noProof="0"/>
              <a:t>2+</a:t>
            </a:r>
            <a:r>
              <a:rPr lang="sk-SK" noProof="0"/>
              <a:t> (</a:t>
            </a:r>
            <a:r>
              <a:rPr lang="sk-SK" noProof="0">
                <a:solidFill>
                  <a:srgbClr val="FF33CC"/>
                </a:solidFill>
              </a:rPr>
              <a:t>ružová</a:t>
            </a:r>
            <a:r>
              <a:rPr lang="sk-SK" noProof="0"/>
              <a:t>) a [CoCl</a:t>
            </a:r>
            <a:r>
              <a:rPr lang="sk-SK" baseline="-25000" noProof="0"/>
              <a:t>4</a:t>
            </a:r>
            <a:r>
              <a:rPr lang="sk-SK" noProof="0"/>
              <a:t>]</a:t>
            </a:r>
            <a:r>
              <a:rPr lang="sk-SK" baseline="30000" noProof="0"/>
              <a:t>2-</a:t>
            </a:r>
            <a:r>
              <a:rPr lang="sk-SK" noProof="0"/>
              <a:t> (</a:t>
            </a:r>
            <a:r>
              <a:rPr lang="sk-SK" noProof="0">
                <a:solidFill>
                  <a:srgbClr val="0070C0"/>
                </a:solidFill>
              </a:rPr>
              <a:t>modrá</a:t>
            </a:r>
            <a:r>
              <a:rPr lang="sk-SK" noProof="0"/>
              <a:t>). Keď pridáme koncentrovanú HCl, prebytok Cl</a:t>
            </a:r>
            <a:r>
              <a:rPr lang="sk-SK" baseline="30000" noProof="0"/>
              <a:t>-</a:t>
            </a:r>
            <a:r>
              <a:rPr lang="sk-SK" noProof="0"/>
              <a:t> posunie reakciu doprava (modré sfarbenie). Pridanie AgNO</a:t>
            </a:r>
            <a:r>
              <a:rPr lang="sk-SK" baseline="-25000" noProof="0"/>
              <a:t>3</a:t>
            </a:r>
            <a:r>
              <a:rPr lang="sk-SK" noProof="0"/>
              <a:t>(aq) odstráni časť Cl</a:t>
            </a:r>
            <a:r>
              <a:rPr lang="sk-SK" baseline="30000" noProof="0"/>
              <a:t>-</a:t>
            </a:r>
            <a:r>
              <a:rPr lang="sk-SK" noProof="0"/>
              <a:t> vyzrážaním AgCl(s) a uprednostní reverznú reakciu (produkcia [Co(OH</a:t>
            </a:r>
            <a:r>
              <a:rPr lang="sk-SK" baseline="-25000" noProof="0"/>
              <a:t>2</a:t>
            </a:r>
            <a:r>
              <a:rPr lang="sk-SK" noProof="0"/>
              <a:t>)</a:t>
            </a:r>
            <a:r>
              <a:rPr lang="sk-SK" baseline="-25000" noProof="0"/>
              <a:t>6</a:t>
            </a:r>
            <a:r>
              <a:rPr lang="sk-SK" noProof="0"/>
              <a:t>]</a:t>
            </a:r>
            <a:r>
              <a:rPr lang="sk-SK" baseline="30000" noProof="0"/>
              <a:t>2-</a:t>
            </a:r>
            <a:r>
              <a:rPr lang="sk-SK" noProof="0"/>
              <a:t> </a:t>
            </a:r>
            <a:r>
              <a:rPr lang="sk-SK" noProof="0">
                <a:sym typeface="Wingdings" panose="05000000000000000000" pitchFamily="2" charset="2"/>
              </a:rPr>
              <a:t></a:t>
            </a:r>
            <a:r>
              <a:rPr lang="sk-SK" noProof="0"/>
              <a:t> výsledný roztok je ružový). Sfarbenie indikuje rôzne formy komplexných zlúčenín kobaltu prítomných vo vyššej koncentrácii. Roztok obsahuje aj ďalšie zložky, nakoľko sa však nepodieľajú na sfarbení, nie sú súčasťou znázornenej chemickej rovnice.</a:t>
            </a:r>
          </a:p>
        </p:txBody>
      </p:sp>
      <p:pic>
        <p:nvPicPr>
          <p:cNvPr id="8" name="Obrázok 7">
            <a:extLst>
              <a:ext uri="{FF2B5EF4-FFF2-40B4-BE49-F238E27FC236}">
                <a16:creationId xmlns:a16="http://schemas.microsoft.com/office/drawing/2014/main" id="{C0F3D3DD-76B3-1FF5-E1D0-E956D476DF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629" y="3556344"/>
            <a:ext cx="5405585" cy="468065"/>
          </a:xfrm>
          <a:prstGeom prst="rect">
            <a:avLst/>
          </a:prstGeom>
          <a:ln>
            <a:solidFill>
              <a:schemeClr val="accent1"/>
            </a:solidFill>
          </a:ln>
        </p:spPr>
      </p:pic>
      <p:sp>
        <p:nvSpPr>
          <p:cNvPr id="9" name="BlokTextu 8">
            <a:extLst>
              <a:ext uri="{FF2B5EF4-FFF2-40B4-BE49-F238E27FC236}">
                <a16:creationId xmlns:a16="http://schemas.microsoft.com/office/drawing/2014/main" id="{655EC080-4DE1-BBCD-34D2-F1425039C63C}"/>
              </a:ext>
            </a:extLst>
          </p:cNvPr>
          <p:cNvSpPr txBox="1"/>
          <p:nvPr/>
        </p:nvSpPr>
        <p:spPr>
          <a:xfrm>
            <a:off x="4444182" y="125582"/>
            <a:ext cx="5964582" cy="369332"/>
          </a:xfrm>
          <a:prstGeom prst="rect">
            <a:avLst/>
          </a:prstGeom>
          <a:solidFill>
            <a:schemeClr val="bg1"/>
          </a:solidFill>
          <a:ln>
            <a:solidFill>
              <a:schemeClr val="accent1"/>
            </a:solidFill>
          </a:ln>
        </p:spPr>
        <p:txBody>
          <a:bodyPr wrap="none" rtlCol="0">
            <a:spAutoFit/>
          </a:bodyPr>
          <a:lstStyle/>
          <a:p>
            <a:r>
              <a:rPr lang="sk-SK" b="1" noProof="0"/>
              <a:t>Vplyv zmeny množstva reagujúcich látok na rovnováhu</a:t>
            </a:r>
          </a:p>
        </p:txBody>
      </p:sp>
    </p:spTree>
    <p:extLst>
      <p:ext uri="{BB962C8B-B14F-4D97-AF65-F5344CB8AC3E}">
        <p14:creationId xmlns:p14="http://schemas.microsoft.com/office/powerpoint/2010/main" val="1082658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11F8E83-317F-C283-4FB8-8CD9CC94C5C3}"/>
            </a:ext>
          </a:extLst>
        </p:cNvPr>
        <p:cNvGrpSpPr/>
        <p:nvPr/>
      </p:nvGrpSpPr>
      <p:grpSpPr>
        <a:xfrm>
          <a:off x="0" y="0"/>
          <a:ext cx="0" cy="0"/>
          <a:chOff x="0" y="0"/>
          <a:chExt cx="0" cy="0"/>
        </a:xfrm>
      </p:grpSpPr>
      <p:pic>
        <p:nvPicPr>
          <p:cNvPr id="6" name="Obrázok 5" descr="Obrázok, na ktorom je text, písmo, snímka obrazovky, číslo&#10;&#10;Obsah vygenerovaný pomocou AI môže byť nesprávny.">
            <a:extLst>
              <a:ext uri="{FF2B5EF4-FFF2-40B4-BE49-F238E27FC236}">
                <a16:creationId xmlns:a16="http://schemas.microsoft.com/office/drawing/2014/main" id="{721B2C4C-F97F-97F2-2A6A-AD4870CC9B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8433" y="4348906"/>
            <a:ext cx="6894292" cy="2338064"/>
          </a:xfrm>
          <a:prstGeom prst="rect">
            <a:avLst/>
          </a:prstGeom>
        </p:spPr>
      </p:pic>
      <p:sp>
        <p:nvSpPr>
          <p:cNvPr id="2" name="Nadpis 1">
            <a:extLst>
              <a:ext uri="{FF2B5EF4-FFF2-40B4-BE49-F238E27FC236}">
                <a16:creationId xmlns:a16="http://schemas.microsoft.com/office/drawing/2014/main" id="{3A51C61D-6520-B04C-928E-AF186D4F2BCC}"/>
              </a:ext>
            </a:extLst>
          </p:cNvPr>
          <p:cNvSpPr>
            <a:spLocks noGrp="1"/>
          </p:cNvSpPr>
          <p:nvPr>
            <p:ph type="title"/>
          </p:nvPr>
        </p:nvSpPr>
        <p:spPr>
          <a:xfrm>
            <a:off x="521208" y="246596"/>
            <a:ext cx="5924197" cy="942859"/>
          </a:xfrm>
        </p:spPr>
        <p:txBody>
          <a:bodyPr anchor="ctr">
            <a:normAutofit/>
          </a:bodyPr>
          <a:lstStyle/>
          <a:p>
            <a:r>
              <a:rPr lang="sk-SK" sz="2200" noProof="0" dirty="0"/>
              <a:t>Narušenie chemickej rovnováhy</a:t>
            </a:r>
          </a:p>
        </p:txBody>
      </p:sp>
      <p:sp>
        <p:nvSpPr>
          <p:cNvPr id="3" name="Zástupný objekt pre obsah 2">
            <a:extLst>
              <a:ext uri="{FF2B5EF4-FFF2-40B4-BE49-F238E27FC236}">
                <a16:creationId xmlns:a16="http://schemas.microsoft.com/office/drawing/2014/main" id="{FF8B003C-33A7-C4C5-F7FE-1707399DC44F}"/>
              </a:ext>
            </a:extLst>
          </p:cNvPr>
          <p:cNvSpPr>
            <a:spLocks noGrp="1"/>
          </p:cNvSpPr>
          <p:nvPr>
            <p:ph idx="1"/>
          </p:nvPr>
        </p:nvSpPr>
        <p:spPr>
          <a:xfrm>
            <a:off x="673607" y="1189454"/>
            <a:ext cx="10771465" cy="3393304"/>
          </a:xfrm>
        </p:spPr>
        <p:txBody>
          <a:bodyPr>
            <a:normAutofit/>
          </a:bodyPr>
          <a:lstStyle/>
          <a:p>
            <a:r>
              <a:rPr lang="sk-SK" noProof="0" dirty="0"/>
              <a:t>Rýchlosť reakcie smerom vpred je úmerná koncentráciám (umocnených) reaktantov:</a:t>
            </a:r>
          </a:p>
          <a:p>
            <a:r>
              <a:rPr lang="sk-SK" noProof="0" dirty="0"/>
              <a:t>Keď do zmesi v rovnováhe pridáme viac A, rýchlosť vpred sa zvýši. Keď reakcia postupuje doprava, spotrebúva časť A a B a tvorí viac C a D, rýchlosť dopredu sa znižuje a rýchlosť spätného toku zvyšuje, až kým sa opäť nevyrovnajú. V tomto bode sa dosiahne nový rovnovážny stav, s väčším množstvom C a D, ako bolo prítomných v pôvodnej rovnovážnej zmesi. Nie všetko pridané A sa však spotrebuje, keď sa dosiahne nová rovnováha.</a:t>
            </a:r>
          </a:p>
          <a:p>
            <a:r>
              <a:rPr lang="sk-SK" noProof="0" dirty="0"/>
              <a:t>Ak sa z rovnovážneho systému odoberie reaktant alebo produkt, reakcia, ktorá túto látku produkuje, prebieha rýchlejšie a vo väčšej miere ako opačná reakcia. Ak sa odstráni časť C alebo D, potom Q &lt; K</a:t>
            </a:r>
            <a:r>
              <a:rPr lang="sk-SK" baseline="-25000" noProof="0" dirty="0"/>
              <a:t>c</a:t>
            </a:r>
            <a:r>
              <a:rPr lang="sk-SK" noProof="0" dirty="0"/>
              <a:t> a priama reakcia je uprednostňovaná, kým sa neobnoví rovnováha. Ak sa odstráni časť A alebo B, uprednostňuje sa spätná reakcia.</a:t>
            </a:r>
          </a:p>
        </p:txBody>
      </p:sp>
      <p:pic>
        <p:nvPicPr>
          <p:cNvPr id="5" name="Obrázok 4" descr="Obrázok, na ktorom je písmo, text, biely, typografia&#10;&#10;Obsah vygenerovaný pomocou AI môže byť nesprávny.">
            <a:extLst>
              <a:ext uri="{FF2B5EF4-FFF2-40B4-BE49-F238E27FC236}">
                <a16:creationId xmlns:a16="http://schemas.microsoft.com/office/drawing/2014/main" id="{FFD35A13-B199-B0E2-1C48-4A5542A7A6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6334" y="5391148"/>
            <a:ext cx="4303544" cy="834495"/>
          </a:xfrm>
          <a:prstGeom prst="rect">
            <a:avLst/>
          </a:prstGeom>
          <a:ln>
            <a:solidFill>
              <a:schemeClr val="accent1"/>
            </a:solidFill>
          </a:ln>
        </p:spPr>
      </p:pic>
      <p:pic>
        <p:nvPicPr>
          <p:cNvPr id="8" name="Obrázok 7" descr="Obrázok, na ktorom je písmo, text, typografia, biely&#10;&#10;Obsah vygenerovaný pomocou AI môže byť nesprávny.">
            <a:extLst>
              <a:ext uri="{FF2B5EF4-FFF2-40B4-BE49-F238E27FC236}">
                <a16:creationId xmlns:a16="http://schemas.microsoft.com/office/drawing/2014/main" id="{C99E732E-57B9-C374-F9ED-ADCA8146B3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89739" y="455745"/>
            <a:ext cx="3456643" cy="566231"/>
          </a:xfrm>
          <a:prstGeom prst="rect">
            <a:avLst/>
          </a:prstGeom>
          <a:ln>
            <a:solidFill>
              <a:schemeClr val="accent1"/>
            </a:solidFill>
          </a:ln>
        </p:spPr>
      </p:pic>
      <p:sp>
        <p:nvSpPr>
          <p:cNvPr id="9" name="Šípka: zahnutá nahor 8">
            <a:extLst>
              <a:ext uri="{FF2B5EF4-FFF2-40B4-BE49-F238E27FC236}">
                <a16:creationId xmlns:a16="http://schemas.microsoft.com/office/drawing/2014/main" id="{73A8D26B-1C68-2ADE-8890-50E66B1FEE24}"/>
              </a:ext>
            </a:extLst>
          </p:cNvPr>
          <p:cNvSpPr/>
          <p:nvPr/>
        </p:nvSpPr>
        <p:spPr>
          <a:xfrm>
            <a:off x="9505692" y="1167151"/>
            <a:ext cx="680224" cy="271357"/>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Tree>
    <p:extLst>
      <p:ext uri="{BB962C8B-B14F-4D97-AF65-F5344CB8AC3E}">
        <p14:creationId xmlns:p14="http://schemas.microsoft.com/office/powerpoint/2010/main" val="1263594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2051C88-BFEA-054F-7E1C-A691DD6FFDD4}"/>
            </a:ext>
          </a:extLst>
        </p:cNvPr>
        <p:cNvGrpSpPr/>
        <p:nvPr/>
      </p:nvGrpSpPr>
      <p:grpSpPr>
        <a:xfrm>
          <a:off x="0" y="0"/>
          <a:ext cx="0" cy="0"/>
          <a:chOff x="0" y="0"/>
          <a:chExt cx="0" cy="0"/>
        </a:xfrm>
      </p:grpSpPr>
      <p:pic>
        <p:nvPicPr>
          <p:cNvPr id="3" name="Obrázok 2" descr="Obrázok, na ktorom je príroda, jaskyňa, stalagmit, jaskynné formácie&#10;&#10;Obsah vygenerovaný pomocou AI môže byť nesprávny.">
            <a:extLst>
              <a:ext uri="{FF2B5EF4-FFF2-40B4-BE49-F238E27FC236}">
                <a16:creationId xmlns:a16="http://schemas.microsoft.com/office/drawing/2014/main" id="{212E158A-D714-A960-D699-9B0BE45120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888092" cy="4594303"/>
          </a:xfrm>
          <a:prstGeom prst="rect">
            <a:avLst/>
          </a:prstGeom>
        </p:spPr>
      </p:pic>
      <p:sp>
        <p:nvSpPr>
          <p:cNvPr id="9" name="BlokTextu 8">
            <a:extLst>
              <a:ext uri="{FF2B5EF4-FFF2-40B4-BE49-F238E27FC236}">
                <a16:creationId xmlns:a16="http://schemas.microsoft.com/office/drawing/2014/main" id="{1DCD30EA-7405-F4E6-CFE1-154174F5572A}"/>
              </a:ext>
            </a:extLst>
          </p:cNvPr>
          <p:cNvSpPr txBox="1"/>
          <p:nvPr/>
        </p:nvSpPr>
        <p:spPr>
          <a:xfrm>
            <a:off x="4304371" y="245327"/>
            <a:ext cx="6227056" cy="369332"/>
          </a:xfrm>
          <a:prstGeom prst="rect">
            <a:avLst/>
          </a:prstGeom>
          <a:solidFill>
            <a:schemeClr val="bg1"/>
          </a:solidFill>
          <a:ln>
            <a:solidFill>
              <a:schemeClr val="accent1"/>
            </a:solidFill>
          </a:ln>
        </p:spPr>
        <p:txBody>
          <a:bodyPr wrap="square" rtlCol="0">
            <a:spAutoFit/>
          </a:bodyPr>
          <a:lstStyle/>
          <a:p>
            <a:r>
              <a:rPr lang="sk-SK" b="1" noProof="0" dirty="0"/>
              <a:t>Vplyv zmeny množstva reagujúcich látok na rovnováhu</a:t>
            </a:r>
          </a:p>
        </p:txBody>
      </p:sp>
      <p:sp>
        <p:nvSpPr>
          <p:cNvPr id="4" name="BlokTextu 3">
            <a:extLst>
              <a:ext uri="{FF2B5EF4-FFF2-40B4-BE49-F238E27FC236}">
                <a16:creationId xmlns:a16="http://schemas.microsoft.com/office/drawing/2014/main" id="{5D3FAFD4-00FE-B67A-D0D2-83C27455F48E}"/>
              </a:ext>
            </a:extLst>
          </p:cNvPr>
          <p:cNvSpPr txBox="1"/>
          <p:nvPr/>
        </p:nvSpPr>
        <p:spPr>
          <a:xfrm>
            <a:off x="0" y="4347636"/>
            <a:ext cx="11809142" cy="1754326"/>
          </a:xfrm>
          <a:prstGeom prst="rect">
            <a:avLst/>
          </a:prstGeom>
          <a:solidFill>
            <a:schemeClr val="bg1"/>
          </a:solidFill>
        </p:spPr>
        <p:txBody>
          <a:bodyPr wrap="square" rtlCol="0">
            <a:spAutoFit/>
          </a:bodyPr>
          <a:lstStyle/>
          <a:p>
            <a:pPr marL="285750" indent="-285750">
              <a:buFont typeface="Arial" panose="020B0604020202020204" pitchFamily="34" charset="0"/>
              <a:buChar char="•"/>
            </a:pPr>
            <a:r>
              <a:rPr lang="sk-SK" noProof="0" dirty="0"/>
              <a:t>Následky posunu chem. rovnováhy pozorujeme v prírode napr. pri tvorbe stalaktitov a stalagmitov v jaskyniach. Voda obsahujúca oxid uhličitý pomaly prechádza cez vrstvy vápenca (CaCO</a:t>
            </a:r>
            <a:r>
              <a:rPr lang="sk-SK" baseline="-25000" noProof="0" dirty="0"/>
              <a:t>3</a:t>
            </a:r>
            <a:r>
              <a:rPr lang="sk-SK" noProof="0" dirty="0"/>
              <a:t>), ktorý čiastočne rozpúšťa:</a:t>
            </a:r>
          </a:p>
          <a:p>
            <a:pPr marL="285750" indent="-285750">
              <a:buFont typeface="Arial" panose="020B0604020202020204" pitchFamily="34" charset="0"/>
              <a:buChar char="•"/>
            </a:pPr>
            <a:endParaRPr lang="sk-SK" noProof="0" dirty="0"/>
          </a:p>
          <a:p>
            <a:pPr marL="285750" indent="-285750">
              <a:buFont typeface="Arial" panose="020B0604020202020204" pitchFamily="34" charset="0"/>
              <a:buChar char="•"/>
            </a:pPr>
            <a:endParaRPr lang="sk-SK" noProof="0" dirty="0"/>
          </a:p>
          <a:p>
            <a:pPr marL="285750" indent="-285750">
              <a:buFont typeface="Arial" panose="020B0604020202020204" pitchFamily="34" charset="0"/>
              <a:buChar char="•"/>
            </a:pPr>
            <a:r>
              <a:rPr lang="sk-SK" noProof="0" dirty="0"/>
              <a:t>následne sa z roztoku bohatého na rozpustené ióny Ca a HCO</a:t>
            </a:r>
            <a:r>
              <a:rPr lang="sk-SK" baseline="-25000" noProof="0" dirty="0"/>
              <a:t>3</a:t>
            </a:r>
            <a:r>
              <a:rPr lang="sk-SK" baseline="30000" noProof="0" dirty="0"/>
              <a:t>-</a:t>
            </a:r>
            <a:r>
              <a:rPr lang="sk-SK" noProof="0" dirty="0"/>
              <a:t> vyzráža CaCO</a:t>
            </a:r>
            <a:r>
              <a:rPr lang="sk-SK" baseline="-25000" noProof="0" dirty="0"/>
              <a:t>3</a:t>
            </a:r>
            <a:r>
              <a:rPr lang="sk-SK" noProof="0" dirty="0"/>
              <a:t> v dôsledku prechodu CO</a:t>
            </a:r>
            <a:r>
              <a:rPr lang="sk-SK" baseline="-25000" noProof="0" dirty="0"/>
              <a:t>2</a:t>
            </a:r>
            <a:r>
              <a:rPr lang="sk-SK" noProof="0" dirty="0"/>
              <a:t> z kvapalnej formy do plynnej</a:t>
            </a:r>
          </a:p>
        </p:txBody>
      </p:sp>
      <p:pic>
        <p:nvPicPr>
          <p:cNvPr id="10" name="Obrázok 9">
            <a:extLst>
              <a:ext uri="{FF2B5EF4-FFF2-40B4-BE49-F238E27FC236}">
                <a16:creationId xmlns:a16="http://schemas.microsoft.com/office/drawing/2014/main" id="{5E6656C0-8443-D329-8FDB-0F784B92FF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9932" y="5034495"/>
            <a:ext cx="7644955" cy="402909"/>
          </a:xfrm>
          <a:prstGeom prst="rect">
            <a:avLst/>
          </a:prstGeom>
        </p:spPr>
      </p:pic>
      <p:pic>
        <p:nvPicPr>
          <p:cNvPr id="12" name="Obrázok 11">
            <a:extLst>
              <a:ext uri="{FF2B5EF4-FFF2-40B4-BE49-F238E27FC236}">
                <a16:creationId xmlns:a16="http://schemas.microsoft.com/office/drawing/2014/main" id="{145F3B80-85A6-B6AF-E0D9-6278C86F00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9932" y="6101961"/>
            <a:ext cx="7872560" cy="464644"/>
          </a:xfrm>
          <a:prstGeom prst="rect">
            <a:avLst/>
          </a:prstGeom>
        </p:spPr>
      </p:pic>
      <p:pic>
        <p:nvPicPr>
          <p:cNvPr id="14" name="Obrázok 13" descr="Obrázok, na ktorom je text, snímka obrazovky, dizajn, umenie&#10;&#10;Obsah vygenerovaný pomocou AI môže byť nesprávny.">
            <a:extLst>
              <a:ext uri="{FF2B5EF4-FFF2-40B4-BE49-F238E27FC236}">
                <a16:creationId xmlns:a16="http://schemas.microsoft.com/office/drawing/2014/main" id="{5DE04C33-6210-C848-9519-078A43165A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33534" y="745006"/>
            <a:ext cx="3593053" cy="3523381"/>
          </a:xfrm>
          <a:prstGeom prst="rect">
            <a:avLst/>
          </a:prstGeom>
        </p:spPr>
      </p:pic>
    </p:spTree>
    <p:extLst>
      <p:ext uri="{BB962C8B-B14F-4D97-AF65-F5344CB8AC3E}">
        <p14:creationId xmlns:p14="http://schemas.microsoft.com/office/powerpoint/2010/main" val="236158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FECB5C9-3B4F-28D6-8770-79E2A3710262}"/>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E3AB90D6-485E-79F7-E760-25AFC126EF14}"/>
              </a:ext>
            </a:extLst>
          </p:cNvPr>
          <p:cNvSpPr>
            <a:spLocks noGrp="1"/>
          </p:cNvSpPr>
          <p:nvPr>
            <p:ph type="title"/>
          </p:nvPr>
        </p:nvSpPr>
        <p:spPr>
          <a:xfrm>
            <a:off x="521208" y="246596"/>
            <a:ext cx="5924197" cy="942859"/>
          </a:xfrm>
        </p:spPr>
        <p:txBody>
          <a:bodyPr anchor="ctr">
            <a:normAutofit/>
          </a:bodyPr>
          <a:lstStyle/>
          <a:p>
            <a:r>
              <a:rPr lang="sk-SK" sz="2200" noProof="0" dirty="0"/>
              <a:t>Narušenie chemickej rovnováhy</a:t>
            </a:r>
          </a:p>
        </p:txBody>
      </p:sp>
      <p:sp>
        <p:nvSpPr>
          <p:cNvPr id="3" name="Zástupný objekt pre obsah 2">
            <a:extLst>
              <a:ext uri="{FF2B5EF4-FFF2-40B4-BE49-F238E27FC236}">
                <a16:creationId xmlns:a16="http://schemas.microsoft.com/office/drawing/2014/main" id="{00FF3E79-A579-B661-A0F7-4EE1E443BD92}"/>
              </a:ext>
            </a:extLst>
          </p:cNvPr>
          <p:cNvSpPr>
            <a:spLocks noGrp="1"/>
          </p:cNvSpPr>
          <p:nvPr>
            <p:ph idx="1"/>
          </p:nvPr>
        </p:nvSpPr>
        <p:spPr>
          <a:xfrm>
            <a:off x="710267" y="1635161"/>
            <a:ext cx="10771465" cy="3393304"/>
          </a:xfrm>
        </p:spPr>
        <p:txBody>
          <a:bodyPr>
            <a:normAutofit/>
          </a:bodyPr>
          <a:lstStyle/>
          <a:p>
            <a:r>
              <a:rPr lang="sk-SK" noProof="0" dirty="0"/>
              <a:t>Uvažujme o nasledovnej reakcii:</a:t>
            </a:r>
          </a:p>
          <a:p>
            <a:r>
              <a:rPr lang="sk-SK" noProof="0" dirty="0"/>
              <a:t>Predpokladajme, že začneme s rovnovážnymi množstvami O</a:t>
            </a:r>
            <a:r>
              <a:rPr lang="sk-SK" baseline="-25000" noProof="0" dirty="0"/>
              <a:t>2</a:t>
            </a:r>
            <a:r>
              <a:rPr lang="sk-SK" noProof="0" dirty="0"/>
              <a:t>, SO</a:t>
            </a:r>
            <a:r>
              <a:rPr lang="sk-SK" baseline="-25000" noProof="0" dirty="0"/>
              <a:t>2</a:t>
            </a:r>
            <a:r>
              <a:rPr lang="sk-SK" noProof="0" dirty="0"/>
              <a:t> a SO</a:t>
            </a:r>
            <a:r>
              <a:rPr lang="sk-SK" baseline="-25000" noProof="0" dirty="0"/>
              <a:t>3</a:t>
            </a:r>
            <a:r>
              <a:rPr lang="sk-SK" noProof="0" dirty="0"/>
              <a:t>, ako naznačuje obrázok. Následne narušíme systém v rovnováhe pridaním ďalšieho 1 mol SO</a:t>
            </a:r>
            <a:r>
              <a:rPr lang="sk-SK" baseline="-25000" noProof="0" dirty="0"/>
              <a:t>3</a:t>
            </a:r>
            <a:r>
              <a:rPr lang="sk-SK" noProof="0" dirty="0"/>
              <a:t> do 10 L banky. Ako sa zmenia množstvá reagujúcich látok, keď sa obnoví rovnováha?</a:t>
            </a:r>
          </a:p>
          <a:p>
            <a:r>
              <a:rPr lang="sk-SK" noProof="0" dirty="0"/>
              <a:t>Podľa Le Châtelierového princípu, ak má systém čiastočne kompenzovať akciu, ktorá zvyšuje rovnovážnu koncentráciu jednej z reagujúcich látok, musí tak urobiť uprednostnením reakcie, pri ktorej sa táto látka spotrebúva. V tomto prípade ide o opačnú reakciu – premenu časti pridaného SO</a:t>
            </a:r>
            <a:r>
              <a:rPr lang="sk-SK" baseline="-25000" noProof="0" dirty="0"/>
              <a:t>3</a:t>
            </a:r>
            <a:r>
              <a:rPr lang="sk-SK" noProof="0" dirty="0"/>
              <a:t> na SO</a:t>
            </a:r>
            <a:r>
              <a:rPr lang="sk-SK" baseline="-25000" noProof="0" dirty="0"/>
              <a:t>2</a:t>
            </a:r>
            <a:r>
              <a:rPr lang="sk-SK" noProof="0" dirty="0"/>
              <a:t> a O</a:t>
            </a:r>
            <a:r>
              <a:rPr lang="sk-SK" baseline="-25000" noProof="0" dirty="0"/>
              <a:t>2</a:t>
            </a:r>
            <a:r>
              <a:rPr lang="sk-SK" noProof="0" dirty="0"/>
              <a:t>. V novej rovnováhe je väčšie množstvo všetkých látok ako v pôvodnej rovnováhe, ale dodatočné množstvo SO</a:t>
            </a:r>
            <a:r>
              <a:rPr lang="sk-SK" baseline="-25000" noProof="0" dirty="0"/>
              <a:t>3</a:t>
            </a:r>
            <a:r>
              <a:rPr lang="sk-SK" noProof="0" dirty="0"/>
              <a:t> je menšie ako pridaných 1 mol.</a:t>
            </a:r>
          </a:p>
        </p:txBody>
      </p:sp>
      <p:pic>
        <p:nvPicPr>
          <p:cNvPr id="7" name="Obrázok 6" descr="Obrázok, na ktorom je štupeľ do uší, text&#10;&#10;Obsah vygenerovaný pomocou AI môže byť nesprávny.">
            <a:extLst>
              <a:ext uri="{FF2B5EF4-FFF2-40B4-BE49-F238E27FC236}">
                <a16:creationId xmlns:a16="http://schemas.microsoft.com/office/drawing/2014/main" id="{46D8BAB5-21C4-9653-64B3-7825C5C2C2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2520" y="415352"/>
            <a:ext cx="4938153" cy="1646051"/>
          </a:xfrm>
          <a:prstGeom prst="rect">
            <a:avLst/>
          </a:prstGeom>
          <a:ln>
            <a:solidFill>
              <a:schemeClr val="accent1"/>
            </a:solidFill>
          </a:ln>
        </p:spPr>
      </p:pic>
    </p:spTree>
    <p:extLst>
      <p:ext uri="{BB962C8B-B14F-4D97-AF65-F5344CB8AC3E}">
        <p14:creationId xmlns:p14="http://schemas.microsoft.com/office/powerpoint/2010/main" val="3941654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06E3706-27ED-B402-6889-225ED32F1B6B}"/>
            </a:ext>
          </a:extLst>
        </p:cNvPr>
        <p:cNvGrpSpPr/>
        <p:nvPr/>
      </p:nvGrpSpPr>
      <p:grpSpPr>
        <a:xfrm>
          <a:off x="0" y="0"/>
          <a:ext cx="0" cy="0"/>
          <a:chOff x="0" y="0"/>
          <a:chExt cx="0" cy="0"/>
        </a:xfrm>
      </p:grpSpPr>
      <p:pic>
        <p:nvPicPr>
          <p:cNvPr id="5" name="Obrázok 4" descr="Obrázok, na ktorom je text, snímka obrazovky, diagram, kruh&#10;&#10;Obsah vygenerovaný pomocou AI môže byť nesprávny.">
            <a:extLst>
              <a:ext uri="{FF2B5EF4-FFF2-40B4-BE49-F238E27FC236}">
                <a16:creationId xmlns:a16="http://schemas.microsoft.com/office/drawing/2014/main" id="{98C49932-232C-0605-3EF3-19FC2C9978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798" y="2188977"/>
            <a:ext cx="8036332" cy="4422427"/>
          </a:xfrm>
          <a:prstGeom prst="rect">
            <a:avLst/>
          </a:prstGeom>
        </p:spPr>
      </p:pic>
      <p:sp>
        <p:nvSpPr>
          <p:cNvPr id="2" name="Nadpis 1">
            <a:extLst>
              <a:ext uri="{FF2B5EF4-FFF2-40B4-BE49-F238E27FC236}">
                <a16:creationId xmlns:a16="http://schemas.microsoft.com/office/drawing/2014/main" id="{0D0636EC-F366-6688-00AA-CC181E28E2B9}"/>
              </a:ext>
            </a:extLst>
          </p:cNvPr>
          <p:cNvSpPr>
            <a:spLocks noGrp="1"/>
          </p:cNvSpPr>
          <p:nvPr>
            <p:ph type="title"/>
          </p:nvPr>
        </p:nvSpPr>
        <p:spPr>
          <a:xfrm>
            <a:off x="521208" y="246596"/>
            <a:ext cx="5924197" cy="942859"/>
          </a:xfrm>
        </p:spPr>
        <p:txBody>
          <a:bodyPr anchor="ctr">
            <a:normAutofit/>
          </a:bodyPr>
          <a:lstStyle/>
          <a:p>
            <a:r>
              <a:rPr lang="sk-SK" sz="2200" noProof="0" dirty="0"/>
              <a:t>Narušenie chemickej rovnováhy</a:t>
            </a:r>
          </a:p>
        </p:txBody>
      </p:sp>
      <p:sp>
        <p:nvSpPr>
          <p:cNvPr id="3" name="Zástupný objekt pre obsah 2">
            <a:extLst>
              <a:ext uri="{FF2B5EF4-FFF2-40B4-BE49-F238E27FC236}">
                <a16:creationId xmlns:a16="http://schemas.microsoft.com/office/drawing/2014/main" id="{B0F3E01F-81DB-FCF4-6BAD-177F2FF40F16}"/>
              </a:ext>
            </a:extLst>
          </p:cNvPr>
          <p:cNvSpPr>
            <a:spLocks noGrp="1"/>
          </p:cNvSpPr>
          <p:nvPr>
            <p:ph idx="1"/>
          </p:nvPr>
        </p:nvSpPr>
        <p:spPr>
          <a:xfrm>
            <a:off x="696361" y="1330644"/>
            <a:ext cx="6362361" cy="3007180"/>
          </a:xfrm>
        </p:spPr>
        <p:txBody>
          <a:bodyPr>
            <a:normAutofit/>
          </a:bodyPr>
          <a:lstStyle/>
          <a:p>
            <a:pPr marL="342900" indent="-342900">
              <a:buAutoNum type="alphaLcParenR"/>
            </a:pPr>
            <a:r>
              <a:rPr lang="sk-SK" noProof="0" dirty="0"/>
              <a:t>Pôvodný rovnovážny stav </a:t>
            </a:r>
          </a:p>
          <a:p>
            <a:pPr marL="342900" indent="-342900">
              <a:buAutoNum type="alphaLcParenR"/>
            </a:pPr>
            <a:r>
              <a:rPr lang="sk-SK" noProof="0" dirty="0"/>
              <a:t>Narušenie spôsobené pridaním 1 mol SO</a:t>
            </a:r>
            <a:r>
              <a:rPr lang="sk-SK" baseline="-25000" noProof="0" dirty="0"/>
              <a:t>3</a:t>
            </a:r>
            <a:r>
              <a:rPr lang="sk-SK" noProof="0" dirty="0"/>
              <a:t> </a:t>
            </a:r>
          </a:p>
          <a:p>
            <a:pPr marL="342900" indent="-342900">
              <a:buAutoNum type="alphaLcParenR"/>
            </a:pPr>
            <a:r>
              <a:rPr lang="sk-SK" noProof="0" dirty="0"/>
              <a:t>Nová rovnováha. Množstvo SO</a:t>
            </a:r>
            <a:r>
              <a:rPr lang="sk-SK" baseline="-25000" noProof="0" dirty="0"/>
              <a:t>3</a:t>
            </a:r>
            <a:r>
              <a:rPr lang="sk-SK" noProof="0" dirty="0"/>
              <a:t> v novej rovnovážnej zmesi (1,46 mol) je väčšie ako pôvodných 0,68 mol, ale nie je také veľké ako bezprostredne po pridaní 1 mol SO</a:t>
            </a:r>
            <a:r>
              <a:rPr lang="sk-SK" baseline="-25000" noProof="0" dirty="0"/>
              <a:t>3</a:t>
            </a:r>
            <a:r>
              <a:rPr lang="sk-SK" noProof="0" dirty="0"/>
              <a:t>. Účinok pridania SO</a:t>
            </a:r>
            <a:r>
              <a:rPr lang="sk-SK" baseline="-25000" noProof="0" dirty="0"/>
              <a:t>3</a:t>
            </a:r>
            <a:r>
              <a:rPr lang="sk-SK" noProof="0" dirty="0"/>
              <a:t> do rovnovážnej zmesi je čiastočne kompenzovaný obnovou rovnováhy.</a:t>
            </a:r>
          </a:p>
        </p:txBody>
      </p:sp>
      <p:pic>
        <p:nvPicPr>
          <p:cNvPr id="6" name="Obrázok 5" descr="Obrázok, na ktorom je štupeľ do uší, text&#10;&#10;Obsah vygenerovaný pomocou AI môže byť nesprávny.">
            <a:extLst>
              <a:ext uri="{FF2B5EF4-FFF2-40B4-BE49-F238E27FC236}">
                <a16:creationId xmlns:a16="http://schemas.microsoft.com/office/drawing/2014/main" id="{730F8D51-30C7-BB8B-43A6-145B930A72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0360" y="90670"/>
            <a:ext cx="3478251" cy="1159417"/>
          </a:xfrm>
          <a:prstGeom prst="rect">
            <a:avLst/>
          </a:prstGeom>
          <a:ln>
            <a:solidFill>
              <a:schemeClr val="accent1"/>
            </a:solidFill>
          </a:ln>
        </p:spPr>
      </p:pic>
    </p:spTree>
    <p:extLst>
      <p:ext uri="{BB962C8B-B14F-4D97-AF65-F5344CB8AC3E}">
        <p14:creationId xmlns:p14="http://schemas.microsoft.com/office/powerpoint/2010/main" val="2005359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798BDCA-B7F7-D260-3820-160D0FB10EEC}"/>
            </a:ext>
          </a:extLst>
        </p:cNvPr>
        <p:cNvGrpSpPr/>
        <p:nvPr/>
      </p:nvGrpSpPr>
      <p:grpSpPr>
        <a:xfrm>
          <a:off x="0" y="0"/>
          <a:ext cx="0" cy="0"/>
          <a:chOff x="0" y="0"/>
          <a:chExt cx="0" cy="0"/>
        </a:xfrm>
      </p:grpSpPr>
      <p:pic>
        <p:nvPicPr>
          <p:cNvPr id="5" name="Obrázok 4" descr="Obrázok, na ktorom je text, snímka obrazovky, diagram, kruh&#10;&#10;Obsah vygenerovaný pomocou AI môže byť nesprávny.">
            <a:extLst>
              <a:ext uri="{FF2B5EF4-FFF2-40B4-BE49-F238E27FC236}">
                <a16:creationId xmlns:a16="http://schemas.microsoft.com/office/drawing/2014/main" id="{15D01979-CDF6-6F62-03E2-C2B0641FB4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0328" y="524638"/>
            <a:ext cx="8036332" cy="4422427"/>
          </a:xfrm>
          <a:prstGeom prst="rect">
            <a:avLst/>
          </a:prstGeom>
        </p:spPr>
      </p:pic>
      <p:sp>
        <p:nvSpPr>
          <p:cNvPr id="2" name="Nadpis 1">
            <a:extLst>
              <a:ext uri="{FF2B5EF4-FFF2-40B4-BE49-F238E27FC236}">
                <a16:creationId xmlns:a16="http://schemas.microsoft.com/office/drawing/2014/main" id="{411F64C8-A1BF-F186-3A2C-59BE8098AB6B}"/>
              </a:ext>
            </a:extLst>
          </p:cNvPr>
          <p:cNvSpPr>
            <a:spLocks noGrp="1"/>
          </p:cNvSpPr>
          <p:nvPr>
            <p:ph type="title"/>
          </p:nvPr>
        </p:nvSpPr>
        <p:spPr>
          <a:xfrm>
            <a:off x="521208" y="246596"/>
            <a:ext cx="5924197" cy="942859"/>
          </a:xfrm>
        </p:spPr>
        <p:txBody>
          <a:bodyPr anchor="ctr">
            <a:normAutofit/>
          </a:bodyPr>
          <a:lstStyle/>
          <a:p>
            <a:r>
              <a:rPr lang="sk-SK" sz="2200" noProof="0" dirty="0"/>
              <a:t>Narušenie chemickej rovnováhy</a:t>
            </a:r>
          </a:p>
        </p:txBody>
      </p:sp>
      <p:sp>
        <p:nvSpPr>
          <p:cNvPr id="3" name="Zástupný objekt pre obsah 2">
            <a:extLst>
              <a:ext uri="{FF2B5EF4-FFF2-40B4-BE49-F238E27FC236}">
                <a16:creationId xmlns:a16="http://schemas.microsoft.com/office/drawing/2014/main" id="{F07D8DAA-0DC3-9161-AF81-543FCA7412EF}"/>
              </a:ext>
            </a:extLst>
          </p:cNvPr>
          <p:cNvSpPr>
            <a:spLocks noGrp="1"/>
          </p:cNvSpPr>
          <p:nvPr>
            <p:ph idx="1"/>
          </p:nvPr>
        </p:nvSpPr>
        <p:spPr>
          <a:xfrm>
            <a:off x="521208" y="4483846"/>
            <a:ext cx="9080176" cy="2205616"/>
          </a:xfrm>
        </p:spPr>
        <p:txBody>
          <a:bodyPr>
            <a:normAutofit/>
          </a:bodyPr>
          <a:lstStyle/>
          <a:p>
            <a:r>
              <a:rPr lang="sk-SK" noProof="0" dirty="0"/>
              <a:t>Ďalším spôsobom, ako sa pozrieť na vec, je vyhodnotiť reakčný kvocient ihneď po pridaní SO</a:t>
            </a:r>
            <a:r>
              <a:rPr lang="sk-SK" baseline="-25000" noProof="0" dirty="0"/>
              <a:t>3</a:t>
            </a:r>
            <a:r>
              <a:rPr lang="sk-SK" noProof="0" dirty="0"/>
              <a:t>.</a:t>
            </a:r>
          </a:p>
          <a:p>
            <a:r>
              <a:rPr lang="sk-SK" noProof="0" dirty="0"/>
              <a:t>Pridanie akéhokoľvek množstva SO</a:t>
            </a:r>
            <a:r>
              <a:rPr lang="sk-SK" baseline="-25000" noProof="0" dirty="0"/>
              <a:t>3</a:t>
            </a:r>
            <a:r>
              <a:rPr lang="sk-SK" noProof="0" dirty="0"/>
              <a:t> do rovnovážnej zmesi s konštantným objemom spôsobí, že Q</a:t>
            </a:r>
            <a:r>
              <a:rPr lang="sk-SK" baseline="-25000" noProof="0" dirty="0"/>
              <a:t>c</a:t>
            </a:r>
            <a:r>
              <a:rPr lang="sk-SK" noProof="0" dirty="0"/>
              <a:t> &gt; K</a:t>
            </a:r>
            <a:r>
              <a:rPr lang="sk-SK" baseline="-25000" noProof="0" dirty="0"/>
              <a:t>c</a:t>
            </a:r>
            <a:r>
              <a:rPr lang="sk-SK" noProof="0" dirty="0"/>
              <a:t>. Čistá zmena nastáva v smere, ktorý znižuje [SO</a:t>
            </a:r>
            <a:r>
              <a:rPr lang="sk-SK" baseline="-25000" noProof="0" dirty="0"/>
              <a:t>3</a:t>
            </a:r>
            <a:r>
              <a:rPr lang="sk-SK" noProof="0" dirty="0"/>
              <a:t>], teda doľava alebo v opačnom smere. Táto reakcia zvyšuje [SO</a:t>
            </a:r>
            <a:r>
              <a:rPr lang="sk-SK" baseline="-25000" noProof="0" dirty="0"/>
              <a:t>2</a:t>
            </a:r>
            <a:r>
              <a:rPr lang="sk-SK" noProof="0" dirty="0"/>
              <a:t>] a [O</a:t>
            </a:r>
            <a:r>
              <a:rPr lang="sk-SK" baseline="-25000" noProof="0" dirty="0"/>
              <a:t>2</a:t>
            </a:r>
            <a:r>
              <a:rPr lang="sk-SK" noProof="0" dirty="0"/>
              <a:t>], čím ďalej znižuje hodnotu Q</a:t>
            </a:r>
            <a:r>
              <a:rPr lang="sk-SK" baseline="-25000" noProof="0" dirty="0"/>
              <a:t>c</a:t>
            </a:r>
            <a:r>
              <a:rPr lang="sk-SK" noProof="0" dirty="0"/>
              <a:t>.</a:t>
            </a:r>
          </a:p>
          <a:p>
            <a:pPr marL="0" indent="0">
              <a:buNone/>
            </a:pPr>
            <a:endParaRPr lang="sk-SK" noProof="0" dirty="0"/>
          </a:p>
        </p:txBody>
      </p:sp>
      <p:pic>
        <p:nvPicPr>
          <p:cNvPr id="8" name="Obrázok 7" descr="Obrázok, na ktorom je text, písmo, diagram, rad&#10;&#10;Obsah vygenerovaný pomocou AI môže byť nesprávny.">
            <a:extLst>
              <a:ext uri="{FF2B5EF4-FFF2-40B4-BE49-F238E27FC236}">
                <a16:creationId xmlns:a16="http://schemas.microsoft.com/office/drawing/2014/main" id="{F4D4057F-35EB-3C24-A99C-1A402F4505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961" y="1189455"/>
            <a:ext cx="2710946" cy="1114500"/>
          </a:xfrm>
          <a:prstGeom prst="rect">
            <a:avLst/>
          </a:prstGeom>
          <a:ln>
            <a:solidFill>
              <a:schemeClr val="accent1"/>
            </a:solidFill>
          </a:ln>
        </p:spPr>
      </p:pic>
      <p:pic>
        <p:nvPicPr>
          <p:cNvPr id="10" name="Obrázok 9" descr="Obrázok, na ktorom je písmo, text, biely, diagram&#10;&#10;Obsah vygenerovaný pomocou AI môže byť nesprávny.">
            <a:extLst>
              <a:ext uri="{FF2B5EF4-FFF2-40B4-BE49-F238E27FC236}">
                <a16:creationId xmlns:a16="http://schemas.microsoft.com/office/drawing/2014/main" id="{06BDF42E-B8E5-2F50-CDF4-577A9DC984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961" y="2606675"/>
            <a:ext cx="2710946" cy="1119833"/>
          </a:xfrm>
          <a:prstGeom prst="rect">
            <a:avLst/>
          </a:prstGeom>
          <a:ln>
            <a:solidFill>
              <a:schemeClr val="accent1"/>
            </a:solidFill>
          </a:ln>
        </p:spPr>
      </p:pic>
      <p:pic>
        <p:nvPicPr>
          <p:cNvPr id="4" name="Obrázok 3" descr="Obrázok, na ktorom je štupeľ do uší, text&#10;&#10;Obsah vygenerovaný pomocou AI môže byť nesprávny.">
            <a:extLst>
              <a:ext uri="{FF2B5EF4-FFF2-40B4-BE49-F238E27FC236}">
                <a16:creationId xmlns:a16="http://schemas.microsoft.com/office/drawing/2014/main" id="{1F2AD756-89C0-6914-447A-BC984D6ED9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30360" y="90670"/>
            <a:ext cx="3478251" cy="1159417"/>
          </a:xfrm>
          <a:prstGeom prst="rect">
            <a:avLst/>
          </a:prstGeom>
          <a:ln>
            <a:solidFill>
              <a:schemeClr val="accent1"/>
            </a:solidFill>
          </a:ln>
        </p:spPr>
      </p:pic>
    </p:spTree>
    <p:extLst>
      <p:ext uri="{BB962C8B-B14F-4D97-AF65-F5344CB8AC3E}">
        <p14:creationId xmlns:p14="http://schemas.microsoft.com/office/powerpoint/2010/main" val="4247369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ADAE93B-AC83-643E-961A-A36DD804AA9D}"/>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91228045-AEE6-FEA3-CFE5-C90AF79F7238}"/>
              </a:ext>
            </a:extLst>
          </p:cNvPr>
          <p:cNvSpPr>
            <a:spLocks noGrp="1"/>
          </p:cNvSpPr>
          <p:nvPr>
            <p:ph type="title"/>
          </p:nvPr>
        </p:nvSpPr>
        <p:spPr>
          <a:xfrm>
            <a:off x="521208" y="246596"/>
            <a:ext cx="5924197" cy="942859"/>
          </a:xfrm>
        </p:spPr>
        <p:txBody>
          <a:bodyPr anchor="ctr">
            <a:normAutofit/>
          </a:bodyPr>
          <a:lstStyle/>
          <a:p>
            <a:r>
              <a:rPr lang="sk-SK" sz="2200" noProof="0" dirty="0"/>
              <a:t>Narušenie chemickej rovnováhy</a:t>
            </a:r>
          </a:p>
        </p:txBody>
      </p:sp>
      <p:sp>
        <p:nvSpPr>
          <p:cNvPr id="3" name="Zástupný objekt pre obsah 2">
            <a:extLst>
              <a:ext uri="{FF2B5EF4-FFF2-40B4-BE49-F238E27FC236}">
                <a16:creationId xmlns:a16="http://schemas.microsoft.com/office/drawing/2014/main" id="{DC28E709-5734-0439-92CF-8FC3789158F5}"/>
              </a:ext>
            </a:extLst>
          </p:cNvPr>
          <p:cNvSpPr>
            <a:spLocks noGrp="1"/>
          </p:cNvSpPr>
          <p:nvPr>
            <p:ph idx="1"/>
          </p:nvPr>
        </p:nvSpPr>
        <p:spPr>
          <a:xfrm>
            <a:off x="699116" y="1166812"/>
            <a:ext cx="10771465" cy="5444592"/>
          </a:xfrm>
        </p:spPr>
        <p:txBody>
          <a:bodyPr>
            <a:normAutofit/>
          </a:bodyPr>
          <a:lstStyle/>
          <a:p>
            <a:pPr marL="0" indent="0">
              <a:buNone/>
            </a:pPr>
            <a:r>
              <a:rPr lang="sk-SK" noProof="0" dirty="0"/>
              <a:t>Existujú tri spôsoby, ako zmeniť tlak v rovnovážnej zmesi s konštantnou teplotou.</a:t>
            </a:r>
          </a:p>
          <a:p>
            <a:pPr marL="0" indent="0">
              <a:buNone/>
            </a:pPr>
            <a:r>
              <a:rPr lang="sk-SK" noProof="0" dirty="0"/>
              <a:t>1. Pridanie alebo odstránenie plynného reaktantu alebo produktu. Účinok týchto akcií na rovnovážny stav je jednoducho taký, aký je spôsobený pridaním alebo odstránením reakčnej zložky, ako už bolo opísané.</a:t>
            </a:r>
          </a:p>
          <a:p>
            <a:pPr marL="0" indent="0">
              <a:buNone/>
            </a:pPr>
            <a:r>
              <a:rPr lang="sk-SK" noProof="0" dirty="0"/>
              <a:t>2. Pridanie inertného plynu do reakčnej zmesi s konštantným objemom. To má za následok zvýšenie celkového tlaku, ale parciálne tlaky reagujúcich zložiek zostávajú nezmenené. Inertný plyn pridaný do rovnovážnej zmesi s konštantným objemom nemá žiadny vplyv na rovnovážny stav.</a:t>
            </a:r>
          </a:p>
          <a:p>
            <a:pPr marL="0" indent="0">
              <a:buNone/>
            </a:pPr>
            <a:r>
              <a:rPr lang="sk-SK" noProof="0" dirty="0"/>
              <a:t>3. Zmena tlaku zmenou objemu systému. Zníženie objemu systému zvyšuje tlak a zvýšenie objemu systému znižuje tlak. </a:t>
            </a:r>
            <a:r>
              <a:rPr lang="sk-SK" noProof="0"/>
              <a:t>Účinok zmeny </a:t>
            </a:r>
            <a:r>
              <a:rPr lang="sk-SK" noProof="0" dirty="0"/>
              <a:t>tlaku je teda jednoducho zmena objemu.</a:t>
            </a:r>
          </a:p>
        </p:txBody>
      </p:sp>
      <p:sp>
        <p:nvSpPr>
          <p:cNvPr id="4" name="BlokTextu 3">
            <a:extLst>
              <a:ext uri="{FF2B5EF4-FFF2-40B4-BE49-F238E27FC236}">
                <a16:creationId xmlns:a16="http://schemas.microsoft.com/office/drawing/2014/main" id="{AC40E7A6-5329-E69E-FDDA-35E86F2B0CFC}"/>
              </a:ext>
            </a:extLst>
          </p:cNvPr>
          <p:cNvSpPr txBox="1"/>
          <p:nvPr/>
        </p:nvSpPr>
        <p:spPr>
          <a:xfrm>
            <a:off x="655862" y="4192858"/>
            <a:ext cx="5243133" cy="2462213"/>
          </a:xfrm>
          <a:prstGeom prst="rect">
            <a:avLst/>
          </a:prstGeom>
          <a:noFill/>
        </p:spPr>
        <p:txBody>
          <a:bodyPr wrap="square" rtlCol="0">
            <a:spAutoFit/>
          </a:bodyPr>
          <a:lstStyle/>
          <a:p>
            <a:pPr>
              <a:spcAft>
                <a:spcPts val="1200"/>
              </a:spcAft>
            </a:pPr>
            <a:r>
              <a:rPr lang="sk-SK" noProof="0"/>
              <a:t>Bod </a:t>
            </a:r>
            <a:r>
              <a:rPr lang="en-US" noProof="0"/>
              <a:t>3</a:t>
            </a:r>
            <a:r>
              <a:rPr lang="sk-SK" noProof="0"/>
              <a:t> </a:t>
            </a:r>
            <a:r>
              <a:rPr lang="sk-SK" noProof="0" dirty="0"/>
              <a:t>možno ilustrovať na už prezentovanej reakcii, teda vzniku SO</a:t>
            </a:r>
            <a:r>
              <a:rPr lang="sk-SK" baseline="-25000" noProof="0" dirty="0"/>
              <a:t>3</a:t>
            </a:r>
            <a:r>
              <a:rPr lang="sk-SK" noProof="0" dirty="0"/>
              <a:t> (g) z SO</a:t>
            </a:r>
            <a:r>
              <a:rPr lang="sk-SK" baseline="-25000" noProof="0" dirty="0"/>
              <a:t>2</a:t>
            </a:r>
            <a:r>
              <a:rPr lang="sk-SK" noProof="0" dirty="0"/>
              <a:t> (g) a O</a:t>
            </a:r>
            <a:r>
              <a:rPr lang="sk-SK" baseline="-25000" noProof="0" dirty="0"/>
              <a:t>2</a:t>
            </a:r>
            <a:r>
              <a:rPr lang="sk-SK" noProof="0" dirty="0"/>
              <a:t> (g).</a:t>
            </a:r>
          </a:p>
          <a:p>
            <a:r>
              <a:rPr lang="sk-SK" noProof="0" dirty="0"/>
              <a:t>Povedzme, že znížime objem na jednu desatinu pôvodnej hodnoty zvýšením vonkajšieho tlaku. Aby sme videli, ako sa menia rovnovážne množstvá plynov, najprv upravme výraz pre rovnovážnu konštantu do tvaru vpravo.</a:t>
            </a:r>
          </a:p>
          <a:p>
            <a:endParaRPr lang="sk-SK" noProof="0" dirty="0"/>
          </a:p>
        </p:txBody>
      </p:sp>
      <p:pic>
        <p:nvPicPr>
          <p:cNvPr id="9" name="Obrázok 8" descr="Obrázok, na ktorom je text, rukopis, písmo, rad&#10;&#10;Obsah vygenerovaný pomocou AI môže byť nesprávny.">
            <a:extLst>
              <a:ext uri="{FF2B5EF4-FFF2-40B4-BE49-F238E27FC236}">
                <a16:creationId xmlns:a16="http://schemas.microsoft.com/office/drawing/2014/main" id="{4B1D10E9-0BCF-7CB3-D91F-8D84817785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0704" y="4192858"/>
            <a:ext cx="4806175" cy="1050452"/>
          </a:xfrm>
          <a:prstGeom prst="rect">
            <a:avLst/>
          </a:prstGeom>
        </p:spPr>
      </p:pic>
      <p:pic>
        <p:nvPicPr>
          <p:cNvPr id="11" name="Obrázok 10" descr="Obrázok, na ktorom je text, rukopis, písmo, rad&#10;&#10;Obsah vygenerovaný pomocou AI môže byť nesprávny.">
            <a:extLst>
              <a:ext uri="{FF2B5EF4-FFF2-40B4-BE49-F238E27FC236}">
                <a16:creationId xmlns:a16="http://schemas.microsoft.com/office/drawing/2014/main" id="{CD5B43C9-6BF6-F5A1-D8C3-8F555BBCDD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2645" y="5464502"/>
            <a:ext cx="5058935" cy="1146902"/>
          </a:xfrm>
          <a:prstGeom prst="rect">
            <a:avLst/>
          </a:prstGeom>
        </p:spPr>
      </p:pic>
    </p:spTree>
    <p:extLst>
      <p:ext uri="{BB962C8B-B14F-4D97-AF65-F5344CB8AC3E}">
        <p14:creationId xmlns:p14="http://schemas.microsoft.com/office/powerpoint/2010/main" val="2276730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6FFC54C-157E-35CA-617D-6D13A7CD64BA}"/>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397E0B19-2C35-4DA5-38FA-77F295A329BF}"/>
              </a:ext>
            </a:extLst>
          </p:cNvPr>
          <p:cNvSpPr>
            <a:spLocks noGrp="1"/>
          </p:cNvSpPr>
          <p:nvPr>
            <p:ph type="title"/>
          </p:nvPr>
        </p:nvSpPr>
        <p:spPr>
          <a:xfrm>
            <a:off x="521208" y="246596"/>
            <a:ext cx="5924197" cy="942859"/>
          </a:xfrm>
        </p:spPr>
        <p:txBody>
          <a:bodyPr anchor="ctr">
            <a:normAutofit/>
          </a:bodyPr>
          <a:lstStyle/>
          <a:p>
            <a:r>
              <a:rPr lang="sk-SK" sz="2200" noProof="0" dirty="0"/>
              <a:t>Narušenie chemickej rovnováhy</a:t>
            </a:r>
          </a:p>
        </p:txBody>
      </p:sp>
      <p:sp>
        <p:nvSpPr>
          <p:cNvPr id="3" name="Zástupný objekt pre obsah 2">
            <a:extLst>
              <a:ext uri="{FF2B5EF4-FFF2-40B4-BE49-F238E27FC236}">
                <a16:creationId xmlns:a16="http://schemas.microsoft.com/office/drawing/2014/main" id="{52033DC7-A97F-9912-1C47-696B53C89058}"/>
              </a:ext>
            </a:extLst>
          </p:cNvPr>
          <p:cNvSpPr>
            <a:spLocks noGrp="1"/>
          </p:cNvSpPr>
          <p:nvPr>
            <p:ph idx="1"/>
          </p:nvPr>
        </p:nvSpPr>
        <p:spPr>
          <a:xfrm>
            <a:off x="699116" y="1166811"/>
            <a:ext cx="9548855" cy="4274983"/>
          </a:xfrm>
        </p:spPr>
        <p:txBody>
          <a:bodyPr>
            <a:normAutofit/>
          </a:bodyPr>
          <a:lstStyle/>
          <a:p>
            <a:r>
              <a:rPr lang="sk-SK" noProof="0" dirty="0"/>
              <a:t>Z rovnice vidíme, že ak sa V zníži faktorom 10, pomer sa musí zvýšiť faktorom 10. Aby sa pomer molov plynov zvýšil musí sa látkové množstvo SO</a:t>
            </a:r>
            <a:r>
              <a:rPr lang="sk-SK" baseline="-25000" noProof="0" dirty="0"/>
              <a:t>3</a:t>
            </a:r>
            <a:r>
              <a:rPr lang="sk-SK" noProof="0" dirty="0"/>
              <a:t> zvýšiť a za súčasného zníženia látkového množstva SO</a:t>
            </a:r>
            <a:r>
              <a:rPr lang="sk-SK" baseline="-25000" noProof="0" dirty="0"/>
              <a:t>2</a:t>
            </a:r>
            <a:r>
              <a:rPr lang="sk-SK" noProof="0" dirty="0"/>
              <a:t> a O</a:t>
            </a:r>
            <a:r>
              <a:rPr lang="sk-SK" baseline="-25000" noProof="0" dirty="0"/>
              <a:t>2</a:t>
            </a:r>
            <a:r>
              <a:rPr lang="sk-SK" noProof="0" dirty="0"/>
              <a:t>. Rovnováha sa posúva smerom, ktorý produkuje viac SO</a:t>
            </a:r>
            <a:r>
              <a:rPr lang="sk-SK" baseline="-25000" noProof="0" dirty="0"/>
              <a:t>3</a:t>
            </a:r>
            <a:r>
              <a:rPr lang="sk-SK" noProof="0" dirty="0"/>
              <a:t> – čiže doprava.</a:t>
            </a:r>
          </a:p>
          <a:p>
            <a:pPr marL="234950" indent="-234950"/>
            <a:r>
              <a:rPr lang="sk-SK" noProof="0" dirty="0"/>
              <a:t>Z reakcie vyplýva, že tri moly plynu naľavo vytvoria dva moly plynu vpravo. Pri rovnakej teplote a tlaku zaberajú dva moly SO</a:t>
            </a:r>
            <a:r>
              <a:rPr lang="sk-SK" baseline="-25000" noProof="0" dirty="0"/>
              <a:t>3</a:t>
            </a:r>
            <a:r>
              <a:rPr lang="sk-SK" noProof="0" dirty="0"/>
              <a:t> menší objem ako zmes dvoch molov SO</a:t>
            </a:r>
            <a:r>
              <a:rPr lang="sk-SK" baseline="-25000" noProof="0" dirty="0"/>
              <a:t>2</a:t>
            </a:r>
            <a:r>
              <a:rPr lang="sk-SK" noProof="0" dirty="0"/>
              <a:t> a jedného molu O</a:t>
            </a:r>
            <a:r>
              <a:rPr lang="sk-SK" baseline="-25000" noProof="0" dirty="0"/>
              <a:t>2</a:t>
            </a:r>
            <a:r>
              <a:rPr lang="sk-SK" noProof="0" dirty="0"/>
              <a:t>. Vzhľadom na túto skutočnosť a pozorovanie z rovnice </a:t>
            </a:r>
            <a:r>
              <a:rPr lang="sk-SK" noProof="0"/>
              <a:t>pre K</a:t>
            </a:r>
            <a:r>
              <a:rPr lang="sk-SK" baseline="-25000" noProof="0"/>
              <a:t>c</a:t>
            </a:r>
            <a:r>
              <a:rPr lang="sk-SK" noProof="0"/>
              <a:t> </a:t>
            </a:r>
            <a:r>
              <a:rPr lang="en-US" noProof="0"/>
              <a:t>(</a:t>
            </a:r>
            <a:r>
              <a:rPr lang="sk-SK" noProof="0"/>
              <a:t>zníženie </a:t>
            </a:r>
            <a:r>
              <a:rPr lang="sk-SK" noProof="0" dirty="0"/>
              <a:t>objemu podporuje tvorbu </a:t>
            </a:r>
            <a:r>
              <a:rPr lang="sk-SK" noProof="0"/>
              <a:t>ďalšieho SO</a:t>
            </a:r>
            <a:r>
              <a:rPr lang="sk-SK" baseline="-25000" noProof="0"/>
              <a:t>3</a:t>
            </a:r>
            <a:r>
              <a:rPr lang="en-US" noProof="0"/>
              <a:t>)</a:t>
            </a:r>
            <a:r>
              <a:rPr lang="sk-SK" noProof="0"/>
              <a:t> </a:t>
            </a:r>
            <a:r>
              <a:rPr lang="sk-SK" noProof="0" dirty="0"/>
              <a:t>môžeme formulovať tvrdenie, ktoré sa dá obzvlášť ľahko aplikovať.</a:t>
            </a:r>
          </a:p>
          <a:p>
            <a:pPr marL="234950" indent="-234950"/>
            <a:r>
              <a:rPr lang="sk-SK" noProof="0" dirty="0"/>
              <a:t>Keď sa objem rovnovážnej zmesi plynov zníži, dôjde k čistej zmene v smere, ktorý produkuje menej m</a:t>
            </a:r>
            <a:r>
              <a:rPr lang="en-US" noProof="0" dirty="0"/>
              <a:t>o</a:t>
            </a:r>
            <a:r>
              <a:rPr lang="sk-SK" noProof="0" dirty="0"/>
              <a:t>lov plynu. Keď sa objem zvýši, dôjde k čistej zmene v smere, ktorý produkuje viac molov plynu.</a:t>
            </a:r>
          </a:p>
          <a:p>
            <a:endParaRPr lang="sk-SK" noProof="0" dirty="0"/>
          </a:p>
          <a:p>
            <a:endParaRPr lang="sk-SK" noProof="0" dirty="0"/>
          </a:p>
        </p:txBody>
      </p:sp>
      <p:pic>
        <p:nvPicPr>
          <p:cNvPr id="6" name="Obrázok 5" descr="Obrázok, na ktorom je písmo, rukopis, kaligrafia, text&#10;&#10;Obsah vygenerovaný pomocou AI môže byť nesprávny.">
            <a:extLst>
              <a:ext uri="{FF2B5EF4-FFF2-40B4-BE49-F238E27FC236}">
                <a16:creationId xmlns:a16="http://schemas.microsoft.com/office/drawing/2014/main" id="{73D7ECD7-6C33-E5B1-00DE-FFED929653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5405" y="160587"/>
            <a:ext cx="1603785" cy="942859"/>
          </a:xfrm>
          <a:prstGeom prst="rect">
            <a:avLst/>
          </a:prstGeom>
          <a:ln>
            <a:solidFill>
              <a:schemeClr val="accent1">
                <a:shade val="15000"/>
              </a:schemeClr>
            </a:solidFill>
          </a:ln>
        </p:spPr>
      </p:pic>
      <p:sp>
        <p:nvSpPr>
          <p:cNvPr id="7" name="Šípka: zahnutá 6">
            <a:extLst>
              <a:ext uri="{FF2B5EF4-FFF2-40B4-BE49-F238E27FC236}">
                <a16:creationId xmlns:a16="http://schemas.microsoft.com/office/drawing/2014/main" id="{71915E2A-377B-319C-D34A-E9D54193774F}"/>
              </a:ext>
            </a:extLst>
          </p:cNvPr>
          <p:cNvSpPr/>
          <p:nvPr/>
        </p:nvSpPr>
        <p:spPr>
          <a:xfrm>
            <a:off x="5853166" y="501558"/>
            <a:ext cx="441064" cy="635341"/>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k-SK" noProof="0" dirty="0">
              <a:solidFill>
                <a:schemeClr val="tx1"/>
              </a:solidFill>
            </a:endParaRPr>
          </a:p>
        </p:txBody>
      </p:sp>
      <p:pic>
        <p:nvPicPr>
          <p:cNvPr id="13" name="Obrázok 12" descr="Obrázok, na ktorom je štupeľ do uší, text&#10;&#10;Obsah vygenerovaný pomocou AI môže byť nesprávny.">
            <a:extLst>
              <a:ext uri="{FF2B5EF4-FFF2-40B4-BE49-F238E27FC236}">
                <a16:creationId xmlns:a16="http://schemas.microsoft.com/office/drawing/2014/main" id="{8CF83AEF-084B-1F11-6709-A70084933B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1847" y="4949872"/>
            <a:ext cx="5118407" cy="1706136"/>
          </a:xfrm>
          <a:prstGeom prst="rect">
            <a:avLst/>
          </a:prstGeom>
          <a:ln>
            <a:solidFill>
              <a:schemeClr val="accent1">
                <a:shade val="15000"/>
              </a:schemeClr>
            </a:solidFill>
          </a:ln>
        </p:spPr>
      </p:pic>
    </p:spTree>
    <p:extLst>
      <p:ext uri="{BB962C8B-B14F-4D97-AF65-F5344CB8AC3E}">
        <p14:creationId xmlns:p14="http://schemas.microsoft.com/office/powerpoint/2010/main" val="2714212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C72DC92-6982-66DE-1BF9-8BBC398C146B}"/>
            </a:ext>
          </a:extLst>
        </p:cNvPr>
        <p:cNvGrpSpPr/>
        <p:nvPr/>
      </p:nvGrpSpPr>
      <p:grpSpPr>
        <a:xfrm>
          <a:off x="0" y="0"/>
          <a:ext cx="0" cy="0"/>
          <a:chOff x="0" y="0"/>
          <a:chExt cx="0" cy="0"/>
        </a:xfrm>
      </p:grpSpPr>
      <p:pic>
        <p:nvPicPr>
          <p:cNvPr id="12" name="Obrázok 11" descr="Obrázok, na ktorom je text, valec, mlynček na korenie, dizajn&#10;&#10;Obsah vygenerovaný pomocou AI môže byť nesprávny.">
            <a:extLst>
              <a:ext uri="{FF2B5EF4-FFF2-40B4-BE49-F238E27FC236}">
                <a16:creationId xmlns:a16="http://schemas.microsoft.com/office/drawing/2014/main" id="{99AF8E95-A7CA-8EAF-A03A-E2E308995C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7319" y="0"/>
            <a:ext cx="9013085" cy="4762035"/>
          </a:xfrm>
          <a:prstGeom prst="rect">
            <a:avLst/>
          </a:prstGeom>
        </p:spPr>
      </p:pic>
      <p:sp>
        <p:nvSpPr>
          <p:cNvPr id="2" name="Nadpis 1">
            <a:extLst>
              <a:ext uri="{FF2B5EF4-FFF2-40B4-BE49-F238E27FC236}">
                <a16:creationId xmlns:a16="http://schemas.microsoft.com/office/drawing/2014/main" id="{F88F54DE-DAEC-1D4F-DD82-D024B7B714BD}"/>
              </a:ext>
            </a:extLst>
          </p:cNvPr>
          <p:cNvSpPr>
            <a:spLocks noGrp="1"/>
          </p:cNvSpPr>
          <p:nvPr>
            <p:ph type="title"/>
          </p:nvPr>
        </p:nvSpPr>
        <p:spPr>
          <a:xfrm>
            <a:off x="521208" y="246596"/>
            <a:ext cx="5924197" cy="942859"/>
          </a:xfrm>
        </p:spPr>
        <p:txBody>
          <a:bodyPr anchor="ctr">
            <a:normAutofit/>
          </a:bodyPr>
          <a:lstStyle/>
          <a:p>
            <a:r>
              <a:rPr lang="sk-SK" sz="2200" noProof="0"/>
              <a:t>Narušenie chemickej rovnováhy</a:t>
            </a:r>
          </a:p>
        </p:txBody>
      </p:sp>
      <p:sp>
        <p:nvSpPr>
          <p:cNvPr id="10" name="BlokTextu 9">
            <a:extLst>
              <a:ext uri="{FF2B5EF4-FFF2-40B4-BE49-F238E27FC236}">
                <a16:creationId xmlns:a16="http://schemas.microsoft.com/office/drawing/2014/main" id="{B5632462-E6FE-293D-A6AD-A3897D89E4DD}"/>
              </a:ext>
            </a:extLst>
          </p:cNvPr>
          <p:cNvSpPr txBox="1"/>
          <p:nvPr/>
        </p:nvSpPr>
        <p:spPr>
          <a:xfrm>
            <a:off x="214366" y="4171047"/>
            <a:ext cx="10022454" cy="2185214"/>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sk-SK" noProof="0"/>
              <a:t>Vplyv zmeny tlaku na rovnováhu v reakcie: zvýšenie vonkajšieho tlaku spôsobuje zníženie reakčného objemu a posun rovnováhy reakcie 2SO</a:t>
            </a:r>
            <a:r>
              <a:rPr lang="sk-SK" baseline="-25000" noProof="0"/>
              <a:t>2</a:t>
            </a:r>
            <a:r>
              <a:rPr lang="sk-SK" noProof="0"/>
              <a:t> (g) + O</a:t>
            </a:r>
            <a:r>
              <a:rPr lang="sk-SK" baseline="-25000" noProof="0"/>
              <a:t>2</a:t>
            </a:r>
            <a:r>
              <a:rPr lang="sk-SK" noProof="0"/>
              <a:t> (g) ↔ 2SO</a:t>
            </a:r>
            <a:r>
              <a:rPr lang="sk-SK" baseline="-25000" noProof="0"/>
              <a:t>3</a:t>
            </a:r>
            <a:r>
              <a:rPr lang="sk-SK" noProof="0"/>
              <a:t> (g) „doprava“.</a:t>
            </a:r>
          </a:p>
          <a:p>
            <a:pPr marL="285750" indent="-285750">
              <a:buFont typeface="Arial" panose="020B0604020202020204" pitchFamily="34" charset="0"/>
              <a:buChar char="•"/>
            </a:pPr>
            <a:r>
              <a:rPr lang="sk-SK" noProof="0"/>
              <a:t>Opačná situácia – zvýšenie objemu: jedným zo spôsobov zvýšenia objemu je zníženie vonkajšieho tlaku. Ďalším spôsobom je preniesť rovnovážnu zmes z pôvodnej nádoby do nádoby s väčším objemom. Treťou metódou je pridať inertný plyn pri konštantnom tlaku; objem zmesi sa musí zväčšiť, aby sa uvoľnilo miesto pre pridaný plyn. Vplyv na rovnováhu je však pre všetky tri metódy rovnaký: Rovnováha sa posúva v smere reakcie, ktorá produkuje väčší počet molov plynu.</a:t>
            </a:r>
          </a:p>
        </p:txBody>
      </p:sp>
      <p:sp>
        <p:nvSpPr>
          <p:cNvPr id="13" name="BlokTextu 12">
            <a:extLst>
              <a:ext uri="{FF2B5EF4-FFF2-40B4-BE49-F238E27FC236}">
                <a16:creationId xmlns:a16="http://schemas.microsoft.com/office/drawing/2014/main" id="{CBA3C3B3-AED9-01D2-EFE8-E042A65C2DFE}"/>
              </a:ext>
            </a:extLst>
          </p:cNvPr>
          <p:cNvSpPr txBox="1"/>
          <p:nvPr/>
        </p:nvSpPr>
        <p:spPr>
          <a:xfrm>
            <a:off x="214366" y="1308725"/>
            <a:ext cx="2799773" cy="3139321"/>
          </a:xfrm>
          <a:prstGeom prst="rect">
            <a:avLst/>
          </a:prstGeom>
          <a:noFill/>
        </p:spPr>
        <p:txBody>
          <a:bodyPr wrap="square" rtlCol="0">
            <a:spAutoFit/>
          </a:bodyPr>
          <a:lstStyle/>
          <a:p>
            <a:pPr marL="285750" indent="-285750">
              <a:buFont typeface="Arial" panose="020B0604020202020204" pitchFamily="34" charset="0"/>
              <a:buChar char="•"/>
            </a:pPr>
            <a:r>
              <a:rPr lang="sk-SK" noProof="0"/>
              <a:t>Keď sa objem rovnovážnej zmesi plynov zníži, dôjde k čistej zmene v smere, ktorý produkuje menej molov plynu. Keď sa objem zvýši, dôjde k čistej zmene v smere, ktorý produkuje viac molov plynu.</a:t>
            </a:r>
          </a:p>
          <a:p>
            <a:pPr marL="285750" indent="-285750">
              <a:buFont typeface="Arial" panose="020B0604020202020204" pitchFamily="34" charset="0"/>
              <a:buChar char="•"/>
            </a:pPr>
            <a:endParaRPr lang="sk-SK" noProof="0"/>
          </a:p>
        </p:txBody>
      </p:sp>
      <p:pic>
        <p:nvPicPr>
          <p:cNvPr id="3" name="Obrázok 2" descr="Obrázok, na ktorom je štupeľ do uší, text&#10;&#10;Obsah vygenerovaný pomocou AI môže byť nesprávny.">
            <a:extLst>
              <a:ext uri="{FF2B5EF4-FFF2-40B4-BE49-F238E27FC236}">
                <a16:creationId xmlns:a16="http://schemas.microsoft.com/office/drawing/2014/main" id="{F70C44C7-7304-B0A9-3CC1-A7456C84A6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78358" y="1123912"/>
            <a:ext cx="3113641" cy="1037881"/>
          </a:xfrm>
          <a:prstGeom prst="rect">
            <a:avLst/>
          </a:prstGeom>
          <a:ln>
            <a:solidFill>
              <a:schemeClr val="accent1">
                <a:shade val="15000"/>
              </a:schemeClr>
            </a:solidFill>
          </a:ln>
        </p:spPr>
      </p:pic>
    </p:spTree>
    <p:extLst>
      <p:ext uri="{BB962C8B-B14F-4D97-AF65-F5344CB8AC3E}">
        <p14:creationId xmlns:p14="http://schemas.microsoft.com/office/powerpoint/2010/main" val="2127694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851B457-DD43-AE5A-27E0-8EFC753DAC75}"/>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730A9C99-5206-E208-1368-EEA07178BCD3}"/>
              </a:ext>
            </a:extLst>
          </p:cNvPr>
          <p:cNvSpPr>
            <a:spLocks noGrp="1"/>
          </p:cNvSpPr>
          <p:nvPr>
            <p:ph type="title"/>
          </p:nvPr>
        </p:nvSpPr>
        <p:spPr>
          <a:xfrm>
            <a:off x="521208" y="246596"/>
            <a:ext cx="5924197" cy="942859"/>
          </a:xfrm>
        </p:spPr>
        <p:txBody>
          <a:bodyPr anchor="ctr">
            <a:normAutofit/>
          </a:bodyPr>
          <a:lstStyle/>
          <a:p>
            <a:r>
              <a:rPr lang="sk-SK" sz="2200" noProof="0" dirty="0"/>
              <a:t>Narušenie chemickej rovnováhy</a:t>
            </a:r>
          </a:p>
        </p:txBody>
      </p:sp>
      <p:sp>
        <p:nvSpPr>
          <p:cNvPr id="3" name="Zástupný objekt pre obsah 2">
            <a:extLst>
              <a:ext uri="{FF2B5EF4-FFF2-40B4-BE49-F238E27FC236}">
                <a16:creationId xmlns:a16="http://schemas.microsoft.com/office/drawing/2014/main" id="{D873D919-98BD-5BC4-D57B-0E71D10A9AF3}"/>
              </a:ext>
            </a:extLst>
          </p:cNvPr>
          <p:cNvSpPr>
            <a:spLocks noGrp="1"/>
          </p:cNvSpPr>
          <p:nvPr>
            <p:ph idx="1"/>
          </p:nvPr>
        </p:nvSpPr>
        <p:spPr>
          <a:xfrm>
            <a:off x="699116" y="1166812"/>
            <a:ext cx="10771465" cy="5444592"/>
          </a:xfrm>
        </p:spPr>
        <p:txBody>
          <a:bodyPr>
            <a:normAutofit/>
          </a:bodyPr>
          <a:lstStyle/>
          <a:p>
            <a:pPr marL="0" indent="0">
              <a:buNone/>
            </a:pPr>
            <a:r>
              <a:rPr lang="sk-SK" noProof="0" dirty="0"/>
              <a:t>Vo všeobecnosti, pre reakcie, ktoré zahŕňajú plynné reaktanty alebo produkty, </a:t>
            </a:r>
            <a:r>
              <a:rPr lang="sk-SK" noProof="0"/>
              <a:t>nám Le</a:t>
            </a:r>
            <a:r>
              <a:rPr lang="en-US" noProof="0"/>
              <a:t> </a:t>
            </a:r>
            <a:r>
              <a:rPr lang="sk-SK" noProof="0"/>
              <a:t>Chatelierov </a:t>
            </a:r>
            <a:r>
              <a:rPr lang="sk-SK" noProof="0" dirty="0"/>
              <a:t>princíp umožňuje nasledovné predikcie.</a:t>
            </a:r>
          </a:p>
          <a:p>
            <a:pPr marL="0" indent="0">
              <a:buNone/>
            </a:pPr>
            <a:r>
              <a:rPr lang="sk-SK" noProof="0" dirty="0"/>
              <a:t>1. Ak sa vo vyváženej chemickej rovnici nezmení celkový počet molov plynov, zmena objemu (tlaku) neovplyvní polohu rovnováhy; Q sa nemení zmenou objemu (alebo tlaku). </a:t>
            </a:r>
          </a:p>
          <a:p>
            <a:pPr marL="0" indent="0">
              <a:buNone/>
            </a:pPr>
            <a:r>
              <a:rPr lang="sk-SK" noProof="0" dirty="0"/>
              <a:t>2. Ak vyvážená chemická rovnica zahŕňa zmenu celkového počtu molov plynov, zmena objemu (alebo tlaku) reakčnej zmesi zmení hodnotu Q (ale nemení hodnotu K</a:t>
            </a:r>
            <a:r>
              <a:rPr lang="sk-SK" baseline="-25000" noProof="0" dirty="0"/>
              <a:t>c</a:t>
            </a:r>
            <a:r>
              <a:rPr lang="sk-SK" noProof="0" dirty="0"/>
              <a:t>): </a:t>
            </a:r>
          </a:p>
          <a:p>
            <a:pPr marL="0" indent="0">
              <a:buNone/>
            </a:pPr>
            <a:r>
              <a:rPr lang="sk-SK" noProof="0" dirty="0"/>
              <a:t>(a) Zníženie objemu (zvýšenie tlaku) posúva reakciu v smere, ktorý produkuje menší celkový počet molov plynu, kým sa Q opäť nerovná K</a:t>
            </a:r>
            <a:r>
              <a:rPr lang="sk-SK" baseline="-25000" noProof="0" dirty="0"/>
              <a:t>c</a:t>
            </a:r>
            <a:r>
              <a:rPr lang="sk-SK" noProof="0" dirty="0"/>
              <a:t>. </a:t>
            </a:r>
          </a:p>
          <a:p>
            <a:pPr marL="0" indent="0">
              <a:buNone/>
            </a:pPr>
            <a:r>
              <a:rPr lang="sk-SK" noProof="0" dirty="0"/>
              <a:t>(b) Zvýšenie objemu (zníženie tlaku) posúva reakciu v smere, ktorý produkuje väčší celkový počet molov plynu, kým sa Q opäť nerovná K</a:t>
            </a:r>
            <a:r>
              <a:rPr lang="sk-SK" baseline="-25000" noProof="0" dirty="0"/>
              <a:t>c</a:t>
            </a:r>
            <a:r>
              <a:rPr lang="sk-SK" noProof="0" dirty="0"/>
              <a:t>.</a:t>
            </a:r>
          </a:p>
        </p:txBody>
      </p:sp>
      <p:pic>
        <p:nvPicPr>
          <p:cNvPr id="6" name="Obrázok 5" descr="Obrázok, na ktorom je text, písmo, snímka obrazovky, biely&#10;&#10;Obsah vygenerovaný pomocou AI môže byť nesprávny.">
            <a:extLst>
              <a:ext uri="{FF2B5EF4-FFF2-40B4-BE49-F238E27FC236}">
                <a16:creationId xmlns:a16="http://schemas.microsoft.com/office/drawing/2014/main" id="{D1AA7F0A-A186-0A65-4319-E5B4888DD5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561" y="4663774"/>
            <a:ext cx="7860590" cy="2054827"/>
          </a:xfrm>
          <a:prstGeom prst="rect">
            <a:avLst/>
          </a:prstGeom>
          <a:ln>
            <a:solidFill>
              <a:schemeClr val="accent1"/>
            </a:solidFill>
          </a:ln>
        </p:spPr>
      </p:pic>
      <p:pic>
        <p:nvPicPr>
          <p:cNvPr id="8" name="Obrázok 7" descr="Obrázok, na ktorom je text, písmo, biely, rukopis&#10;&#10;Obsah vygenerovaný pomocou AI môže byť nesprávny.">
            <a:extLst>
              <a:ext uri="{FF2B5EF4-FFF2-40B4-BE49-F238E27FC236}">
                <a16:creationId xmlns:a16="http://schemas.microsoft.com/office/drawing/2014/main" id="{290E2569-9E8E-F4FA-FECB-A53AD22383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274" y="5194679"/>
            <a:ext cx="3614166" cy="721106"/>
          </a:xfrm>
          <a:prstGeom prst="rect">
            <a:avLst/>
          </a:prstGeom>
          <a:ln>
            <a:solidFill>
              <a:schemeClr val="accent1"/>
            </a:solidFill>
          </a:ln>
        </p:spPr>
      </p:pic>
      <p:pic>
        <p:nvPicPr>
          <p:cNvPr id="12" name="Obrázok 11" descr="Obrázok, na ktorom je písmo, text, biely, typografia&#10;&#10;Obsah vygenerovaný pomocou AI môže byť nesprávny.">
            <a:extLst>
              <a:ext uri="{FF2B5EF4-FFF2-40B4-BE49-F238E27FC236}">
                <a16:creationId xmlns:a16="http://schemas.microsoft.com/office/drawing/2014/main" id="{CDD743D1-2C0D-CA6B-FA01-041BF53091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999" y="6058324"/>
            <a:ext cx="3657600" cy="651510"/>
          </a:xfrm>
          <a:prstGeom prst="rect">
            <a:avLst/>
          </a:prstGeom>
          <a:ln>
            <a:solidFill>
              <a:schemeClr val="accent1"/>
            </a:solidFill>
          </a:ln>
        </p:spPr>
      </p:pic>
      <p:sp>
        <p:nvSpPr>
          <p:cNvPr id="13" name="BlokTextu 12">
            <a:extLst>
              <a:ext uri="{FF2B5EF4-FFF2-40B4-BE49-F238E27FC236}">
                <a16:creationId xmlns:a16="http://schemas.microsoft.com/office/drawing/2014/main" id="{45BC3826-F94B-9AC3-D758-51C16C6D39BB}"/>
              </a:ext>
            </a:extLst>
          </p:cNvPr>
          <p:cNvSpPr txBox="1"/>
          <p:nvPr/>
        </p:nvSpPr>
        <p:spPr>
          <a:xfrm>
            <a:off x="337007" y="4863465"/>
            <a:ext cx="3718628" cy="307777"/>
          </a:xfrm>
          <a:prstGeom prst="rect">
            <a:avLst/>
          </a:prstGeom>
          <a:noFill/>
        </p:spPr>
        <p:txBody>
          <a:bodyPr wrap="square" rtlCol="0">
            <a:spAutoFit/>
          </a:bodyPr>
          <a:lstStyle/>
          <a:p>
            <a:pPr algn="ctr"/>
            <a:r>
              <a:rPr lang="sk-SK" sz="1400" b="1" noProof="0" dirty="0"/>
              <a:t>reakcia so zmenou celkového počtu molov:</a:t>
            </a:r>
          </a:p>
        </p:txBody>
      </p:sp>
    </p:spTree>
    <p:extLst>
      <p:ext uri="{BB962C8B-B14F-4D97-AF65-F5344CB8AC3E}">
        <p14:creationId xmlns:p14="http://schemas.microsoft.com/office/powerpoint/2010/main" val="450364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FE859CF-4182-E482-F36D-8518A553E34D}"/>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079586B5-8083-8C61-E121-036B793279BC}"/>
              </a:ext>
            </a:extLst>
          </p:cNvPr>
          <p:cNvSpPr>
            <a:spLocks noGrp="1"/>
          </p:cNvSpPr>
          <p:nvPr>
            <p:ph type="title"/>
          </p:nvPr>
        </p:nvSpPr>
        <p:spPr>
          <a:xfrm>
            <a:off x="521208" y="246596"/>
            <a:ext cx="5924197" cy="942859"/>
          </a:xfrm>
        </p:spPr>
        <p:txBody>
          <a:bodyPr anchor="ctr">
            <a:normAutofit/>
          </a:bodyPr>
          <a:lstStyle/>
          <a:p>
            <a:r>
              <a:rPr lang="sk-SK" sz="2200" noProof="0" dirty="0"/>
              <a:t>Narušenie chemickej rovnováhy</a:t>
            </a:r>
          </a:p>
        </p:txBody>
      </p:sp>
      <p:sp>
        <p:nvSpPr>
          <p:cNvPr id="3" name="Zástupný objekt pre obsah 2">
            <a:extLst>
              <a:ext uri="{FF2B5EF4-FFF2-40B4-BE49-F238E27FC236}">
                <a16:creationId xmlns:a16="http://schemas.microsoft.com/office/drawing/2014/main" id="{52F7163B-9D10-9024-2C34-EB753188786D}"/>
              </a:ext>
            </a:extLst>
          </p:cNvPr>
          <p:cNvSpPr>
            <a:spLocks noGrp="1"/>
          </p:cNvSpPr>
          <p:nvPr>
            <p:ph idx="1"/>
          </p:nvPr>
        </p:nvSpPr>
        <p:spPr>
          <a:xfrm>
            <a:off x="699116" y="1166812"/>
            <a:ext cx="10544989" cy="5444592"/>
          </a:xfrm>
        </p:spPr>
        <p:txBody>
          <a:bodyPr>
            <a:normAutofit/>
          </a:bodyPr>
          <a:lstStyle/>
          <a:p>
            <a:r>
              <a:rPr lang="sk-SK" noProof="0" dirty="0"/>
              <a:t>Majme exotermickú reakciu:</a:t>
            </a:r>
          </a:p>
          <a:p>
            <a:r>
              <a:rPr lang="sk-SK" noProof="0" dirty="0"/>
              <a:t>Teplo sa produkuje v dôsledku reakcie smerom vpred. Predpokladajme, že zvýšime teplotu pri konštantnom tlaku pridaním tepla do systému. To podporuje reakciu v opačnom smere odberom časti prebytočného tepla. Zníženie teploty zvýhodňuje reakciu vpred, pretože systém nahradí časť odobratého tepla.</a:t>
            </a:r>
          </a:p>
          <a:p>
            <a:r>
              <a:rPr lang="sk-SK" noProof="0" dirty="0"/>
              <a:t>Opačným prípadom bude endotermická reakcia:</a:t>
            </a:r>
          </a:p>
          <a:p>
            <a:r>
              <a:rPr lang="sk-SK" noProof="0" dirty="0"/>
              <a:t>Zatiaľ čo zvýšenie teploty pri konštantnom tlaku uprednostňuje reakciu doprava, pokles teploty uprednostňuje reverznú reakciu.</a:t>
            </a:r>
          </a:p>
          <a:p>
            <a:r>
              <a:rPr lang="sk-SK" noProof="0" dirty="0"/>
              <a:t>Hodnota akejkoľvek rovnovážnej konštanty sa mení so zmenou teploty. Zmena teploty reakcie v rovnováhe teda spôsobuje, že Q sa líši od K</a:t>
            </a:r>
            <a:r>
              <a:rPr lang="sk-SK" baseline="-25000" noProof="0" dirty="0"/>
              <a:t>c</a:t>
            </a:r>
            <a:r>
              <a:rPr lang="sk-SK" noProof="0" dirty="0"/>
              <a:t>, avšak v tomto prípade preto, lebo došlo k zmene K</a:t>
            </a:r>
            <a:r>
              <a:rPr lang="sk-SK" baseline="-25000" noProof="0" dirty="0"/>
              <a:t>c</a:t>
            </a:r>
            <a:r>
              <a:rPr lang="sk-SK" noProof="0" dirty="0"/>
              <a:t>. Reakcia teda pokračuje v smere, ktorý posúva Q k novej hodnote K</a:t>
            </a:r>
            <a:r>
              <a:rPr lang="sk-SK" baseline="-25000" noProof="0" dirty="0"/>
              <a:t>c</a:t>
            </a:r>
            <a:r>
              <a:rPr lang="sk-SK" noProof="0" dirty="0"/>
              <a:t>. </a:t>
            </a:r>
          </a:p>
          <a:p>
            <a:r>
              <a:rPr lang="sk-SK" noProof="0" dirty="0"/>
              <a:t>Hodnoty K</a:t>
            </a:r>
            <a:r>
              <a:rPr lang="sk-SK" baseline="-25000" noProof="0" dirty="0"/>
              <a:t>c</a:t>
            </a:r>
            <a:r>
              <a:rPr lang="sk-SK" noProof="0" dirty="0"/>
              <a:t> exotermických reakcií klesajú so zvyšujúcou sa teplotou T a hodnoty K</a:t>
            </a:r>
            <a:r>
              <a:rPr lang="sk-SK" baseline="-25000" noProof="0" dirty="0"/>
              <a:t>c</a:t>
            </a:r>
            <a:r>
              <a:rPr lang="sk-SK" noProof="0" dirty="0"/>
              <a:t> endotermických reakcií so zvyšujúcou sa teplotou T narastajú. Okrem zmeny T iné zásahy neovplyvňujú hodnotu K</a:t>
            </a:r>
            <a:r>
              <a:rPr lang="sk-SK" baseline="-25000" noProof="0" dirty="0"/>
              <a:t>c</a:t>
            </a:r>
            <a:r>
              <a:rPr lang="sk-SK" noProof="0" dirty="0"/>
              <a:t>.</a:t>
            </a:r>
          </a:p>
          <a:p>
            <a:endParaRPr lang="sk-SK" noProof="0" dirty="0"/>
          </a:p>
          <a:p>
            <a:endParaRPr lang="sk-SK" noProof="0" dirty="0"/>
          </a:p>
          <a:p>
            <a:endParaRPr lang="sk-SK" noProof="0" dirty="0"/>
          </a:p>
        </p:txBody>
      </p:sp>
      <p:pic>
        <p:nvPicPr>
          <p:cNvPr id="11" name="Obrázok 10">
            <a:extLst>
              <a:ext uri="{FF2B5EF4-FFF2-40B4-BE49-F238E27FC236}">
                <a16:creationId xmlns:a16="http://schemas.microsoft.com/office/drawing/2014/main" id="{50A37B35-0A14-DEFF-967E-A803894EB5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2999" y="2887786"/>
            <a:ext cx="5038165" cy="436839"/>
          </a:xfrm>
          <a:prstGeom prst="rect">
            <a:avLst/>
          </a:prstGeom>
        </p:spPr>
      </p:pic>
      <p:pic>
        <p:nvPicPr>
          <p:cNvPr id="15" name="Obrázok 14">
            <a:extLst>
              <a:ext uri="{FF2B5EF4-FFF2-40B4-BE49-F238E27FC236}">
                <a16:creationId xmlns:a16="http://schemas.microsoft.com/office/drawing/2014/main" id="{24089A60-01B8-A35A-3484-5047A9B491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3764" y="1168016"/>
            <a:ext cx="5038165" cy="398810"/>
          </a:xfrm>
          <a:prstGeom prst="rect">
            <a:avLst/>
          </a:prstGeom>
        </p:spPr>
      </p:pic>
    </p:spTree>
    <p:extLst>
      <p:ext uri="{BB962C8B-B14F-4D97-AF65-F5344CB8AC3E}">
        <p14:creationId xmlns:p14="http://schemas.microsoft.com/office/powerpoint/2010/main" val="3516658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E55721B-3DDB-6C2C-FF38-314A6EE61C48}"/>
            </a:ext>
          </a:extLst>
        </p:cNvPr>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EF0699A8-3104-2197-E550-E657BA415908}"/>
              </a:ext>
            </a:extLst>
          </p:cNvPr>
          <p:cNvSpPr>
            <a:spLocks noGrp="1"/>
          </p:cNvSpPr>
          <p:nvPr>
            <p:ph idx="1"/>
          </p:nvPr>
        </p:nvSpPr>
        <p:spPr>
          <a:xfrm>
            <a:off x="699116" y="1166812"/>
            <a:ext cx="2506663" cy="5444592"/>
          </a:xfrm>
        </p:spPr>
        <p:txBody>
          <a:bodyPr>
            <a:normAutofit/>
          </a:bodyPr>
          <a:lstStyle/>
          <a:p>
            <a:pPr marL="0" indent="0">
              <a:buNone/>
            </a:pPr>
            <a:r>
              <a:rPr lang="sk-SK" noProof="0" dirty="0"/>
              <a:t>rovnováha plynnej fázy pre exotermickú reakciu</a:t>
            </a:r>
          </a:p>
          <a:p>
            <a:endParaRPr lang="sk-SK" noProof="0" dirty="0"/>
          </a:p>
          <a:p>
            <a:endParaRPr lang="sk-SK" noProof="0" dirty="0"/>
          </a:p>
          <a:p>
            <a:endParaRPr lang="sk-SK" noProof="0" dirty="0"/>
          </a:p>
        </p:txBody>
      </p:sp>
      <p:pic>
        <p:nvPicPr>
          <p:cNvPr id="7" name="Obrázok 6" descr="Obrázok, na ktorom je nealkoholický nápoj, nápoj, džús, ovocie&#10;&#10;Obsah vygenerovaný pomocou AI môže byť nesprávny.">
            <a:extLst>
              <a:ext uri="{FF2B5EF4-FFF2-40B4-BE49-F238E27FC236}">
                <a16:creationId xmlns:a16="http://schemas.microsoft.com/office/drawing/2014/main" id="{33B45E07-CC9B-0B32-A081-2EAC887551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9715" y="483461"/>
            <a:ext cx="9132284" cy="4496695"/>
          </a:xfrm>
          <a:prstGeom prst="rect">
            <a:avLst/>
          </a:prstGeom>
        </p:spPr>
      </p:pic>
      <p:pic>
        <p:nvPicPr>
          <p:cNvPr id="9" name="Obrázok 8" descr="Obrázok, na ktorom je text, písmo, biely, typografia&#10;&#10;Obsah vygenerovaný pomocou AI môže byť nesprávny.">
            <a:extLst>
              <a:ext uri="{FF2B5EF4-FFF2-40B4-BE49-F238E27FC236}">
                <a16:creationId xmlns:a16="http://schemas.microsoft.com/office/drawing/2014/main" id="{04447371-CD1A-B453-0E57-D5AA886CFE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208" y="3908475"/>
            <a:ext cx="3603514" cy="913391"/>
          </a:xfrm>
          <a:prstGeom prst="rect">
            <a:avLst/>
          </a:prstGeom>
        </p:spPr>
      </p:pic>
      <p:sp>
        <p:nvSpPr>
          <p:cNvPr id="10" name="BlokTextu 9">
            <a:extLst>
              <a:ext uri="{FF2B5EF4-FFF2-40B4-BE49-F238E27FC236}">
                <a16:creationId xmlns:a16="http://schemas.microsoft.com/office/drawing/2014/main" id="{67413922-9E33-6D24-D3E4-3A76A4D35EDB}"/>
              </a:ext>
            </a:extLst>
          </p:cNvPr>
          <p:cNvSpPr txBox="1"/>
          <p:nvPr/>
        </p:nvSpPr>
        <p:spPr>
          <a:xfrm>
            <a:off x="521208" y="5358200"/>
            <a:ext cx="11177325" cy="923330"/>
          </a:xfrm>
          <a:prstGeom prst="rect">
            <a:avLst/>
          </a:prstGeom>
          <a:noFill/>
        </p:spPr>
        <p:txBody>
          <a:bodyPr wrap="square" rtlCol="0">
            <a:spAutoFit/>
          </a:bodyPr>
          <a:lstStyle/>
          <a:p>
            <a:r>
              <a:rPr lang="sk-SK" noProof="0" dirty="0"/>
              <a:t>Dve banky obsahujú rovnaké celkové množstvo plynu. NO</a:t>
            </a:r>
            <a:r>
              <a:rPr lang="sk-SK" baseline="-25000" noProof="0" dirty="0"/>
              <a:t>2</a:t>
            </a:r>
            <a:r>
              <a:rPr lang="sk-SK" noProof="0" dirty="0"/>
              <a:t> je hnedý, zatiaľ čo N</a:t>
            </a:r>
            <a:r>
              <a:rPr lang="sk-SK" baseline="-25000" noProof="0" dirty="0"/>
              <a:t>2</a:t>
            </a:r>
            <a:r>
              <a:rPr lang="sk-SK" noProof="0" dirty="0"/>
              <a:t>O</a:t>
            </a:r>
            <a:r>
              <a:rPr lang="sk-SK" baseline="-25000" noProof="0" dirty="0"/>
              <a:t>4</a:t>
            </a:r>
            <a:r>
              <a:rPr lang="sk-SK" noProof="0" dirty="0"/>
              <a:t> je bezfarebný. Vyššia teplota (50 °C) banky vľavo podporuje tvorbu NO</a:t>
            </a:r>
            <a:r>
              <a:rPr lang="sk-SK" baseline="-25000" noProof="0" dirty="0"/>
              <a:t>2</a:t>
            </a:r>
            <a:r>
              <a:rPr lang="sk-SK" noProof="0" dirty="0"/>
              <a:t> čo spôsobuje výraznejšie a celkovo tmavšie sfarbenie. Banka vpravo, pri teplote ľadu, obsahuje menej NO</a:t>
            </a:r>
            <a:r>
              <a:rPr lang="sk-SK" baseline="-25000" noProof="0" dirty="0"/>
              <a:t>2</a:t>
            </a:r>
            <a:r>
              <a:rPr lang="sk-SK" noProof="0" dirty="0"/>
              <a:t>. Nižšia teplota podporuje tvorbu N</a:t>
            </a:r>
            <a:r>
              <a:rPr lang="sk-SK" baseline="-25000" noProof="0" dirty="0"/>
              <a:t>2</a:t>
            </a:r>
            <a:r>
              <a:rPr lang="sk-SK" noProof="0" dirty="0"/>
              <a:t>O</a:t>
            </a:r>
            <a:r>
              <a:rPr lang="sk-SK" baseline="-25000" noProof="0" dirty="0"/>
              <a:t>4</a:t>
            </a:r>
            <a:r>
              <a:rPr lang="sk-SK" noProof="0" dirty="0"/>
              <a:t>. </a:t>
            </a:r>
          </a:p>
        </p:txBody>
      </p:sp>
      <p:sp>
        <p:nvSpPr>
          <p:cNvPr id="2" name="Nadpis 1">
            <a:extLst>
              <a:ext uri="{FF2B5EF4-FFF2-40B4-BE49-F238E27FC236}">
                <a16:creationId xmlns:a16="http://schemas.microsoft.com/office/drawing/2014/main" id="{FE562769-4592-FE42-2A0F-74F659C92632}"/>
              </a:ext>
            </a:extLst>
          </p:cNvPr>
          <p:cNvSpPr>
            <a:spLocks noGrp="1"/>
          </p:cNvSpPr>
          <p:nvPr>
            <p:ph type="title"/>
          </p:nvPr>
        </p:nvSpPr>
        <p:spPr>
          <a:xfrm>
            <a:off x="521208" y="246596"/>
            <a:ext cx="5924197" cy="942859"/>
          </a:xfrm>
        </p:spPr>
        <p:txBody>
          <a:bodyPr anchor="ctr">
            <a:normAutofit/>
          </a:bodyPr>
          <a:lstStyle/>
          <a:p>
            <a:r>
              <a:rPr lang="sk-SK" sz="2200" noProof="0" dirty="0"/>
              <a:t>Narušenie chemickej rovnováhy</a:t>
            </a:r>
          </a:p>
        </p:txBody>
      </p:sp>
    </p:spTree>
    <p:extLst>
      <p:ext uri="{BB962C8B-B14F-4D97-AF65-F5344CB8AC3E}">
        <p14:creationId xmlns:p14="http://schemas.microsoft.com/office/powerpoint/2010/main" val="3807879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841C6D5-8443-431E-E237-155009063F9C}"/>
            </a:ext>
          </a:extLst>
        </p:cNvPr>
        <p:cNvGrpSpPr/>
        <p:nvPr/>
      </p:nvGrpSpPr>
      <p:grpSpPr>
        <a:xfrm>
          <a:off x="0" y="0"/>
          <a:ext cx="0" cy="0"/>
          <a:chOff x="0" y="0"/>
          <a:chExt cx="0" cy="0"/>
        </a:xfrm>
      </p:grpSpPr>
      <p:pic>
        <p:nvPicPr>
          <p:cNvPr id="8" name="Obrázok 7" descr="Obrázok, na ktorom je nealkoholický nápoj, nápoj, sklo, špliechanie&#10;&#10;Obsah vygenerovaný pomocou AI môže byť nesprávny.">
            <a:extLst>
              <a:ext uri="{FF2B5EF4-FFF2-40B4-BE49-F238E27FC236}">
                <a16:creationId xmlns:a16="http://schemas.microsoft.com/office/drawing/2014/main" id="{FDC8F775-C3BA-CEAB-108E-447C2953B2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2165" y="860662"/>
            <a:ext cx="8079835" cy="3866596"/>
          </a:xfrm>
          <a:prstGeom prst="rect">
            <a:avLst/>
          </a:prstGeom>
        </p:spPr>
      </p:pic>
      <p:sp>
        <p:nvSpPr>
          <p:cNvPr id="3" name="Zástupný objekt pre obsah 2">
            <a:extLst>
              <a:ext uri="{FF2B5EF4-FFF2-40B4-BE49-F238E27FC236}">
                <a16:creationId xmlns:a16="http://schemas.microsoft.com/office/drawing/2014/main" id="{67535FB7-4A3F-4B3E-9E69-C43679543341}"/>
              </a:ext>
            </a:extLst>
          </p:cNvPr>
          <p:cNvSpPr>
            <a:spLocks noGrp="1"/>
          </p:cNvSpPr>
          <p:nvPr>
            <p:ph idx="1"/>
          </p:nvPr>
        </p:nvSpPr>
        <p:spPr>
          <a:xfrm>
            <a:off x="699116" y="1166812"/>
            <a:ext cx="2506663" cy="2114270"/>
          </a:xfrm>
        </p:spPr>
        <p:txBody>
          <a:bodyPr>
            <a:normAutofit/>
          </a:bodyPr>
          <a:lstStyle/>
          <a:p>
            <a:pPr marL="0" indent="0">
              <a:buNone/>
            </a:pPr>
            <a:r>
              <a:rPr lang="sk-SK" noProof="0" dirty="0"/>
              <a:t>rovnováha roztoku pre endotermickú reakciu</a:t>
            </a:r>
          </a:p>
          <a:p>
            <a:endParaRPr lang="sk-SK" noProof="0" dirty="0"/>
          </a:p>
          <a:p>
            <a:endParaRPr lang="sk-SK" noProof="0" dirty="0"/>
          </a:p>
          <a:p>
            <a:endParaRPr lang="sk-SK" noProof="0" dirty="0"/>
          </a:p>
        </p:txBody>
      </p:sp>
      <p:sp>
        <p:nvSpPr>
          <p:cNvPr id="10" name="BlokTextu 9">
            <a:extLst>
              <a:ext uri="{FF2B5EF4-FFF2-40B4-BE49-F238E27FC236}">
                <a16:creationId xmlns:a16="http://schemas.microsoft.com/office/drawing/2014/main" id="{1AF53DBF-C2AC-5DDC-4927-635D7E0EDAA3}"/>
              </a:ext>
            </a:extLst>
          </p:cNvPr>
          <p:cNvSpPr txBox="1"/>
          <p:nvPr/>
        </p:nvSpPr>
        <p:spPr>
          <a:xfrm>
            <a:off x="521208" y="5015412"/>
            <a:ext cx="11177325" cy="923330"/>
          </a:xfrm>
          <a:prstGeom prst="rect">
            <a:avLst/>
          </a:prstGeom>
          <a:noFill/>
        </p:spPr>
        <p:txBody>
          <a:bodyPr wrap="square" rtlCol="0">
            <a:spAutoFit/>
          </a:bodyPr>
          <a:lstStyle/>
          <a:p>
            <a:r>
              <a:rPr lang="sk-SK" noProof="0" dirty="0"/>
              <a:t>V teplej vode je uprednostňovaná priama reakcia (endotermická) čo zvyšuje hodnotu K</a:t>
            </a:r>
            <a:r>
              <a:rPr lang="sk-SK" baseline="-25000" noProof="0" dirty="0"/>
              <a:t>c</a:t>
            </a:r>
            <a:r>
              <a:rPr lang="sk-SK" noProof="0" dirty="0"/>
              <a:t>, takže roztok je modrý (vpravo). Pri 0 °C je uprednostňovaná spätná reakcia (exotermická) a K</a:t>
            </a:r>
            <a:r>
              <a:rPr lang="sk-SK" baseline="-25000" noProof="0" dirty="0"/>
              <a:t>c</a:t>
            </a:r>
            <a:r>
              <a:rPr lang="sk-SK" noProof="0" dirty="0"/>
              <a:t> má nižšiu hodnotu </a:t>
            </a:r>
            <a:r>
              <a:rPr lang="sk-SK" noProof="0" dirty="0">
                <a:sym typeface="Wingdings" panose="05000000000000000000" pitchFamily="2" charset="2"/>
              </a:rPr>
              <a:t></a:t>
            </a:r>
            <a:r>
              <a:rPr lang="sk-SK" noProof="0" dirty="0"/>
              <a:t> roztok je ružový (vľavo). Každá vložka zobrazuje štruktúru kobaltového komplexu prítomného v najvyššej koncentrácii</a:t>
            </a:r>
          </a:p>
        </p:txBody>
      </p:sp>
      <p:sp>
        <p:nvSpPr>
          <p:cNvPr id="2" name="Nadpis 1">
            <a:extLst>
              <a:ext uri="{FF2B5EF4-FFF2-40B4-BE49-F238E27FC236}">
                <a16:creationId xmlns:a16="http://schemas.microsoft.com/office/drawing/2014/main" id="{4DA696CA-ED1B-9C70-1427-4BA550D0C345}"/>
              </a:ext>
            </a:extLst>
          </p:cNvPr>
          <p:cNvSpPr>
            <a:spLocks noGrp="1"/>
          </p:cNvSpPr>
          <p:nvPr>
            <p:ph type="title"/>
          </p:nvPr>
        </p:nvSpPr>
        <p:spPr>
          <a:xfrm>
            <a:off x="521208" y="246596"/>
            <a:ext cx="5924197" cy="942859"/>
          </a:xfrm>
        </p:spPr>
        <p:txBody>
          <a:bodyPr anchor="ctr">
            <a:normAutofit/>
          </a:bodyPr>
          <a:lstStyle/>
          <a:p>
            <a:r>
              <a:rPr lang="sk-SK" sz="2200" noProof="0" dirty="0"/>
              <a:t>Narušenie chemickej rovnováhy</a:t>
            </a:r>
          </a:p>
        </p:txBody>
      </p:sp>
      <p:pic>
        <p:nvPicPr>
          <p:cNvPr id="12" name="Obrázok 11">
            <a:extLst>
              <a:ext uri="{FF2B5EF4-FFF2-40B4-BE49-F238E27FC236}">
                <a16:creationId xmlns:a16="http://schemas.microsoft.com/office/drawing/2014/main" id="{C550C3D0-1289-613E-11FF-23FC141F4C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208" y="4337730"/>
            <a:ext cx="5794628" cy="423871"/>
          </a:xfrm>
          <a:prstGeom prst="rect">
            <a:avLst/>
          </a:prstGeom>
          <a:ln>
            <a:solidFill>
              <a:schemeClr val="accent1"/>
            </a:solidFill>
          </a:ln>
        </p:spPr>
      </p:pic>
    </p:spTree>
    <p:extLst>
      <p:ext uri="{BB962C8B-B14F-4D97-AF65-F5344CB8AC3E}">
        <p14:creationId xmlns:p14="http://schemas.microsoft.com/office/powerpoint/2010/main" val="7055523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rázok 4" descr="Obrázok, na ktorom je text, snímka obrazovky, písmo, rad&#10;&#10;Obsah vygenerovaný pomocou AI môže byť nesprávny.">
            <a:extLst>
              <a:ext uri="{FF2B5EF4-FFF2-40B4-BE49-F238E27FC236}">
                <a16:creationId xmlns:a16="http://schemas.microsoft.com/office/drawing/2014/main" id="{5BC66009-1530-60DA-1164-E863B88D9F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2433" y="551246"/>
            <a:ext cx="9348395" cy="5623915"/>
          </a:xfrm>
          <a:prstGeom prst="rect">
            <a:avLst/>
          </a:prstGeom>
          <a:ln>
            <a:solidFill>
              <a:schemeClr val="accent1"/>
            </a:solidFill>
          </a:ln>
        </p:spPr>
      </p:pic>
    </p:spTree>
    <p:extLst>
      <p:ext uri="{BB962C8B-B14F-4D97-AF65-F5344CB8AC3E}">
        <p14:creationId xmlns:p14="http://schemas.microsoft.com/office/powerpoint/2010/main" val="30149874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401383F-755F-353F-7F9A-8B7CE60F147D}"/>
            </a:ext>
          </a:extLst>
        </p:cNvPr>
        <p:cNvGrpSpPr/>
        <p:nvPr/>
      </p:nvGrpSpPr>
      <p:grpSpPr>
        <a:xfrm>
          <a:off x="0" y="0"/>
          <a:ext cx="0" cy="0"/>
          <a:chOff x="0" y="0"/>
          <a:chExt cx="0" cy="0"/>
        </a:xfrm>
      </p:grpSpPr>
      <p:pic>
        <p:nvPicPr>
          <p:cNvPr id="13" name="Obrázok 12" descr="Obrázok, na ktorom je text, písmo, rukopis, biely&#10;&#10;Obsah vygenerovaný pomocou AI môže byť nesprávny.">
            <a:extLst>
              <a:ext uri="{FF2B5EF4-FFF2-40B4-BE49-F238E27FC236}">
                <a16:creationId xmlns:a16="http://schemas.microsoft.com/office/drawing/2014/main" id="{48ECD147-395E-7D65-7FB8-37C05E1A8B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74838" y="4811920"/>
            <a:ext cx="6700421" cy="1954640"/>
          </a:xfrm>
          <a:prstGeom prst="rect">
            <a:avLst/>
          </a:prstGeom>
        </p:spPr>
      </p:pic>
      <p:sp>
        <p:nvSpPr>
          <p:cNvPr id="2" name="Nadpis 1">
            <a:extLst>
              <a:ext uri="{FF2B5EF4-FFF2-40B4-BE49-F238E27FC236}">
                <a16:creationId xmlns:a16="http://schemas.microsoft.com/office/drawing/2014/main" id="{9BDAF38B-1ED1-1C86-FA0D-A2C68CAE2EEF}"/>
              </a:ext>
            </a:extLst>
          </p:cNvPr>
          <p:cNvSpPr>
            <a:spLocks noGrp="1"/>
          </p:cNvSpPr>
          <p:nvPr>
            <p:ph type="title"/>
          </p:nvPr>
        </p:nvSpPr>
        <p:spPr>
          <a:xfrm>
            <a:off x="521208" y="246596"/>
            <a:ext cx="9408100" cy="942859"/>
          </a:xfrm>
        </p:spPr>
        <p:txBody>
          <a:bodyPr anchor="ctr">
            <a:normAutofit/>
          </a:bodyPr>
          <a:lstStyle/>
          <a:p>
            <a:r>
              <a:rPr lang="sk-SK" sz="2200" noProof="0" dirty="0"/>
              <a:t>Parciálne tlaky a rovnovážna konštanta</a:t>
            </a:r>
          </a:p>
        </p:txBody>
      </p:sp>
      <p:sp>
        <p:nvSpPr>
          <p:cNvPr id="3" name="Zástupný objekt pre obsah 2">
            <a:extLst>
              <a:ext uri="{FF2B5EF4-FFF2-40B4-BE49-F238E27FC236}">
                <a16:creationId xmlns:a16="http://schemas.microsoft.com/office/drawing/2014/main" id="{D1BA4C07-4B15-C077-F18B-A80887A23FB7}"/>
              </a:ext>
            </a:extLst>
          </p:cNvPr>
          <p:cNvSpPr>
            <a:spLocks noGrp="1"/>
          </p:cNvSpPr>
          <p:nvPr>
            <p:ph idx="1"/>
          </p:nvPr>
        </p:nvSpPr>
        <p:spPr>
          <a:xfrm>
            <a:off x="699116" y="1166812"/>
            <a:ext cx="10771465" cy="5444592"/>
          </a:xfrm>
        </p:spPr>
        <p:txBody>
          <a:bodyPr>
            <a:normAutofit/>
          </a:bodyPr>
          <a:lstStyle/>
          <a:p>
            <a:r>
              <a:rPr lang="sk-SK" noProof="0" dirty="0"/>
              <a:t>Často je jednoduchšie merať tlaky než koncentrácie plynov. Riešenie rovnice ideálneho plynu, PV = nRT, pre tlak je:</a:t>
            </a:r>
          </a:p>
          <a:p>
            <a:endParaRPr lang="sk-SK" noProof="0" dirty="0"/>
          </a:p>
          <a:p>
            <a:endParaRPr lang="sk-SK" noProof="0" dirty="0"/>
          </a:p>
          <a:p>
            <a:r>
              <a:rPr lang="sk-SK" noProof="0" dirty="0"/>
              <a:t>Pri reakciách, v ktorých vystupujú plynné látky, niekedy uprednostňujeme vyjadrenie rovnovážnej konštanty pomocou parciálnych tlakov v atmosférach (K</a:t>
            </a:r>
            <a:r>
              <a:rPr lang="sk-SK" baseline="-25000" noProof="0" dirty="0"/>
              <a:t>P</a:t>
            </a:r>
            <a:r>
              <a:rPr lang="sk-SK" noProof="0" dirty="0"/>
              <a:t>) než pomocou koncentrácií (K</a:t>
            </a:r>
            <a:r>
              <a:rPr lang="sk-SK" baseline="-25000" noProof="0" dirty="0"/>
              <a:t>c</a:t>
            </a:r>
            <a:r>
              <a:rPr lang="sk-SK" noProof="0" dirty="0"/>
              <a:t>). Vo všeobecnosti pre reakciu zahŕňajúcu plyny platí:</a:t>
            </a:r>
          </a:p>
          <a:p>
            <a:endParaRPr lang="sk-SK" noProof="0" dirty="0"/>
          </a:p>
          <a:p>
            <a:endParaRPr lang="sk-SK" noProof="0" dirty="0"/>
          </a:p>
          <a:p>
            <a:r>
              <a:rPr lang="sk-SK" noProof="0" dirty="0"/>
              <a:t>keďže pre koncentráciu (ideálneho) plynu platí: </a:t>
            </a:r>
          </a:p>
          <a:p>
            <a:endParaRPr lang="sk-SK" noProof="0" dirty="0"/>
          </a:p>
          <a:p>
            <a:endParaRPr lang="sk-SK" noProof="0" dirty="0"/>
          </a:p>
          <a:p>
            <a:pPr marL="171450" indent="0">
              <a:buNone/>
            </a:pPr>
            <a:r>
              <a:rPr lang="sk-SK" noProof="0" dirty="0"/>
              <a:t>môžeme ju dosadiť do vzťahu K</a:t>
            </a:r>
            <a:r>
              <a:rPr lang="sk-SK" baseline="-25000" noProof="0" dirty="0"/>
              <a:t>c</a:t>
            </a:r>
            <a:r>
              <a:rPr lang="sk-SK" noProof="0" dirty="0"/>
              <a:t>, napr. pre reakciu</a:t>
            </a:r>
            <a:endParaRPr lang="sk-SK" baseline="-25000" noProof="0" dirty="0"/>
          </a:p>
          <a:p>
            <a:endParaRPr lang="sk-SK" noProof="0" dirty="0"/>
          </a:p>
        </p:txBody>
      </p:sp>
      <p:pic>
        <p:nvPicPr>
          <p:cNvPr id="5" name="Obrázok 4" descr="Obrázok, na ktorom je písmo, diagram, symbol, biely&#10;&#10;Obsah vygenerovaný pomocou AI môže byť nesprávny.">
            <a:extLst>
              <a:ext uri="{FF2B5EF4-FFF2-40B4-BE49-F238E27FC236}">
                <a16:creationId xmlns:a16="http://schemas.microsoft.com/office/drawing/2014/main" id="{F3977718-D4EB-1754-8C1B-A9A090EE69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2681" y="1857173"/>
            <a:ext cx="1861725" cy="765093"/>
          </a:xfrm>
          <a:prstGeom prst="rect">
            <a:avLst/>
          </a:prstGeom>
        </p:spPr>
      </p:pic>
      <p:pic>
        <p:nvPicPr>
          <p:cNvPr id="7" name="Obrázok 6" descr="Obrázok, na ktorom je písmo, text, typografia, rukopis&#10;&#10;Obsah vygenerovaný pomocou AI môže byť nesprávny.">
            <a:extLst>
              <a:ext uri="{FF2B5EF4-FFF2-40B4-BE49-F238E27FC236}">
                <a16:creationId xmlns:a16="http://schemas.microsoft.com/office/drawing/2014/main" id="{D30CF973-18CA-569C-4F13-96902DE574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2292" y="1881209"/>
            <a:ext cx="4141694" cy="717024"/>
          </a:xfrm>
          <a:prstGeom prst="rect">
            <a:avLst/>
          </a:prstGeom>
        </p:spPr>
      </p:pic>
      <p:sp>
        <p:nvSpPr>
          <p:cNvPr id="8" name="BlokTextu 7">
            <a:extLst>
              <a:ext uri="{FF2B5EF4-FFF2-40B4-BE49-F238E27FC236}">
                <a16:creationId xmlns:a16="http://schemas.microsoft.com/office/drawing/2014/main" id="{D66992FB-1154-2F44-3C68-13247AB31AC7}"/>
              </a:ext>
            </a:extLst>
          </p:cNvPr>
          <p:cNvSpPr txBox="1"/>
          <p:nvPr/>
        </p:nvSpPr>
        <p:spPr>
          <a:xfrm>
            <a:off x="5246775" y="1916555"/>
            <a:ext cx="3316314" cy="646331"/>
          </a:xfrm>
          <a:prstGeom prst="rect">
            <a:avLst/>
          </a:prstGeom>
          <a:noFill/>
        </p:spPr>
        <p:txBody>
          <a:bodyPr wrap="square" rtlCol="0">
            <a:spAutoFit/>
          </a:bodyPr>
          <a:lstStyle/>
          <a:p>
            <a:r>
              <a:rPr lang="sk-SK" noProof="0" dirty="0"/>
              <a:t>P plynu je priamo úmerný jeho koncentrácii (n/V) </a:t>
            </a:r>
            <a:r>
              <a:rPr lang="sk-SK" noProof="0" dirty="0">
                <a:sym typeface="Wingdings" panose="05000000000000000000" pitchFamily="2" charset="2"/>
              </a:rPr>
              <a:t></a:t>
            </a:r>
            <a:endParaRPr lang="sk-SK" noProof="0" dirty="0"/>
          </a:p>
        </p:txBody>
      </p:sp>
      <p:pic>
        <p:nvPicPr>
          <p:cNvPr id="10" name="Obrázok 9" descr="Obrázok, na ktorom je text, písmo, rad, biely&#10;&#10;Obsah vygenerovaný pomocou AI môže byť nesprávny.">
            <a:extLst>
              <a:ext uri="{FF2B5EF4-FFF2-40B4-BE49-F238E27FC236}">
                <a16:creationId xmlns:a16="http://schemas.microsoft.com/office/drawing/2014/main" id="{E2E7CBA3-E87A-9242-FB07-03587FDE50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15321" y="3773415"/>
            <a:ext cx="6558185" cy="894744"/>
          </a:xfrm>
          <a:prstGeom prst="rect">
            <a:avLst/>
          </a:prstGeom>
        </p:spPr>
      </p:pic>
      <p:pic>
        <p:nvPicPr>
          <p:cNvPr id="16" name="Obrázok 15" descr="Obrázok, na ktorom je písmo, text, diagram, biely&#10;&#10;Obsah vygenerovaný pomocou AI môže byť nesprávny.">
            <a:extLst>
              <a:ext uri="{FF2B5EF4-FFF2-40B4-BE49-F238E27FC236}">
                <a16:creationId xmlns:a16="http://schemas.microsoft.com/office/drawing/2014/main" id="{8B0E8257-C19E-64E8-40F7-0D00BD508A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8353" y="5144234"/>
            <a:ext cx="3433323" cy="741386"/>
          </a:xfrm>
          <a:prstGeom prst="rect">
            <a:avLst/>
          </a:prstGeom>
        </p:spPr>
      </p:pic>
      <p:pic>
        <p:nvPicPr>
          <p:cNvPr id="18" name="Obrázok 17" descr="Obrázok, na ktorom je písmo, text, typografia, biely&#10;&#10;Obsah vygenerovaný pomocou AI môže byť nesprávny.">
            <a:extLst>
              <a:ext uri="{FF2B5EF4-FFF2-40B4-BE49-F238E27FC236}">
                <a16:creationId xmlns:a16="http://schemas.microsoft.com/office/drawing/2014/main" id="{9433981F-4FF1-A9D6-7A9B-C090F4090AD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8353" y="6334491"/>
            <a:ext cx="3433323" cy="432069"/>
          </a:xfrm>
          <a:prstGeom prst="rect">
            <a:avLst/>
          </a:prstGeom>
        </p:spPr>
      </p:pic>
    </p:spTree>
    <p:extLst>
      <p:ext uri="{BB962C8B-B14F-4D97-AF65-F5344CB8AC3E}">
        <p14:creationId xmlns:p14="http://schemas.microsoft.com/office/powerpoint/2010/main" val="26106037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1EFA742-8D2B-49D4-0A8C-367F5899154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345A7A2-77E0-D5AA-7287-8349F1A3EDD1}"/>
              </a:ext>
            </a:extLst>
          </p:cNvPr>
          <p:cNvSpPr>
            <a:spLocks noGrp="1"/>
          </p:cNvSpPr>
          <p:nvPr>
            <p:ph type="title"/>
          </p:nvPr>
        </p:nvSpPr>
        <p:spPr>
          <a:xfrm>
            <a:off x="521208" y="246596"/>
            <a:ext cx="9408100" cy="942859"/>
          </a:xfrm>
        </p:spPr>
        <p:txBody>
          <a:bodyPr anchor="ctr">
            <a:normAutofit/>
          </a:bodyPr>
          <a:lstStyle/>
          <a:p>
            <a:r>
              <a:rPr lang="sk-SK" sz="2200" noProof="0" dirty="0"/>
              <a:t>Parciálne tlaky a rovnovážna konštanta</a:t>
            </a:r>
          </a:p>
        </p:txBody>
      </p:sp>
      <p:sp>
        <p:nvSpPr>
          <p:cNvPr id="3" name="Zástupný objekt pre obsah 2">
            <a:extLst>
              <a:ext uri="{FF2B5EF4-FFF2-40B4-BE49-F238E27FC236}">
                <a16:creationId xmlns:a16="http://schemas.microsoft.com/office/drawing/2014/main" id="{E2EFDD5B-B5FC-ECEE-9E10-E2B3A68EEFF1}"/>
              </a:ext>
            </a:extLst>
          </p:cNvPr>
          <p:cNvSpPr>
            <a:spLocks noGrp="1"/>
          </p:cNvSpPr>
          <p:nvPr>
            <p:ph idx="1"/>
          </p:nvPr>
        </p:nvSpPr>
        <p:spPr>
          <a:xfrm>
            <a:off x="699116" y="1166812"/>
            <a:ext cx="10771465" cy="5444592"/>
          </a:xfrm>
        </p:spPr>
        <p:txBody>
          <a:bodyPr>
            <a:normAutofit/>
          </a:bodyPr>
          <a:lstStyle/>
          <a:p>
            <a:r>
              <a:rPr lang="sk-SK" noProof="0" dirty="0"/>
              <a:t>sumarizácia vzťahu medzi K</a:t>
            </a:r>
            <a:r>
              <a:rPr lang="sk-SK" baseline="-25000" noProof="0" dirty="0"/>
              <a:t>c</a:t>
            </a:r>
            <a:r>
              <a:rPr lang="sk-SK" noProof="0" dirty="0"/>
              <a:t> a K</a:t>
            </a:r>
            <a:r>
              <a:rPr lang="sk-SK" baseline="-25000" noProof="0" dirty="0"/>
              <a:t>P</a:t>
            </a:r>
            <a:r>
              <a:rPr lang="sk-SK" noProof="0" dirty="0"/>
              <a:t> je nasledovná:</a:t>
            </a:r>
          </a:p>
          <a:p>
            <a:endParaRPr lang="sk-SK" noProof="0" dirty="0"/>
          </a:p>
          <a:p>
            <a:endParaRPr lang="sk-SK" noProof="0" dirty="0"/>
          </a:p>
          <a:p>
            <a:r>
              <a:rPr lang="sk-SK" noProof="0" dirty="0"/>
              <a:t>kde ∆ n sa vzťahuje na počet molov plynných látok vo vyváženej rovnici (nie v reakčnej nádobe). Pre reakcie, ktoré majú sa na oboch stranách rovnice rovnaký počet molov plynu, platí ∆n = 0 a K</a:t>
            </a:r>
            <a:r>
              <a:rPr lang="sk-SK" baseline="-25000" noProof="0" dirty="0"/>
              <a:t>P</a:t>
            </a:r>
            <a:r>
              <a:rPr lang="sk-SK" noProof="0" dirty="0"/>
              <a:t> = K</a:t>
            </a:r>
            <a:r>
              <a:rPr lang="sk-SK" baseline="-25000" noProof="0" dirty="0"/>
              <a:t>c</a:t>
            </a:r>
            <a:r>
              <a:rPr lang="sk-SK" noProof="0" dirty="0"/>
              <a:t>.</a:t>
            </a:r>
          </a:p>
          <a:p>
            <a:r>
              <a:rPr lang="sk-SK" noProof="0" dirty="0"/>
              <a:t>napr. pre reakciu: </a:t>
            </a:r>
          </a:p>
          <a:p>
            <a:pPr marL="225425" indent="0">
              <a:buNone/>
            </a:pPr>
            <a:r>
              <a:rPr lang="sk-SK" noProof="0" dirty="0"/>
              <a:t>pri 500 °C (alebo 773 K) je K</a:t>
            </a:r>
            <a:r>
              <a:rPr lang="sk-SK" baseline="-25000" noProof="0" dirty="0"/>
              <a:t>c</a:t>
            </a:r>
            <a:r>
              <a:rPr lang="sk-SK" noProof="0" dirty="0"/>
              <a:t> = 0,286. Túto rovnováhu môžeme opísať pomocou parciálnych tlakov dosadených do vzťahu pre K</a:t>
            </a:r>
            <a:r>
              <a:rPr lang="sk-SK" baseline="-25000" noProof="0" dirty="0"/>
              <a:t>P</a:t>
            </a:r>
            <a:r>
              <a:rPr lang="sk-SK" noProof="0" dirty="0"/>
              <a:t>. V rámci uvažovanej reakcie je ∆ n = 2 – 4 = –2. Čiže K</a:t>
            </a:r>
            <a:r>
              <a:rPr lang="sk-SK" baseline="-25000" noProof="0" dirty="0"/>
              <a:t>P</a:t>
            </a:r>
            <a:r>
              <a:rPr lang="sk-SK" noProof="0" dirty="0"/>
              <a:t> bude:</a:t>
            </a:r>
          </a:p>
          <a:p>
            <a:pPr marL="225425" indent="0">
              <a:buNone/>
            </a:pPr>
            <a:endParaRPr lang="sk-SK" noProof="0" dirty="0"/>
          </a:p>
          <a:p>
            <a:pPr marL="225425" indent="-225425"/>
            <a:r>
              <a:rPr lang="sk-SK" noProof="0" dirty="0"/>
              <a:t>dostávame rovnakú hodnotu ako keby sme do výrazu pre K</a:t>
            </a:r>
            <a:r>
              <a:rPr lang="sk-SK" baseline="-25000" noProof="0" dirty="0"/>
              <a:t>p</a:t>
            </a:r>
            <a:r>
              <a:rPr lang="sk-SK" noProof="0" dirty="0"/>
              <a:t> dosadili iba parciálne tlaky jednotlivých plynov rovnako ako sa dosádzajú koncentrácie pri výpočte K</a:t>
            </a:r>
            <a:r>
              <a:rPr lang="sk-SK" baseline="-25000" noProof="0" dirty="0"/>
              <a:t>c</a:t>
            </a:r>
            <a:r>
              <a:rPr lang="sk-SK" noProof="0" dirty="0"/>
              <a:t>. </a:t>
            </a:r>
          </a:p>
          <a:p>
            <a:pPr marL="225425" indent="0">
              <a:buNone/>
            </a:pPr>
            <a:endParaRPr lang="sk-SK" noProof="0" dirty="0"/>
          </a:p>
        </p:txBody>
      </p:sp>
      <p:pic>
        <p:nvPicPr>
          <p:cNvPr id="6" name="Obrázok 5">
            <a:extLst>
              <a:ext uri="{FF2B5EF4-FFF2-40B4-BE49-F238E27FC236}">
                <a16:creationId xmlns:a16="http://schemas.microsoft.com/office/drawing/2014/main" id="{34F453C4-734D-D6A3-7118-5E081C3EA9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8551" y="1755714"/>
            <a:ext cx="9284244" cy="533198"/>
          </a:xfrm>
          <a:prstGeom prst="rect">
            <a:avLst/>
          </a:prstGeom>
        </p:spPr>
      </p:pic>
      <p:pic>
        <p:nvPicPr>
          <p:cNvPr id="11" name="Obrázok 10">
            <a:extLst>
              <a:ext uri="{FF2B5EF4-FFF2-40B4-BE49-F238E27FC236}">
                <a16:creationId xmlns:a16="http://schemas.microsoft.com/office/drawing/2014/main" id="{009E7036-4AA9-F0C8-51B6-A7F6765CC4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8551" y="4346275"/>
            <a:ext cx="6734682" cy="426546"/>
          </a:xfrm>
          <a:prstGeom prst="rect">
            <a:avLst/>
          </a:prstGeom>
        </p:spPr>
      </p:pic>
      <p:pic>
        <p:nvPicPr>
          <p:cNvPr id="12" name="Obrázok 11" descr="Obrázok, na ktorom je písmo, text, typografia, biely&#10;&#10;Obsah vygenerovaný pomocou AI môže byť nesprávny.">
            <a:extLst>
              <a:ext uri="{FF2B5EF4-FFF2-40B4-BE49-F238E27FC236}">
                <a16:creationId xmlns:a16="http://schemas.microsoft.com/office/drawing/2014/main" id="{FA6F211D-1FF3-4C2E-6F71-594710A3C3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5824" y="3177553"/>
            <a:ext cx="3433323" cy="432069"/>
          </a:xfrm>
          <a:prstGeom prst="rect">
            <a:avLst/>
          </a:prstGeom>
        </p:spPr>
      </p:pic>
    </p:spTree>
    <p:extLst>
      <p:ext uri="{BB962C8B-B14F-4D97-AF65-F5344CB8AC3E}">
        <p14:creationId xmlns:p14="http://schemas.microsoft.com/office/powerpoint/2010/main" val="460502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117122C-D3F6-B78A-C3F6-0FE5D620FEC6}"/>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6BD30DF8-A67C-849D-EF9E-9490736FB32A}"/>
              </a:ext>
            </a:extLst>
          </p:cNvPr>
          <p:cNvSpPr>
            <a:spLocks noGrp="1"/>
          </p:cNvSpPr>
          <p:nvPr>
            <p:ph type="title"/>
          </p:nvPr>
        </p:nvSpPr>
        <p:spPr>
          <a:xfrm>
            <a:off x="521208" y="246596"/>
            <a:ext cx="7676119" cy="942859"/>
          </a:xfrm>
        </p:spPr>
        <p:txBody>
          <a:bodyPr anchor="ctr">
            <a:normAutofit/>
          </a:bodyPr>
          <a:lstStyle/>
          <a:p>
            <a:r>
              <a:rPr lang="sk-SK" sz="2200" noProof="0" dirty="0"/>
              <a:t>Vzťah medzi ∆G</a:t>
            </a:r>
            <a:r>
              <a:rPr lang="sk-SK" sz="2200" baseline="30000" noProof="0" dirty="0"/>
              <a:t>0</a:t>
            </a:r>
            <a:r>
              <a:rPr lang="sk-SK" sz="2200" baseline="-25000" noProof="0" dirty="0"/>
              <a:t>rxn</a:t>
            </a:r>
            <a:r>
              <a:rPr lang="sk-SK" sz="2200" noProof="0" dirty="0"/>
              <a:t> a rovnovážnou konštantou </a:t>
            </a:r>
          </a:p>
        </p:txBody>
      </p:sp>
      <p:sp>
        <p:nvSpPr>
          <p:cNvPr id="3" name="Zástupný objekt pre obsah 2">
            <a:extLst>
              <a:ext uri="{FF2B5EF4-FFF2-40B4-BE49-F238E27FC236}">
                <a16:creationId xmlns:a16="http://schemas.microsoft.com/office/drawing/2014/main" id="{9FDD87A3-1B54-218E-DB4B-D9EEDCF69FBC}"/>
              </a:ext>
            </a:extLst>
          </p:cNvPr>
          <p:cNvSpPr>
            <a:spLocks noGrp="1"/>
          </p:cNvSpPr>
          <p:nvPr>
            <p:ph idx="1"/>
          </p:nvPr>
        </p:nvSpPr>
        <p:spPr>
          <a:xfrm>
            <a:off x="699116" y="1166812"/>
            <a:ext cx="10771465" cy="5444592"/>
          </a:xfrm>
        </p:spPr>
        <p:txBody>
          <a:bodyPr>
            <a:normAutofit/>
          </a:bodyPr>
          <a:lstStyle/>
          <a:p>
            <a:r>
              <a:rPr lang="sk-SK" noProof="0" dirty="0"/>
              <a:t>Čo sa deje (z termodynamického hľadiska) keď sa dve látky zmiešajú pri konštantnej teplote a tlaku? </a:t>
            </a:r>
          </a:p>
          <a:p>
            <a:r>
              <a:rPr lang="sk-SK" noProof="0" dirty="0"/>
              <a:t>Vplyvom miešania zvyčajne dochádza k nárastu entropie v dôsledku zvýšenia neusporiadanosti. </a:t>
            </a:r>
          </a:p>
          <a:p>
            <a:r>
              <a:rPr lang="sk-SK" noProof="0" dirty="0"/>
              <a:t>Ak dve látky môžu navzájom reagovať, chemická reakcia začne prebiehať, teplo sa uvoľňuje alebo spotrebúva a koncentrácia látok v zmesi sa mení. </a:t>
            </a:r>
          </a:p>
          <a:p>
            <a:r>
              <a:rPr lang="sk-SK" noProof="0" dirty="0"/>
              <a:t>Dochádza tiež k ďalšej zmene entropie, ktorá závisí od zmien v povahe reaktantov a produktov. </a:t>
            </a:r>
          </a:p>
          <a:p>
            <a:r>
              <a:rPr lang="sk-SK" noProof="0" dirty="0"/>
              <a:t>Uvoľnenie alebo absorpcia tepla, zmeny entropie a zmeny koncentrácií pokračujú, kým sa nedosiahne rovnováha. </a:t>
            </a:r>
          </a:p>
          <a:p>
            <a:r>
              <a:rPr lang="sk-SK" noProof="0" dirty="0"/>
              <a:t>Prípadné ustálenie rovnováhy môže vyústiť do vzniku veľkého množstva produktov, alebo prakticky nezmenenej koncentrácie reaktantov, alebo niečo medzi tým, v závislosti od konkrétnej reakcie a podmienok.</a:t>
            </a:r>
          </a:p>
          <a:p>
            <a:endParaRPr lang="sk-SK" noProof="0" dirty="0"/>
          </a:p>
          <a:p>
            <a:endParaRPr lang="sk-SK" noProof="0" dirty="0"/>
          </a:p>
        </p:txBody>
      </p:sp>
    </p:spTree>
    <p:extLst>
      <p:ext uri="{BB962C8B-B14F-4D97-AF65-F5344CB8AC3E}">
        <p14:creationId xmlns:p14="http://schemas.microsoft.com/office/powerpoint/2010/main" val="3502586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E29F71B-1EA2-BEFA-4240-369C2784B296}"/>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92AA154B-A9A3-800D-7F5A-4D51A920C153}"/>
              </a:ext>
            </a:extLst>
          </p:cNvPr>
          <p:cNvSpPr>
            <a:spLocks noGrp="1"/>
          </p:cNvSpPr>
          <p:nvPr>
            <p:ph type="title"/>
          </p:nvPr>
        </p:nvSpPr>
        <p:spPr>
          <a:xfrm>
            <a:off x="521208" y="246596"/>
            <a:ext cx="7676119" cy="942859"/>
          </a:xfrm>
        </p:spPr>
        <p:txBody>
          <a:bodyPr anchor="ctr">
            <a:normAutofit/>
          </a:bodyPr>
          <a:lstStyle/>
          <a:p>
            <a:r>
              <a:rPr lang="sk-SK" sz="2200" noProof="0" dirty="0"/>
              <a:t>Vzťah medzi ∆G</a:t>
            </a:r>
            <a:r>
              <a:rPr lang="sk-SK" sz="2200" baseline="30000" noProof="0" dirty="0"/>
              <a:t>0</a:t>
            </a:r>
            <a:r>
              <a:rPr lang="sk-SK" sz="2200" baseline="-25000" noProof="0" dirty="0"/>
              <a:t>rxn</a:t>
            </a:r>
            <a:r>
              <a:rPr lang="sk-SK" sz="2200" noProof="0" dirty="0"/>
              <a:t> a rovnovážnou konštantou </a:t>
            </a:r>
          </a:p>
        </p:txBody>
      </p:sp>
      <p:sp>
        <p:nvSpPr>
          <p:cNvPr id="3" name="Zástupný objekt pre obsah 2">
            <a:extLst>
              <a:ext uri="{FF2B5EF4-FFF2-40B4-BE49-F238E27FC236}">
                <a16:creationId xmlns:a16="http://schemas.microsoft.com/office/drawing/2014/main" id="{C6E8532D-4F81-DA90-623E-06DBF43656F5}"/>
              </a:ext>
            </a:extLst>
          </p:cNvPr>
          <p:cNvSpPr>
            <a:spLocks noGrp="1"/>
          </p:cNvSpPr>
          <p:nvPr>
            <p:ph idx="1"/>
          </p:nvPr>
        </p:nvSpPr>
        <p:spPr>
          <a:xfrm>
            <a:off x="699116" y="1166812"/>
            <a:ext cx="10771465" cy="5444592"/>
          </a:xfrm>
        </p:spPr>
        <p:txBody>
          <a:bodyPr>
            <a:normAutofit/>
          </a:bodyPr>
          <a:lstStyle/>
          <a:p>
            <a:r>
              <a:rPr lang="sk-SK" noProof="0" dirty="0"/>
              <a:t>Štandardná zmena voľnej energie pre reakciu je ∆G</a:t>
            </a:r>
            <a:r>
              <a:rPr lang="sk-SK" baseline="30000" noProof="0" dirty="0"/>
              <a:t>0</a:t>
            </a:r>
            <a:r>
              <a:rPr lang="sk-SK" baseline="-25000" noProof="0" dirty="0"/>
              <a:t>rxn</a:t>
            </a:r>
            <a:r>
              <a:rPr lang="sk-SK" noProof="0" dirty="0"/>
              <a:t>. Toto je zmena voľnej energie, ktorá by sprevádzala úplnú premenu všetkých reaktantov na produkty za štandardných podmienok. Zmena voľnej energie pre akékoľvek iné koncentrácie alebo tlaky je ∆G</a:t>
            </a:r>
            <a:r>
              <a:rPr lang="sk-SK" baseline="-25000" noProof="0" dirty="0"/>
              <a:t>rxn</a:t>
            </a:r>
            <a:r>
              <a:rPr lang="sk-SK" noProof="0" dirty="0"/>
              <a:t> (bez horného indexu nula). Vzťah medzi uvedenými dvoma veličinami má tvar:</a:t>
            </a:r>
          </a:p>
          <a:p>
            <a:endParaRPr lang="sk-SK" noProof="0" dirty="0"/>
          </a:p>
          <a:p>
            <a:r>
              <a:rPr lang="sk-SK" noProof="0" dirty="0"/>
              <a:t>R je univerzálna plynová konštanta, T je absolútna teplota a Q je reakčný kvocient. Keď je systém v rovnováhe, ∆G</a:t>
            </a:r>
            <a:r>
              <a:rPr lang="sk-SK" baseline="-25000" noProof="0" dirty="0"/>
              <a:t>rxn</a:t>
            </a:r>
            <a:r>
              <a:rPr lang="sk-SK" noProof="0" dirty="0"/>
              <a:t> a Q = K. Pripomeňme si, že reakčný kvocient môže predstavovať nerovnovážne koncentrácie (alebo parciálne tlaky) produktov a reaktantov. Ako prebieha reakcia, voľná energia zmesi a koncentrácie sa menia, až kým v rovnováhe nie je ∆G</a:t>
            </a:r>
            <a:r>
              <a:rPr lang="sk-SK" baseline="-25000" noProof="0" dirty="0"/>
              <a:t>rxn</a:t>
            </a:r>
            <a:r>
              <a:rPr lang="sk-SK" noProof="0" dirty="0"/>
              <a:t> = 0 a koncentrácie reaktantov a produktov nespĺňajú podmienky dané rovnovážnou konštantou. Vtedy sa Q = K. Potom</a:t>
            </a:r>
          </a:p>
          <a:p>
            <a:endParaRPr lang="sk-SK" noProof="0" dirty="0"/>
          </a:p>
          <a:p>
            <a:r>
              <a:rPr lang="sk-SK" noProof="0" dirty="0"/>
              <a:t>Úpravou rovnice dostaneme:</a:t>
            </a:r>
          </a:p>
          <a:p>
            <a:endParaRPr lang="sk-SK" noProof="0" dirty="0"/>
          </a:p>
          <a:p>
            <a:endParaRPr lang="sk-SK" noProof="0" dirty="0"/>
          </a:p>
        </p:txBody>
      </p:sp>
      <p:pic>
        <p:nvPicPr>
          <p:cNvPr id="5" name="Obrázok 4" descr="Obrázok, na ktorom je písmo, text, typografia, kaligrafia&#10;&#10;Obsah vygenerovaný pomocou AI môže byť nesprávny.">
            <a:extLst>
              <a:ext uri="{FF2B5EF4-FFF2-40B4-BE49-F238E27FC236}">
                <a16:creationId xmlns:a16="http://schemas.microsoft.com/office/drawing/2014/main" id="{493223FF-0AD7-63F2-2EDE-6C8ADB7DDF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0433" y="2368996"/>
            <a:ext cx="3434006" cy="442296"/>
          </a:xfrm>
          <a:prstGeom prst="rect">
            <a:avLst/>
          </a:prstGeom>
          <a:ln>
            <a:solidFill>
              <a:schemeClr val="accent1"/>
            </a:solidFill>
          </a:ln>
        </p:spPr>
      </p:pic>
      <p:pic>
        <p:nvPicPr>
          <p:cNvPr id="7" name="Obrázok 6">
            <a:extLst>
              <a:ext uri="{FF2B5EF4-FFF2-40B4-BE49-F238E27FC236}">
                <a16:creationId xmlns:a16="http://schemas.microsoft.com/office/drawing/2014/main" id="{3BDC8387-968C-2F98-3A40-FB915322C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4222" y="4547762"/>
            <a:ext cx="4897044" cy="476235"/>
          </a:xfrm>
          <a:prstGeom prst="rect">
            <a:avLst/>
          </a:prstGeom>
          <a:ln>
            <a:solidFill>
              <a:schemeClr val="accent1"/>
            </a:solidFill>
          </a:ln>
        </p:spPr>
      </p:pic>
      <p:pic>
        <p:nvPicPr>
          <p:cNvPr id="9" name="Obrázok 8" descr="Obrázok, na ktorom je text, typografia, písmo, kaligrafia&#10;&#10;Obsah vygenerovaný pomocou AI môže byť nesprávny.">
            <a:extLst>
              <a:ext uri="{FF2B5EF4-FFF2-40B4-BE49-F238E27FC236}">
                <a16:creationId xmlns:a16="http://schemas.microsoft.com/office/drawing/2014/main" id="{38DAD8EC-967A-935C-F530-504E4A3B31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4885" y="5480962"/>
            <a:ext cx="2911658" cy="515990"/>
          </a:xfrm>
          <a:prstGeom prst="rect">
            <a:avLst/>
          </a:prstGeom>
        </p:spPr>
      </p:pic>
      <p:sp>
        <p:nvSpPr>
          <p:cNvPr id="10" name="BlokTextu 9">
            <a:extLst>
              <a:ext uri="{FF2B5EF4-FFF2-40B4-BE49-F238E27FC236}">
                <a16:creationId xmlns:a16="http://schemas.microsoft.com/office/drawing/2014/main" id="{30A3933E-3440-8CFD-719E-F3FDBD55ED24}"/>
              </a:ext>
            </a:extLst>
          </p:cNvPr>
          <p:cNvSpPr txBox="1"/>
          <p:nvPr/>
        </p:nvSpPr>
        <p:spPr>
          <a:xfrm>
            <a:off x="4242311" y="5415791"/>
            <a:ext cx="6934803" cy="646331"/>
          </a:xfrm>
          <a:prstGeom prst="rect">
            <a:avLst/>
          </a:prstGeom>
          <a:noFill/>
        </p:spPr>
        <p:txBody>
          <a:bodyPr wrap="square" rtlCol="0">
            <a:spAutoFit/>
          </a:bodyPr>
          <a:lstStyle/>
          <a:p>
            <a:r>
              <a:rPr lang="sk-SK" noProof="0" dirty="0"/>
              <a:t>Rovnica vyjadruje vzťah medzi štandardnou zmenou voľnej energie chem. reakcie a termodynamickou rovnovážnou konštantou.</a:t>
            </a:r>
          </a:p>
        </p:txBody>
      </p:sp>
    </p:spTree>
    <p:extLst>
      <p:ext uri="{BB962C8B-B14F-4D97-AF65-F5344CB8AC3E}">
        <p14:creationId xmlns:p14="http://schemas.microsoft.com/office/powerpoint/2010/main" val="33832806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84AB568-A38F-B7DB-6A9B-6246C9ACD3BC}"/>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57E772-9643-998E-23DA-9EFB324747E0}"/>
              </a:ext>
            </a:extLst>
          </p:cNvPr>
          <p:cNvSpPr>
            <a:spLocks noGrp="1"/>
          </p:cNvSpPr>
          <p:nvPr>
            <p:ph type="title"/>
          </p:nvPr>
        </p:nvSpPr>
        <p:spPr>
          <a:xfrm>
            <a:off x="521208" y="246596"/>
            <a:ext cx="7676119" cy="942859"/>
          </a:xfrm>
        </p:spPr>
        <p:txBody>
          <a:bodyPr anchor="ctr">
            <a:normAutofit/>
          </a:bodyPr>
          <a:lstStyle/>
          <a:p>
            <a:r>
              <a:rPr lang="sk-SK" sz="2200" noProof="0" dirty="0"/>
              <a:t>Vzťah medzi ∆G</a:t>
            </a:r>
            <a:r>
              <a:rPr lang="sk-SK" sz="2200" baseline="30000" noProof="0" dirty="0"/>
              <a:t>0</a:t>
            </a:r>
            <a:r>
              <a:rPr lang="sk-SK" sz="2200" baseline="-25000" noProof="0" dirty="0"/>
              <a:t>rxn</a:t>
            </a:r>
            <a:r>
              <a:rPr lang="sk-SK" sz="2200" noProof="0" dirty="0"/>
              <a:t> a rovnovážnou konštantou </a:t>
            </a:r>
          </a:p>
        </p:txBody>
      </p:sp>
      <p:sp>
        <p:nvSpPr>
          <p:cNvPr id="3" name="Zástupný objekt pre obsah 2">
            <a:extLst>
              <a:ext uri="{FF2B5EF4-FFF2-40B4-BE49-F238E27FC236}">
                <a16:creationId xmlns:a16="http://schemas.microsoft.com/office/drawing/2014/main" id="{BD563640-1A0A-9C85-9BA5-5B3186082069}"/>
              </a:ext>
            </a:extLst>
          </p:cNvPr>
          <p:cNvSpPr>
            <a:spLocks noGrp="1"/>
          </p:cNvSpPr>
          <p:nvPr>
            <p:ph idx="1"/>
          </p:nvPr>
        </p:nvSpPr>
        <p:spPr>
          <a:xfrm>
            <a:off x="699116" y="1166812"/>
            <a:ext cx="10771465" cy="5444592"/>
          </a:xfrm>
        </p:spPr>
        <p:txBody>
          <a:bodyPr>
            <a:normAutofit/>
          </a:bodyPr>
          <a:lstStyle/>
          <a:p>
            <a:pPr marL="0" indent="0">
              <a:buNone/>
            </a:pPr>
            <a:r>
              <a:rPr lang="sk-SK" noProof="0" dirty="0"/>
              <a:t>Keď sa vzťah ∆G</a:t>
            </a:r>
            <a:r>
              <a:rPr lang="sk-SK" baseline="30000" noProof="0" dirty="0"/>
              <a:t>0</a:t>
            </a:r>
            <a:r>
              <a:rPr lang="sk-SK" baseline="-25000" noProof="0" dirty="0"/>
              <a:t>rxn</a:t>
            </a:r>
            <a:r>
              <a:rPr lang="sk-SK" noProof="0" dirty="0"/>
              <a:t> = – RT lnK používa so</a:t>
            </a:r>
          </a:p>
          <a:p>
            <a:pPr marL="0" indent="0">
              <a:buNone/>
            </a:pPr>
            <a:r>
              <a:rPr lang="sk-SK" noProof="0" dirty="0"/>
              <a:t>1. plynnými reaktantami a produktami, K predstavuje K</a:t>
            </a:r>
            <a:r>
              <a:rPr lang="sk-SK" baseline="-25000" noProof="0" dirty="0"/>
              <a:t>P</a:t>
            </a:r>
            <a:endParaRPr lang="sk-SK" noProof="0" dirty="0"/>
          </a:p>
          <a:p>
            <a:pPr marL="0" indent="0">
              <a:buNone/>
            </a:pPr>
            <a:r>
              <a:rPr lang="sk-SK" noProof="0" dirty="0"/>
              <a:t>2. reaktantami a produktami v roztoku, K predstavuje K</a:t>
            </a:r>
            <a:r>
              <a:rPr lang="sk-SK" baseline="-25000" noProof="0" dirty="0"/>
              <a:t>c</a:t>
            </a:r>
            <a:endParaRPr lang="sk-SK" noProof="0" dirty="0"/>
          </a:p>
          <a:p>
            <a:pPr marL="0" indent="0">
              <a:buNone/>
            </a:pPr>
            <a:r>
              <a:rPr lang="sk-SK" noProof="0" dirty="0"/>
              <a:t>3. zmesou roztoku a plynných reaktantov, K predstavuje termodynamickú rovnovážnu konštantu </a:t>
            </a:r>
            <a:r>
              <a:rPr lang="sk-SK" noProof="0" dirty="0">
                <a:sym typeface="Wingdings" panose="05000000000000000000" pitchFamily="2" charset="2"/>
              </a:rPr>
              <a:t></a:t>
            </a:r>
            <a:r>
              <a:rPr lang="sk-SK" noProof="0" dirty="0"/>
              <a:t> vtedy nerozlišujeme medzi K</a:t>
            </a:r>
            <a:r>
              <a:rPr lang="sk-SK" baseline="-25000" noProof="0" dirty="0"/>
              <a:t>P</a:t>
            </a:r>
            <a:r>
              <a:rPr lang="sk-SK" noProof="0" dirty="0"/>
              <a:t> a K</a:t>
            </a:r>
            <a:r>
              <a:rPr lang="sk-SK" baseline="-25000" noProof="0" dirty="0"/>
              <a:t>c</a:t>
            </a:r>
            <a:endParaRPr lang="sk-SK" noProof="0" dirty="0"/>
          </a:p>
          <a:p>
            <a:pPr marL="0" indent="0">
              <a:buNone/>
            </a:pPr>
            <a:r>
              <a:rPr lang="sk-SK" noProof="0" dirty="0"/>
              <a:t>Z rovnice, ktorá spája ∆G</a:t>
            </a:r>
            <a:r>
              <a:rPr lang="sk-SK" baseline="30000" noProof="0" dirty="0"/>
              <a:t>0</a:t>
            </a:r>
            <a:r>
              <a:rPr lang="sk-SK" baseline="-25000" noProof="0" dirty="0"/>
              <a:t>rxn</a:t>
            </a:r>
            <a:r>
              <a:rPr lang="sk-SK" noProof="0" dirty="0"/>
              <a:t> a K, vidíme, že keď je ∆G</a:t>
            </a:r>
            <a:r>
              <a:rPr lang="sk-SK" baseline="30000" noProof="0" dirty="0"/>
              <a:t>0</a:t>
            </a:r>
            <a:r>
              <a:rPr lang="sk-SK" baseline="-25000" noProof="0" dirty="0"/>
              <a:t>rxn</a:t>
            </a:r>
            <a:r>
              <a:rPr lang="sk-SK" noProof="0" dirty="0"/>
              <a:t> záporné, lnK musí byť kladné a K &gt; 1. To nám hovorí, že v rovnováhe sú produkty uprednostňované pred reaktantami. Keď je ∆G</a:t>
            </a:r>
            <a:r>
              <a:rPr lang="sk-SK" baseline="30000" noProof="0" dirty="0"/>
              <a:t>0</a:t>
            </a:r>
            <a:r>
              <a:rPr lang="sk-SK" baseline="-25000" noProof="0" dirty="0"/>
              <a:t>rxn</a:t>
            </a:r>
            <a:r>
              <a:rPr lang="sk-SK" noProof="0" dirty="0"/>
              <a:t> kladné, ln K musí byť záporné a K &lt; 1. To nám hovorí, že reaktanty sú v rovnováhe uprednostňované pred produktami. V zriedkavom prípade chemickej reakcie, pre ktorú ∆G</a:t>
            </a:r>
            <a:r>
              <a:rPr lang="sk-SK" baseline="30000" noProof="0" dirty="0"/>
              <a:t>0</a:t>
            </a:r>
            <a:r>
              <a:rPr lang="sk-SK" baseline="-25000" noProof="0" dirty="0"/>
              <a:t>rxn</a:t>
            </a:r>
            <a:r>
              <a:rPr lang="sk-SK" noProof="0" dirty="0"/>
              <a:t> = 0, potom K = 1 a čitateľ a menovateľ musia byť v rovnováhe rovnaké výraz rovnovážnej konštanty (t. j. [C]</a:t>
            </a:r>
            <a:r>
              <a:rPr lang="sk-SK" baseline="30000" noProof="0" dirty="0"/>
              <a:t>c</a:t>
            </a:r>
            <a:r>
              <a:rPr lang="sk-SK" noProof="0" dirty="0"/>
              <a:t>[D]</a:t>
            </a:r>
            <a:r>
              <a:rPr lang="sk-SK" baseline="30000" noProof="0" dirty="0"/>
              <a:t>d</a:t>
            </a:r>
            <a:r>
              <a:rPr lang="sk-SK" noProof="0" dirty="0"/>
              <a:t> . . . [A]</a:t>
            </a:r>
            <a:r>
              <a:rPr lang="sk-SK" baseline="30000" noProof="0" dirty="0"/>
              <a:t>a</a:t>
            </a:r>
            <a:r>
              <a:rPr lang="sk-SK" noProof="0" dirty="0"/>
              <a:t>[B]</a:t>
            </a:r>
            <a:r>
              <a:rPr lang="sk-SK" baseline="30000" noProof="0" dirty="0"/>
              <a:t>b</a:t>
            </a:r>
            <a:r>
              <a:rPr lang="sk-SK" noProof="0" dirty="0"/>
              <a:t> . . .). </a:t>
            </a:r>
          </a:p>
          <a:p>
            <a:pPr marL="0" indent="0">
              <a:buNone/>
            </a:pPr>
            <a:endParaRPr lang="sk-SK" noProof="0" dirty="0"/>
          </a:p>
          <a:p>
            <a:endParaRPr lang="sk-SK" noProof="0" dirty="0"/>
          </a:p>
          <a:p>
            <a:endParaRPr lang="sk-SK" noProof="0" dirty="0"/>
          </a:p>
        </p:txBody>
      </p:sp>
      <p:pic>
        <p:nvPicPr>
          <p:cNvPr id="9" name="Obrázok 8" descr="Obrázok, na ktorom je text, typografia, písmo, kaligrafia&#10;&#10;Obsah vygenerovaný pomocou AI môže byť nesprávny.">
            <a:extLst>
              <a:ext uri="{FF2B5EF4-FFF2-40B4-BE49-F238E27FC236}">
                <a16:creationId xmlns:a16="http://schemas.microsoft.com/office/drawing/2014/main" id="{5D9DFD84-1423-4518-7F2C-02FE179354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2810" y="1008670"/>
            <a:ext cx="2911658" cy="515990"/>
          </a:xfrm>
          <a:prstGeom prst="rect">
            <a:avLst/>
          </a:prstGeom>
        </p:spPr>
      </p:pic>
      <p:pic>
        <p:nvPicPr>
          <p:cNvPr id="11" name="Obrázok 10">
            <a:extLst>
              <a:ext uri="{FF2B5EF4-FFF2-40B4-BE49-F238E27FC236}">
                <a16:creationId xmlns:a16="http://schemas.microsoft.com/office/drawing/2014/main" id="{48C7C3F6-D004-3D04-4630-26549FE9A8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580" y="4863474"/>
            <a:ext cx="9186899" cy="1747930"/>
          </a:xfrm>
          <a:prstGeom prst="rect">
            <a:avLst/>
          </a:prstGeom>
        </p:spPr>
      </p:pic>
    </p:spTree>
    <p:extLst>
      <p:ext uri="{BB962C8B-B14F-4D97-AF65-F5344CB8AC3E}">
        <p14:creationId xmlns:p14="http://schemas.microsoft.com/office/powerpoint/2010/main" val="3732075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BlokTextu 5">
            <a:extLst>
              <a:ext uri="{FF2B5EF4-FFF2-40B4-BE49-F238E27FC236}">
                <a16:creationId xmlns:a16="http://schemas.microsoft.com/office/drawing/2014/main" id="{8A1FCCAB-7059-5FE7-3AFB-DA77D41DB785}"/>
              </a:ext>
            </a:extLst>
          </p:cNvPr>
          <p:cNvSpPr txBox="1"/>
          <p:nvPr/>
        </p:nvSpPr>
        <p:spPr>
          <a:xfrm>
            <a:off x="182884" y="339503"/>
            <a:ext cx="2786230" cy="3754874"/>
          </a:xfrm>
          <a:prstGeom prst="rect">
            <a:avLst/>
          </a:prstGeom>
          <a:noFill/>
        </p:spPr>
        <p:txBody>
          <a:bodyPr wrap="square" rtlCol="0">
            <a:spAutoFit/>
          </a:bodyPr>
          <a:lstStyle/>
          <a:p>
            <a:r>
              <a:rPr lang="sk-SK" sz="1700" noProof="0" dirty="0"/>
              <a:t>Obrázok znázorňuje vzťahy medzi voľnou E a rovnováhou. Ľavý koniec každej krivky predstavuje celkovú voľnú energiu reaktantov a pravý koniec každej krivky predstavuje celkovú voľnú energiu produktov za štandardných podmienok. Rozdiel medzi nimi je ∆G</a:t>
            </a:r>
            <a:r>
              <a:rPr lang="sk-SK" sz="1700" baseline="30000" noProof="0" dirty="0"/>
              <a:t>0</a:t>
            </a:r>
            <a:r>
              <a:rPr lang="sk-SK" sz="1700" baseline="-25000" noProof="0" dirty="0"/>
              <a:t>rxn</a:t>
            </a:r>
            <a:r>
              <a:rPr lang="sk-SK" sz="1700" noProof="0" dirty="0"/>
              <a:t> ; podobne ako K, aj hodnota ∆G</a:t>
            </a:r>
            <a:r>
              <a:rPr lang="sk-SK" sz="1700" baseline="30000" noProof="0" dirty="0"/>
              <a:t>0</a:t>
            </a:r>
            <a:r>
              <a:rPr lang="sk-SK" sz="1700" baseline="-25000" noProof="0" dirty="0"/>
              <a:t>rxn</a:t>
            </a:r>
            <a:r>
              <a:rPr lang="sk-SK" sz="1700" noProof="0" dirty="0"/>
              <a:t> závisí iba od T a pre danú reakciu je konštantná.</a:t>
            </a:r>
          </a:p>
        </p:txBody>
      </p:sp>
      <p:pic>
        <p:nvPicPr>
          <p:cNvPr id="8" name="Obrázok 7" descr="Obrázok, na ktorom je text, diagram, rad, písmo&#10;&#10;Obsah vygenerovaný pomocou AI môže byť nesprávny.">
            <a:extLst>
              <a:ext uri="{FF2B5EF4-FFF2-40B4-BE49-F238E27FC236}">
                <a16:creationId xmlns:a16="http://schemas.microsoft.com/office/drawing/2014/main" id="{5D74E285-FCF5-410B-9545-7147D399E0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7260" y="0"/>
            <a:ext cx="8754740" cy="4636546"/>
          </a:xfrm>
          <a:prstGeom prst="rect">
            <a:avLst/>
          </a:prstGeom>
        </p:spPr>
      </p:pic>
      <p:sp>
        <p:nvSpPr>
          <p:cNvPr id="9" name="BlokTextu 8">
            <a:extLst>
              <a:ext uri="{FF2B5EF4-FFF2-40B4-BE49-F238E27FC236}">
                <a16:creationId xmlns:a16="http://schemas.microsoft.com/office/drawing/2014/main" id="{B8A4152D-795E-5B3A-40A5-BACE425D89E6}"/>
              </a:ext>
            </a:extLst>
          </p:cNvPr>
          <p:cNvSpPr txBox="1"/>
          <p:nvPr/>
        </p:nvSpPr>
        <p:spPr>
          <a:xfrm>
            <a:off x="182884" y="4641060"/>
            <a:ext cx="12009116" cy="2446824"/>
          </a:xfrm>
          <a:prstGeom prst="rect">
            <a:avLst/>
          </a:prstGeom>
          <a:noFill/>
        </p:spPr>
        <p:txBody>
          <a:bodyPr wrap="square" rtlCol="0">
            <a:spAutoFit/>
          </a:bodyPr>
          <a:lstStyle/>
          <a:p>
            <a:r>
              <a:rPr lang="sk-SK" sz="1700" noProof="0" dirty="0"/>
              <a:t>Zmena celkovej voľnej energie pre reverzibilnú reakciu prebiehajúcu pri konštantnej T. Štandardná zmena voľnej energie, ∆G</a:t>
            </a:r>
            <a:r>
              <a:rPr lang="sk-SK" sz="1700" baseline="30000" noProof="0" dirty="0"/>
              <a:t>0</a:t>
            </a:r>
            <a:r>
              <a:rPr lang="sk-SK" sz="1700" noProof="0" dirty="0"/>
              <a:t>, predstavuje zmenu voľnej energie pre štandardnú reakciu – úplnú premenu reaktantov na produkty. V prípade (a) je táto zmena záporná, čo naznačuje, že štandardná reakcia je spontánna (prebieha v prospech tvorby produktov); Zmes reaktantov a produktov zodpovedajúca minimu krivky vyjadruje najstabilnejší bod systému. Keď ∆G</a:t>
            </a:r>
            <a:r>
              <a:rPr lang="sk-SK" sz="1700" baseline="30000" noProof="0" dirty="0"/>
              <a:t>0</a:t>
            </a:r>
            <a:r>
              <a:rPr lang="sk-SK" sz="1700" noProof="0" dirty="0"/>
              <a:t> je záporné a K &gt; 1, rovnovážna zmes obsahuje viac produktov ako reaktantov. V ktoromkoľvek bode krivky porovnanie Q a K ukazuje smer, ktorým musí reakcia prebiehať, aby sa priblížila k rovnováhe, teda ten ktorý smer vedie ”z kopca“. Graf (b) znázorňuje situáciu pre kladné ∆G</a:t>
            </a:r>
            <a:r>
              <a:rPr lang="sk-SK" sz="1700" baseline="30000" noProof="0" dirty="0"/>
              <a:t>0</a:t>
            </a:r>
            <a:r>
              <a:rPr lang="sk-SK" sz="1700" noProof="0" dirty="0"/>
              <a:t> (štandardná reakcia prebieha v prospech tvorby reaktantov). V tomto prípade je K &lt; 1 a rovnovážna zmes obsahuje viac reaktantov ako produktov.</a:t>
            </a:r>
          </a:p>
          <a:p>
            <a:endParaRPr lang="sk-SK" sz="1700" noProof="0" dirty="0"/>
          </a:p>
        </p:txBody>
      </p:sp>
    </p:spTree>
    <p:extLst>
      <p:ext uri="{BB962C8B-B14F-4D97-AF65-F5344CB8AC3E}">
        <p14:creationId xmlns:p14="http://schemas.microsoft.com/office/powerpoint/2010/main" val="4009077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69A2141-6C0C-672B-6173-3E624B84A7DD}"/>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8A0EC923-6601-8B91-561D-72726FBAE4A2}"/>
              </a:ext>
            </a:extLst>
          </p:cNvPr>
          <p:cNvSpPr>
            <a:spLocks noGrp="1"/>
          </p:cNvSpPr>
          <p:nvPr>
            <p:ph type="title"/>
          </p:nvPr>
        </p:nvSpPr>
        <p:spPr>
          <a:xfrm>
            <a:off x="521208" y="246596"/>
            <a:ext cx="7676119" cy="942859"/>
          </a:xfrm>
        </p:spPr>
        <p:txBody>
          <a:bodyPr anchor="ctr">
            <a:normAutofit/>
          </a:bodyPr>
          <a:lstStyle/>
          <a:p>
            <a:r>
              <a:rPr lang="sk-SK" sz="2200" noProof="0" dirty="0"/>
              <a:t>príklad </a:t>
            </a:r>
            <a:r>
              <a:rPr lang="sk-SK" sz="2200" noProof="0" dirty="0">
                <a:sym typeface="Wingdings" panose="05000000000000000000" pitchFamily="2" charset="2"/>
              </a:rPr>
              <a:t></a:t>
            </a:r>
            <a:endParaRPr lang="sk-SK" sz="2200" noProof="0" dirty="0"/>
          </a:p>
        </p:txBody>
      </p:sp>
      <p:sp>
        <p:nvSpPr>
          <p:cNvPr id="3" name="Zástupný objekt pre obsah 2">
            <a:extLst>
              <a:ext uri="{FF2B5EF4-FFF2-40B4-BE49-F238E27FC236}">
                <a16:creationId xmlns:a16="http://schemas.microsoft.com/office/drawing/2014/main" id="{D6C41380-B167-0ABF-90F5-ACEC2C88C425}"/>
              </a:ext>
            </a:extLst>
          </p:cNvPr>
          <p:cNvSpPr>
            <a:spLocks noGrp="1"/>
          </p:cNvSpPr>
          <p:nvPr>
            <p:ph idx="1"/>
          </p:nvPr>
        </p:nvSpPr>
        <p:spPr>
          <a:xfrm>
            <a:off x="699116" y="1166812"/>
            <a:ext cx="10771465" cy="5444592"/>
          </a:xfrm>
        </p:spPr>
        <p:txBody>
          <a:bodyPr>
            <a:normAutofit/>
          </a:bodyPr>
          <a:lstStyle/>
          <a:p>
            <a:r>
              <a:rPr lang="sk-SK" noProof="0" dirty="0"/>
              <a:t>Tetraoxid dusičitý, N</a:t>
            </a:r>
            <a:r>
              <a:rPr lang="sk-SK" baseline="-25000" noProof="0" dirty="0"/>
              <a:t>2</a:t>
            </a:r>
            <a:r>
              <a:rPr lang="sk-SK" noProof="0" dirty="0"/>
              <a:t>O</a:t>
            </a:r>
            <a:r>
              <a:rPr lang="sk-SK" baseline="-25000" noProof="0" dirty="0"/>
              <a:t>4</a:t>
            </a:r>
            <a:r>
              <a:rPr lang="sk-SK" noProof="0" dirty="0"/>
              <a:t>, je dôležitou zložkou raketových palív (používa sa ako oxidačné činidlo). </a:t>
            </a:r>
            <a:r>
              <a:rPr lang="sk-SK" noProof="0"/>
              <a:t>N</a:t>
            </a:r>
            <a:r>
              <a:rPr lang="sk-SK" baseline="-25000" noProof="0"/>
              <a:t>2</a:t>
            </a:r>
            <a:r>
              <a:rPr lang="sk-SK" noProof="0"/>
              <a:t>O</a:t>
            </a:r>
            <a:r>
              <a:rPr lang="sk-SK" baseline="-25000" noProof="0"/>
              <a:t>4</a:t>
            </a:r>
            <a:r>
              <a:rPr lang="sk-SK" noProof="0"/>
              <a:t> </a:t>
            </a:r>
            <a:r>
              <a:rPr lang="en-US" noProof="0"/>
              <a:t>je </a:t>
            </a:r>
            <a:r>
              <a:rPr lang="sk-SK" noProof="0"/>
              <a:t>bezfarebný </a:t>
            </a:r>
            <a:r>
              <a:rPr lang="sk-SK" noProof="0" dirty="0"/>
              <a:t>plyn, ktorý pri teplote 25 </a:t>
            </a:r>
            <a:r>
              <a:rPr lang="sk-SK" noProof="0"/>
              <a:t>°C čiastočne </a:t>
            </a:r>
            <a:r>
              <a:rPr lang="sk-SK" noProof="0" dirty="0"/>
              <a:t>disociuje na červenohnedý NO</a:t>
            </a:r>
            <a:r>
              <a:rPr lang="sk-SK" baseline="-25000" noProof="0" dirty="0"/>
              <a:t>2</a:t>
            </a:r>
            <a:r>
              <a:rPr lang="sk-SK" noProof="0" dirty="0"/>
              <a:t>. Farba rovnovážnej zmesi týchto dvoch plynov závisí od ich relatívnych pomerov, ktoré zase závisia od teploty.</a:t>
            </a:r>
          </a:p>
          <a:p>
            <a:r>
              <a:rPr lang="sk-SK" noProof="0" dirty="0"/>
              <a:t>Pri T výrazne pod 0°C existuje N</a:t>
            </a:r>
            <a:r>
              <a:rPr lang="sk-SK" baseline="-25000" noProof="0" dirty="0"/>
              <a:t>2</a:t>
            </a:r>
            <a:r>
              <a:rPr lang="sk-SK" noProof="0" dirty="0"/>
              <a:t>O</a:t>
            </a:r>
            <a:r>
              <a:rPr lang="sk-SK" baseline="-25000" noProof="0" dirty="0"/>
              <a:t>4</a:t>
            </a:r>
            <a:r>
              <a:rPr lang="sk-SK" noProof="0" dirty="0"/>
              <a:t> ako tuhá látka. Plyn v rovnováhe s tuhým skup. je prevažne bezfarebný N</a:t>
            </a:r>
            <a:r>
              <a:rPr lang="sk-SK" baseline="-25000" noProof="0" dirty="0"/>
              <a:t>2</a:t>
            </a:r>
            <a:r>
              <a:rPr lang="sk-SK" noProof="0" dirty="0"/>
              <a:t>O</a:t>
            </a:r>
            <a:r>
              <a:rPr lang="sk-SK" baseline="-25000" noProof="0" dirty="0"/>
              <a:t>4</a:t>
            </a:r>
            <a:r>
              <a:rPr lang="sk-SK" noProof="0" dirty="0"/>
              <a:t> so stopovým množstvom hnedého NO</a:t>
            </a:r>
            <a:r>
              <a:rPr lang="sk-SK" baseline="-25000" noProof="0" dirty="0"/>
              <a:t>2</a:t>
            </a:r>
            <a:r>
              <a:rPr lang="sk-SK" noProof="0" dirty="0"/>
              <a:t>. Pri zahriatí na izbovú teplotu sa N</a:t>
            </a:r>
            <a:r>
              <a:rPr lang="sk-SK" baseline="-25000" noProof="0" dirty="0"/>
              <a:t>2</a:t>
            </a:r>
            <a:r>
              <a:rPr lang="sk-SK" noProof="0" dirty="0"/>
              <a:t>O</a:t>
            </a:r>
            <a:r>
              <a:rPr lang="sk-SK" baseline="-25000" noProof="0" dirty="0"/>
              <a:t>4</a:t>
            </a:r>
            <a:r>
              <a:rPr lang="sk-SK" noProof="0" dirty="0"/>
              <a:t> roztopí a odparí. Podiel N</a:t>
            </a:r>
            <a:r>
              <a:rPr lang="sk-SK" baseline="-25000" noProof="0" dirty="0"/>
              <a:t>2</a:t>
            </a:r>
            <a:r>
              <a:rPr lang="sk-SK" noProof="0" dirty="0"/>
              <a:t>O</a:t>
            </a:r>
            <a:r>
              <a:rPr lang="sk-SK" baseline="-25000" noProof="0" dirty="0"/>
              <a:t>4</a:t>
            </a:r>
            <a:r>
              <a:rPr lang="sk-SK" noProof="0" dirty="0"/>
              <a:t> (g) narastá a rovnovážna zmes N</a:t>
            </a:r>
            <a:r>
              <a:rPr lang="sk-SK" baseline="-25000" noProof="0" dirty="0"/>
              <a:t>2</a:t>
            </a:r>
            <a:r>
              <a:rPr lang="sk-SK" noProof="0" dirty="0"/>
              <a:t>O</a:t>
            </a:r>
            <a:r>
              <a:rPr lang="sk-SK" baseline="-25000" noProof="0" dirty="0"/>
              <a:t>4</a:t>
            </a:r>
            <a:r>
              <a:rPr lang="sk-SK" noProof="0" dirty="0"/>
              <a:t> a NO</a:t>
            </a:r>
            <a:r>
              <a:rPr lang="sk-SK" baseline="-25000" noProof="0" dirty="0"/>
              <a:t>2</a:t>
            </a:r>
            <a:r>
              <a:rPr lang="sk-SK" noProof="0" dirty="0"/>
              <a:t> má červenohnedú farbu.</a:t>
            </a:r>
          </a:p>
          <a:p>
            <a:r>
              <a:rPr lang="sk-SK" noProof="0" dirty="0"/>
              <a:t>Pri izbovej teplote máme reakciu:</a:t>
            </a:r>
          </a:p>
          <a:p>
            <a:endParaRPr lang="sk-SK" noProof="0" dirty="0"/>
          </a:p>
          <a:p>
            <a:pPr marL="225425" indent="0">
              <a:buNone/>
            </a:pPr>
            <a:r>
              <a:rPr lang="sk-SK" noProof="0" dirty="0"/>
              <a:t>Rovnovážne množstvá oboch plynov prítomných v 3 litrovej nádobe sú 7,64 g N</a:t>
            </a:r>
            <a:r>
              <a:rPr lang="sk-SK" baseline="-25000" noProof="0" dirty="0"/>
              <a:t>2</a:t>
            </a:r>
            <a:r>
              <a:rPr lang="sk-SK" noProof="0" dirty="0"/>
              <a:t>O</a:t>
            </a:r>
            <a:r>
              <a:rPr lang="sk-SK" baseline="-25000" noProof="0" dirty="0"/>
              <a:t>4</a:t>
            </a:r>
            <a:r>
              <a:rPr lang="sk-SK" noProof="0" dirty="0"/>
              <a:t> a 1,56 g NO</a:t>
            </a:r>
            <a:r>
              <a:rPr lang="sk-SK" baseline="-25000" noProof="0" dirty="0"/>
              <a:t>2</a:t>
            </a:r>
            <a:r>
              <a:rPr lang="sk-SK" noProof="0" dirty="0"/>
              <a:t>. Aká je hodnota K</a:t>
            </a:r>
            <a:r>
              <a:rPr lang="sk-SK" baseline="-25000" noProof="0" dirty="0"/>
              <a:t>c</a:t>
            </a:r>
            <a:r>
              <a:rPr lang="sk-SK" noProof="0" dirty="0"/>
              <a:t> pre danú reakciu?</a:t>
            </a:r>
          </a:p>
          <a:p>
            <a:r>
              <a:rPr lang="sk-SK" noProof="0" dirty="0"/>
              <a:t>Riešenie</a:t>
            </a:r>
          </a:p>
          <a:p>
            <a:pPr marL="225425" indent="0">
              <a:buNone/>
            </a:pPr>
            <a:r>
              <a:rPr lang="sk-SK" noProof="0" dirty="0"/>
              <a:t>Máme rovnovážne množstvá (hmotnosť) reaktantov a produktov spolu s objemom reakčnej nádoby. Tieto hodnoty použijeme na určenie rovnovážnych koncentrácií a dosadíme ich do výrazu pre rovnovážnu konštantu.</a:t>
            </a:r>
          </a:p>
          <a:p>
            <a:endParaRPr lang="sk-SK" noProof="0" dirty="0"/>
          </a:p>
          <a:p>
            <a:endParaRPr lang="sk-SK" noProof="0" dirty="0"/>
          </a:p>
        </p:txBody>
      </p:sp>
      <p:pic>
        <p:nvPicPr>
          <p:cNvPr id="7" name="Obrázok 6">
            <a:extLst>
              <a:ext uri="{FF2B5EF4-FFF2-40B4-BE49-F238E27FC236}">
                <a16:creationId xmlns:a16="http://schemas.microsoft.com/office/drawing/2014/main" id="{0D6E512C-FA94-9C14-C20D-4D5C207700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6391" y="3643519"/>
            <a:ext cx="4485938" cy="387882"/>
          </a:xfrm>
          <a:prstGeom prst="rect">
            <a:avLst/>
          </a:prstGeom>
        </p:spPr>
      </p:pic>
    </p:spTree>
    <p:extLst>
      <p:ext uri="{BB962C8B-B14F-4D97-AF65-F5344CB8AC3E}">
        <p14:creationId xmlns:p14="http://schemas.microsoft.com/office/powerpoint/2010/main" val="9391248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Obrázok 4" descr="Obrázok, na ktorom je text, písmo, snímka obrazovky, rukopis&#10;&#10;Obsah vygenerovaný pomocou AI môže byť nesprávny.">
            <a:extLst>
              <a:ext uri="{FF2B5EF4-FFF2-40B4-BE49-F238E27FC236}">
                <a16:creationId xmlns:a16="http://schemas.microsoft.com/office/drawing/2014/main" id="{4BC1B329-0BA3-BD5C-7071-EE858B3015D2}"/>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2582555" y="161365"/>
            <a:ext cx="9609445" cy="3324113"/>
          </a:xfrm>
          <a:prstGeom prst="rect">
            <a:avLst/>
          </a:prstGeom>
        </p:spPr>
      </p:pic>
      <p:sp>
        <p:nvSpPr>
          <p:cNvPr id="6" name="BlokTextu 5">
            <a:extLst>
              <a:ext uri="{FF2B5EF4-FFF2-40B4-BE49-F238E27FC236}">
                <a16:creationId xmlns:a16="http://schemas.microsoft.com/office/drawing/2014/main" id="{A9C42669-554E-FF5F-7B54-761135904B22}"/>
              </a:ext>
            </a:extLst>
          </p:cNvPr>
          <p:cNvSpPr txBox="1"/>
          <p:nvPr/>
        </p:nvSpPr>
        <p:spPr>
          <a:xfrm>
            <a:off x="75304" y="161365"/>
            <a:ext cx="2418041" cy="646331"/>
          </a:xfrm>
          <a:prstGeom prst="rect">
            <a:avLst/>
          </a:prstGeom>
          <a:solidFill>
            <a:schemeClr val="bg1"/>
          </a:solidFill>
        </p:spPr>
        <p:txBody>
          <a:bodyPr wrap="square" rtlCol="0">
            <a:spAutoFit/>
          </a:bodyPr>
          <a:lstStyle/>
          <a:p>
            <a:r>
              <a:rPr lang="sk-SK" b="1" noProof="0" dirty="0"/>
              <a:t>Jednotlivé kroky výpočtu:</a:t>
            </a:r>
          </a:p>
        </p:txBody>
      </p:sp>
    </p:spTree>
    <p:extLst>
      <p:ext uri="{BB962C8B-B14F-4D97-AF65-F5344CB8AC3E}">
        <p14:creationId xmlns:p14="http://schemas.microsoft.com/office/powerpoint/2010/main" val="2138463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500601F-1FFE-7976-1742-98E1C0176D9A}"/>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51158D2-0AEA-09C5-4B0C-62BC72165153}"/>
              </a:ext>
            </a:extLst>
          </p:cNvPr>
          <p:cNvSpPr>
            <a:spLocks noGrp="1"/>
          </p:cNvSpPr>
          <p:nvPr>
            <p:ph type="title"/>
          </p:nvPr>
        </p:nvSpPr>
        <p:spPr>
          <a:xfrm>
            <a:off x="521208" y="246596"/>
            <a:ext cx="7676119" cy="942859"/>
          </a:xfrm>
        </p:spPr>
        <p:txBody>
          <a:bodyPr anchor="ctr">
            <a:normAutofit/>
          </a:bodyPr>
          <a:lstStyle/>
          <a:p>
            <a:r>
              <a:rPr lang="sk-SK" sz="2200" noProof="0" dirty="0"/>
              <a:t>príklad </a:t>
            </a:r>
            <a:r>
              <a:rPr lang="sk-SK" sz="2200" noProof="0" dirty="0">
                <a:sym typeface="Wingdings" panose="05000000000000000000" pitchFamily="2" charset="2"/>
              </a:rPr>
              <a:t></a:t>
            </a:r>
            <a:endParaRPr lang="sk-SK" sz="2200" noProof="0" dirty="0"/>
          </a:p>
        </p:txBody>
      </p:sp>
      <p:sp>
        <p:nvSpPr>
          <p:cNvPr id="3" name="Zástupný objekt pre obsah 2">
            <a:extLst>
              <a:ext uri="{FF2B5EF4-FFF2-40B4-BE49-F238E27FC236}">
                <a16:creationId xmlns:a16="http://schemas.microsoft.com/office/drawing/2014/main" id="{8F94C930-7AEE-B701-9688-57BC4ACF8278}"/>
              </a:ext>
            </a:extLst>
          </p:cNvPr>
          <p:cNvSpPr>
            <a:spLocks noGrp="1"/>
          </p:cNvSpPr>
          <p:nvPr>
            <p:ph idx="1"/>
          </p:nvPr>
        </p:nvSpPr>
        <p:spPr>
          <a:xfrm>
            <a:off x="699116" y="1166812"/>
            <a:ext cx="10771465" cy="5444592"/>
          </a:xfrm>
        </p:spPr>
        <p:txBody>
          <a:bodyPr>
            <a:normAutofit/>
          </a:bodyPr>
          <a:lstStyle/>
          <a:p>
            <a:r>
              <a:rPr lang="sk-SK" noProof="0" dirty="0"/>
              <a:t>Vzorka N</a:t>
            </a:r>
            <a:r>
              <a:rPr lang="sk-SK" baseline="-25000" noProof="0" dirty="0"/>
              <a:t>2</a:t>
            </a:r>
            <a:r>
              <a:rPr lang="sk-SK" noProof="0" dirty="0"/>
              <a:t>O</a:t>
            </a:r>
            <a:r>
              <a:rPr lang="sk-SK" baseline="-25000" noProof="0" dirty="0"/>
              <a:t>4</a:t>
            </a:r>
            <a:r>
              <a:rPr lang="sk-SK" noProof="0" dirty="0"/>
              <a:t> (g) s hmotnosťou 0,024 mol sa nechá v banke s objemom 0,372 l pri teplote 25 °C, kde sa po určitom čase ustáli rovnováha s NO</a:t>
            </a:r>
            <a:r>
              <a:rPr lang="sk-SK" baseline="-25000" noProof="0" dirty="0"/>
              <a:t>2</a:t>
            </a:r>
            <a:r>
              <a:rPr lang="sk-SK" noProof="0" dirty="0"/>
              <a:t> (g).</a:t>
            </a:r>
          </a:p>
          <a:p>
            <a:endParaRPr lang="sk-SK" noProof="0" dirty="0"/>
          </a:p>
          <a:p>
            <a:endParaRPr lang="sk-SK" noProof="0" dirty="0"/>
          </a:p>
          <a:p>
            <a:endParaRPr lang="sk-SK" noProof="0" dirty="0"/>
          </a:p>
          <a:p>
            <a:endParaRPr lang="sk-SK" noProof="0" dirty="0"/>
          </a:p>
          <a:p>
            <a:endParaRPr lang="sk-SK" noProof="0" dirty="0"/>
          </a:p>
          <a:p>
            <a:endParaRPr lang="sk-SK" noProof="0" dirty="0"/>
          </a:p>
          <a:p>
            <a:endParaRPr lang="sk-SK" noProof="0" dirty="0"/>
          </a:p>
          <a:p>
            <a:r>
              <a:rPr lang="sk-SK" noProof="0" dirty="0"/>
              <a:t>Riešenie:</a:t>
            </a:r>
          </a:p>
          <a:p>
            <a:pPr marL="225425" indent="0">
              <a:buNone/>
            </a:pPr>
            <a:r>
              <a:rPr lang="sk-SK" noProof="0" dirty="0"/>
              <a:t>Potrebujeme určiť množstvo N</a:t>
            </a:r>
            <a:r>
              <a:rPr lang="sk-SK" baseline="-25000" noProof="0" dirty="0"/>
              <a:t>2</a:t>
            </a:r>
            <a:r>
              <a:rPr lang="sk-SK" noProof="0" dirty="0"/>
              <a:t>O</a:t>
            </a:r>
            <a:r>
              <a:rPr lang="sk-SK" baseline="-25000" noProof="0" dirty="0"/>
              <a:t>4</a:t>
            </a:r>
            <a:r>
              <a:rPr lang="sk-SK" noProof="0" dirty="0"/>
              <a:t>, ktoré disociuje, aby sa dosiahla rovnováha, čo v našom prípade bude vyjadrené neznámou x. Nasledovná časť uvádza východiskové množstvá, zmeny aj rovnovážne množstvá, resp. koncentrácie dvoch uvažovaných látok. </a:t>
            </a:r>
          </a:p>
        </p:txBody>
      </p:sp>
      <p:pic>
        <p:nvPicPr>
          <p:cNvPr id="7" name="Obrázok 6">
            <a:extLst>
              <a:ext uri="{FF2B5EF4-FFF2-40B4-BE49-F238E27FC236}">
                <a16:creationId xmlns:a16="http://schemas.microsoft.com/office/drawing/2014/main" id="{BE20AFF7-B122-9FE6-3097-626F9A82D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5483" y="642136"/>
            <a:ext cx="4485938" cy="387882"/>
          </a:xfrm>
          <a:prstGeom prst="rect">
            <a:avLst/>
          </a:prstGeom>
        </p:spPr>
      </p:pic>
      <p:pic>
        <p:nvPicPr>
          <p:cNvPr id="5" name="Obrázok 4" descr="Obrázok, na ktorom je kresba, kruh, vzor, výšivka&#10;&#10;Obsah vygenerovaný pomocou AI môže byť nesprávny.">
            <a:extLst>
              <a:ext uri="{FF2B5EF4-FFF2-40B4-BE49-F238E27FC236}">
                <a16:creationId xmlns:a16="http://schemas.microsoft.com/office/drawing/2014/main" id="{4AFB2E1A-072D-BBD3-F9FE-383A6D8262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3006" y="1950234"/>
            <a:ext cx="5126308" cy="3148370"/>
          </a:xfrm>
          <a:prstGeom prst="rect">
            <a:avLst/>
          </a:prstGeom>
        </p:spPr>
      </p:pic>
      <p:sp>
        <p:nvSpPr>
          <p:cNvPr id="6" name="BlokTextu 5">
            <a:extLst>
              <a:ext uri="{FF2B5EF4-FFF2-40B4-BE49-F238E27FC236}">
                <a16:creationId xmlns:a16="http://schemas.microsoft.com/office/drawing/2014/main" id="{7A4B9069-073F-1D8F-DC13-AFD358B2329C}"/>
              </a:ext>
            </a:extLst>
          </p:cNvPr>
          <p:cNvSpPr txBox="1"/>
          <p:nvPr/>
        </p:nvSpPr>
        <p:spPr>
          <a:xfrm>
            <a:off x="659776" y="1827005"/>
            <a:ext cx="4385560" cy="3570208"/>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sk-SK" noProof="0" dirty="0"/>
              <a:t>Vypočítajte množstvo N</a:t>
            </a:r>
            <a:r>
              <a:rPr lang="sk-SK" baseline="-25000" noProof="0" dirty="0"/>
              <a:t>2</a:t>
            </a:r>
            <a:r>
              <a:rPr lang="sk-SK" noProof="0" dirty="0"/>
              <a:t>O</a:t>
            </a:r>
            <a:r>
              <a:rPr lang="sk-SK" baseline="-25000" noProof="0" dirty="0"/>
              <a:t>4</a:t>
            </a:r>
            <a:r>
              <a:rPr lang="sk-SK" noProof="0" dirty="0"/>
              <a:t> prítomného v rovnováhe.</a:t>
            </a:r>
          </a:p>
          <a:p>
            <a:pPr marL="285750" indent="-285750">
              <a:buFont typeface="Arial" panose="020B0604020202020204" pitchFamily="34" charset="0"/>
              <a:buChar char="•"/>
            </a:pPr>
            <a:r>
              <a:rPr lang="sk-SK" noProof="0" dirty="0"/>
              <a:t>Každá znázornená „molekula“ predstavuje 0,001 mol. (a) Na začiatku banka obsahuje 0,024 mol N</a:t>
            </a:r>
            <a:r>
              <a:rPr lang="sk-SK" baseline="-25000" noProof="0" dirty="0"/>
              <a:t>2</a:t>
            </a:r>
            <a:r>
              <a:rPr lang="sk-SK" noProof="0" dirty="0"/>
              <a:t>O</a:t>
            </a:r>
            <a:r>
              <a:rPr lang="sk-SK" baseline="-25000" noProof="0" dirty="0"/>
              <a:t>4</a:t>
            </a:r>
            <a:r>
              <a:rPr lang="sk-SK" noProof="0" dirty="0"/>
              <a:t>, čo predstavuje 24 „molekúl“. (b</a:t>
            </a:r>
            <a:r>
              <a:rPr lang="sk-SK" noProof="0"/>
              <a:t>) </a:t>
            </a:r>
            <a:r>
              <a:rPr lang="en-US" noProof="0"/>
              <a:t>V dôsledku reakcie niektoré </a:t>
            </a:r>
            <a:r>
              <a:rPr lang="sk-SK" noProof="0"/>
              <a:t>„</a:t>
            </a:r>
            <a:r>
              <a:rPr lang="sk-SK" noProof="0" dirty="0"/>
              <a:t>molekuly“ N</a:t>
            </a:r>
            <a:r>
              <a:rPr lang="sk-SK" baseline="-25000" noProof="0" dirty="0"/>
              <a:t>2</a:t>
            </a:r>
            <a:r>
              <a:rPr lang="sk-SK" noProof="0" dirty="0"/>
              <a:t>O</a:t>
            </a:r>
            <a:r>
              <a:rPr lang="sk-SK" baseline="-25000" noProof="0" dirty="0"/>
              <a:t>4</a:t>
            </a:r>
            <a:r>
              <a:rPr lang="sk-SK" noProof="0" dirty="0"/>
              <a:t> disociovali na NO</a:t>
            </a:r>
            <a:r>
              <a:rPr lang="sk-SK" baseline="-25000" noProof="0" dirty="0"/>
              <a:t>2</a:t>
            </a:r>
            <a:r>
              <a:rPr lang="sk-SK" noProof="0" dirty="0"/>
              <a:t>. 21 „molekúl“ N</a:t>
            </a:r>
            <a:r>
              <a:rPr lang="sk-SK" baseline="-25000" noProof="0" dirty="0"/>
              <a:t>2</a:t>
            </a:r>
            <a:r>
              <a:rPr lang="sk-SK" noProof="0" dirty="0"/>
              <a:t>O</a:t>
            </a:r>
            <a:r>
              <a:rPr lang="sk-SK" baseline="-25000" noProof="0" dirty="0"/>
              <a:t>4</a:t>
            </a:r>
            <a:r>
              <a:rPr lang="sk-SK" noProof="0" dirty="0"/>
              <a:t> a 6 NO</a:t>
            </a:r>
            <a:r>
              <a:rPr lang="sk-SK" baseline="-25000" noProof="0" dirty="0"/>
              <a:t>2</a:t>
            </a:r>
            <a:r>
              <a:rPr lang="sk-SK" noProof="0" dirty="0"/>
              <a:t> zodpovedá 0,021 mol N</a:t>
            </a:r>
            <a:r>
              <a:rPr lang="sk-SK" baseline="-25000" noProof="0" dirty="0"/>
              <a:t>2</a:t>
            </a:r>
            <a:r>
              <a:rPr lang="sk-SK" noProof="0" dirty="0"/>
              <a:t>O</a:t>
            </a:r>
            <a:r>
              <a:rPr lang="sk-SK" baseline="-25000" noProof="0" dirty="0"/>
              <a:t>4</a:t>
            </a:r>
            <a:r>
              <a:rPr lang="sk-SK" noProof="0" dirty="0"/>
              <a:t> a 0,006 mol NO</a:t>
            </a:r>
            <a:r>
              <a:rPr lang="sk-SK" baseline="-25000" noProof="0" dirty="0"/>
              <a:t>2</a:t>
            </a:r>
            <a:r>
              <a:rPr lang="sk-SK" noProof="0" dirty="0"/>
              <a:t> v rovnováhe.</a:t>
            </a:r>
          </a:p>
          <a:p>
            <a:pPr marL="285750" indent="-285750">
              <a:buFont typeface="Arial" panose="020B0604020202020204" pitchFamily="34" charset="0"/>
              <a:buChar char="•"/>
            </a:pPr>
            <a:endParaRPr lang="sk-SK" noProof="0" dirty="0"/>
          </a:p>
          <a:p>
            <a:pPr marL="285750" indent="-285750">
              <a:buFont typeface="Arial" panose="020B0604020202020204" pitchFamily="34" charset="0"/>
              <a:buChar char="•"/>
            </a:pPr>
            <a:endParaRPr lang="sk-SK" noProof="0" dirty="0"/>
          </a:p>
        </p:txBody>
      </p:sp>
    </p:spTree>
    <p:extLst>
      <p:ext uri="{BB962C8B-B14F-4D97-AF65-F5344CB8AC3E}">
        <p14:creationId xmlns:p14="http://schemas.microsoft.com/office/powerpoint/2010/main" val="4652228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7143B03-092D-369C-2C3B-8559196ABB2D}"/>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1B7F15B8-A99C-1A88-F3CB-D7FC6171F7DF}"/>
              </a:ext>
            </a:extLst>
          </p:cNvPr>
          <p:cNvSpPr>
            <a:spLocks noGrp="1"/>
          </p:cNvSpPr>
          <p:nvPr>
            <p:ph type="title"/>
          </p:nvPr>
        </p:nvSpPr>
        <p:spPr>
          <a:xfrm>
            <a:off x="521208" y="246596"/>
            <a:ext cx="7676119" cy="942859"/>
          </a:xfrm>
        </p:spPr>
        <p:txBody>
          <a:bodyPr anchor="ctr">
            <a:normAutofit/>
          </a:bodyPr>
          <a:lstStyle/>
          <a:p>
            <a:r>
              <a:rPr lang="sk-SK" sz="2200" noProof="0" dirty="0"/>
              <a:t>príklad </a:t>
            </a:r>
            <a:r>
              <a:rPr lang="sk-SK" sz="2200" noProof="0" dirty="0">
                <a:sym typeface="Wingdings" panose="05000000000000000000" pitchFamily="2" charset="2"/>
              </a:rPr>
              <a:t></a:t>
            </a:r>
            <a:endParaRPr lang="sk-SK" sz="2200" noProof="0" dirty="0"/>
          </a:p>
        </p:txBody>
      </p:sp>
      <p:pic>
        <p:nvPicPr>
          <p:cNvPr id="10" name="Obrázok 9" descr="Obrázok, na ktorom je text, písmo, snímka obrazovky, potvrdenie&#10;&#10;Obsah vygenerovaný pomocou AI môže byť nesprávny.">
            <a:extLst>
              <a:ext uri="{FF2B5EF4-FFF2-40B4-BE49-F238E27FC236}">
                <a16:creationId xmlns:a16="http://schemas.microsoft.com/office/drawing/2014/main" id="{777B82A6-350A-1295-CF2F-BAD3CCAEEE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6503" y="246596"/>
            <a:ext cx="8831375" cy="1760634"/>
          </a:xfrm>
          <a:prstGeom prst="rect">
            <a:avLst/>
          </a:prstGeom>
        </p:spPr>
      </p:pic>
      <p:sp>
        <p:nvSpPr>
          <p:cNvPr id="11" name="BlokTextu 10">
            <a:extLst>
              <a:ext uri="{FF2B5EF4-FFF2-40B4-BE49-F238E27FC236}">
                <a16:creationId xmlns:a16="http://schemas.microsoft.com/office/drawing/2014/main" id="{737EB5A5-D100-052E-B90C-51CCE1C25545}"/>
              </a:ext>
            </a:extLst>
          </p:cNvPr>
          <p:cNvSpPr txBox="1"/>
          <p:nvPr/>
        </p:nvSpPr>
        <p:spPr>
          <a:xfrm>
            <a:off x="634701" y="2059195"/>
            <a:ext cx="8283165" cy="369332"/>
          </a:xfrm>
          <a:prstGeom prst="rect">
            <a:avLst/>
          </a:prstGeom>
          <a:noFill/>
        </p:spPr>
        <p:txBody>
          <a:bodyPr wrap="none" rtlCol="0">
            <a:spAutoFit/>
          </a:bodyPr>
          <a:lstStyle/>
          <a:p>
            <a:r>
              <a:rPr lang="sk-SK" noProof="0" dirty="0"/>
              <a:t>Po dosadení do vzťahu pre rovnovážnu konštantu dostávame kvadratickú rovnicu.</a:t>
            </a:r>
          </a:p>
        </p:txBody>
      </p:sp>
      <p:pic>
        <p:nvPicPr>
          <p:cNvPr id="13" name="Obrázok 12" descr="Obrázok, na ktorom je text, písmo, rukopis, rad&#10;&#10;Obsah vygenerovaný pomocou AI môže byť nesprávny.">
            <a:extLst>
              <a:ext uri="{FF2B5EF4-FFF2-40B4-BE49-F238E27FC236}">
                <a16:creationId xmlns:a16="http://schemas.microsoft.com/office/drawing/2014/main" id="{5F452632-CF78-2B34-C120-AAFA411F6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701" y="2480492"/>
            <a:ext cx="6562165" cy="2108846"/>
          </a:xfrm>
          <a:prstGeom prst="rect">
            <a:avLst/>
          </a:prstGeom>
        </p:spPr>
      </p:pic>
      <p:pic>
        <p:nvPicPr>
          <p:cNvPr id="15" name="Obrázok 14" descr="Obrázok, na ktorom je text, písmo, rukopis, kaligrafia&#10;&#10;Obsah vygenerovaný pomocou AI môže byť nesprávny.">
            <a:extLst>
              <a:ext uri="{FF2B5EF4-FFF2-40B4-BE49-F238E27FC236}">
                <a16:creationId xmlns:a16="http://schemas.microsoft.com/office/drawing/2014/main" id="{CBD26A52-C80E-8679-F3E9-A51E588444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1699" y="4233161"/>
            <a:ext cx="6189233" cy="2624839"/>
          </a:xfrm>
          <a:prstGeom prst="rect">
            <a:avLst/>
          </a:prstGeom>
          <a:ln>
            <a:solidFill>
              <a:schemeClr val="accent1"/>
            </a:solidFill>
          </a:ln>
        </p:spPr>
      </p:pic>
      <p:pic>
        <p:nvPicPr>
          <p:cNvPr id="17" name="Obrázok 16" descr="Obrázok, na ktorom je text, písmo, typografia, rukopis&#10;&#10;Obsah vygenerovaný pomocou AI môže byť nesprávny.">
            <a:extLst>
              <a:ext uri="{FF2B5EF4-FFF2-40B4-BE49-F238E27FC236}">
                <a16:creationId xmlns:a16="http://schemas.microsoft.com/office/drawing/2014/main" id="{6E9D2C8E-E80C-CDA7-FAAD-3F3130C958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701" y="4793624"/>
            <a:ext cx="2302137" cy="443531"/>
          </a:xfrm>
          <a:prstGeom prst="rect">
            <a:avLst/>
          </a:prstGeom>
        </p:spPr>
      </p:pic>
      <p:pic>
        <p:nvPicPr>
          <p:cNvPr id="19" name="Obrázok 18" descr="Obrázok, na ktorom je text, písmo, rad, číslo&#10;&#10;Obsah vygenerovaný pomocou AI môže byť nesprávny.">
            <a:extLst>
              <a:ext uri="{FF2B5EF4-FFF2-40B4-BE49-F238E27FC236}">
                <a16:creationId xmlns:a16="http://schemas.microsoft.com/office/drawing/2014/main" id="{E4A22F91-054A-BCBC-52D7-7E60626A5D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4702" y="5441441"/>
            <a:ext cx="2635624" cy="805973"/>
          </a:xfrm>
          <a:prstGeom prst="rect">
            <a:avLst/>
          </a:prstGeom>
        </p:spPr>
      </p:pic>
      <p:sp>
        <p:nvSpPr>
          <p:cNvPr id="20" name="BlokTextu 19">
            <a:extLst>
              <a:ext uri="{FF2B5EF4-FFF2-40B4-BE49-F238E27FC236}">
                <a16:creationId xmlns:a16="http://schemas.microsoft.com/office/drawing/2014/main" id="{ADF5E411-64AA-CF38-AF59-E0CC80F11A83}"/>
              </a:ext>
            </a:extLst>
          </p:cNvPr>
          <p:cNvSpPr txBox="1"/>
          <p:nvPr/>
        </p:nvSpPr>
        <p:spPr>
          <a:xfrm>
            <a:off x="7831567" y="3415386"/>
            <a:ext cx="4260028" cy="923330"/>
          </a:xfrm>
          <a:prstGeom prst="rect">
            <a:avLst/>
          </a:prstGeom>
          <a:noFill/>
        </p:spPr>
        <p:txBody>
          <a:bodyPr wrap="square" rtlCol="0">
            <a:spAutoFit/>
          </a:bodyPr>
          <a:lstStyle/>
          <a:p>
            <a:r>
              <a:rPr lang="sk-SK" noProof="0" dirty="0"/>
              <a:t>Množstvo N</a:t>
            </a:r>
            <a:r>
              <a:rPr lang="sk-SK" baseline="-25000" noProof="0" dirty="0"/>
              <a:t>2</a:t>
            </a:r>
            <a:r>
              <a:rPr lang="sk-SK" noProof="0" dirty="0"/>
              <a:t>O</a:t>
            </a:r>
            <a:r>
              <a:rPr lang="sk-SK" baseline="-25000" noProof="0" dirty="0"/>
              <a:t>4 </a:t>
            </a:r>
            <a:r>
              <a:rPr lang="sk-SK" noProof="0" dirty="0"/>
              <a:t>v rovnováhe je (0,024 - x) = (0,024 - 0,003) = </a:t>
            </a:r>
            <a:r>
              <a:rPr lang="sk-SK" b="1" noProof="0" dirty="0"/>
              <a:t>0,021 mol N</a:t>
            </a:r>
            <a:r>
              <a:rPr lang="sk-SK" b="1" baseline="-25000" noProof="0" dirty="0"/>
              <a:t>2</a:t>
            </a:r>
            <a:r>
              <a:rPr lang="sk-SK" b="1" noProof="0" dirty="0"/>
              <a:t>O</a:t>
            </a:r>
            <a:r>
              <a:rPr lang="sk-SK" b="1" baseline="-25000" noProof="0" dirty="0"/>
              <a:t>4</a:t>
            </a:r>
            <a:endParaRPr lang="sk-SK" b="1" noProof="0" dirty="0"/>
          </a:p>
          <a:p>
            <a:endParaRPr lang="sk-SK" noProof="0" dirty="0"/>
          </a:p>
        </p:txBody>
      </p:sp>
    </p:spTree>
    <p:extLst>
      <p:ext uri="{BB962C8B-B14F-4D97-AF65-F5344CB8AC3E}">
        <p14:creationId xmlns:p14="http://schemas.microsoft.com/office/powerpoint/2010/main" val="2828419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0" grpId="0"/>
    </p:bldLst>
  </p:timing>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1698</TotalTime>
  <Words>3862</Words>
  <PresentationFormat>Širokouhlá</PresentationFormat>
  <Paragraphs>187</Paragraphs>
  <Slides>33</Slides>
  <Notes>1</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33</vt:i4>
      </vt:variant>
    </vt:vector>
  </HeadingPairs>
  <TitlesOfParts>
    <vt:vector size="38" baseType="lpstr">
      <vt:lpstr>Aptos</vt:lpstr>
      <vt:lpstr>Arial</vt:lpstr>
      <vt:lpstr>Bierstadt</vt:lpstr>
      <vt:lpstr>Wingdings</vt:lpstr>
      <vt:lpstr>GestaltVTI</vt:lpstr>
      <vt:lpstr>Rovnováha chemických reakcií</vt:lpstr>
      <vt:lpstr>Koncepcia (princíp) chemickej rovnováhy</vt:lpstr>
      <vt:lpstr>Rovnovážna konštanta reakcie</vt:lpstr>
      <vt:lpstr>Rovnovážna konštanta reakcie</vt:lpstr>
      <vt:lpstr>Rovnovážna konštanta reakcie</vt:lpstr>
      <vt:lpstr>Rôzne formy vyjadrenia chemických rovníc a rovnovážnej konštanty</vt:lpstr>
      <vt:lpstr>Reakčný kvocient</vt:lpstr>
      <vt:lpstr>Reakčný kvocient</vt:lpstr>
      <vt:lpstr>Narušenie chemickej rovnováhy</vt:lpstr>
      <vt:lpstr>Prezentácia programu PowerPoint</vt:lpstr>
      <vt:lpstr>Narušenie chemickej rovnováhy</vt:lpstr>
      <vt:lpstr>Prezentácia programu PowerPoint</vt:lpstr>
      <vt:lpstr>Narušenie chemickej rovnováhy</vt:lpstr>
      <vt:lpstr>Narušenie chemickej rovnováhy</vt:lpstr>
      <vt:lpstr>Narušenie chemickej rovnováhy</vt:lpstr>
      <vt:lpstr>Narušenie chemickej rovnováhy</vt:lpstr>
      <vt:lpstr>Narušenie chemickej rovnováhy</vt:lpstr>
      <vt:lpstr>Narušenie chemickej rovnováhy</vt:lpstr>
      <vt:lpstr>Narušenie chemickej rovnováhy</vt:lpstr>
      <vt:lpstr>Narušenie chemickej rovnováhy</vt:lpstr>
      <vt:lpstr>Narušenie chemickej rovnováhy</vt:lpstr>
      <vt:lpstr>Narušenie chemickej rovnováhy</vt:lpstr>
      <vt:lpstr>Prezentácia programu PowerPoint</vt:lpstr>
      <vt:lpstr>Parciálne tlaky a rovnovážna konštanta</vt:lpstr>
      <vt:lpstr>Parciálne tlaky a rovnovážna konštanta</vt:lpstr>
      <vt:lpstr>Vzťah medzi ∆G0rxn a rovnovážnou konštantou </vt:lpstr>
      <vt:lpstr>Vzťah medzi ∆G0rxn a rovnovážnou konštantou </vt:lpstr>
      <vt:lpstr>Vzťah medzi ∆G0rxn a rovnovážnou konštantou </vt:lpstr>
      <vt:lpstr>Prezentácia programu PowerPoint</vt:lpstr>
      <vt:lpstr>príklad </vt:lpstr>
      <vt:lpstr>Prezentácia programu PowerPoint</vt:lpstr>
      <vt:lpstr>príklad </vt:lpstr>
      <vt:lpstr>príklad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erms:created xsi:type="dcterms:W3CDTF">2025-10-30T11:09:28Z</dcterms:created>
  <dcterms:modified xsi:type="dcterms:W3CDTF">2025-12-10T22:49:32Z</dcterms:modified>
</cp:coreProperties>
</file>