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257" r:id="rId4"/>
    <p:sldId id="258" r:id="rId5"/>
    <p:sldId id="259" r:id="rId6"/>
    <p:sldId id="260" r:id="rId7"/>
    <p:sldId id="261" r:id="rId8"/>
    <p:sldId id="294" r:id="rId9"/>
    <p:sldId id="262" r:id="rId10"/>
    <p:sldId id="263" r:id="rId11"/>
    <p:sldId id="264" r:id="rId12"/>
    <p:sldId id="265" r:id="rId13"/>
    <p:sldId id="266" r:id="rId14"/>
    <p:sldId id="267" r:id="rId15"/>
    <p:sldId id="268" r:id="rId16"/>
    <p:sldId id="269" r:id="rId17"/>
    <p:sldId id="270" r:id="rId18"/>
    <p:sldId id="271" r:id="rId19"/>
    <p:sldId id="285" r:id="rId20"/>
    <p:sldId id="272" r:id="rId21"/>
    <p:sldId id="273" r:id="rId22"/>
    <p:sldId id="275" r:id="rId23"/>
    <p:sldId id="276" r:id="rId24"/>
    <p:sldId id="277" r:id="rId25"/>
    <p:sldId id="278" r:id="rId26"/>
    <p:sldId id="279" r:id="rId27"/>
    <p:sldId id="280" r:id="rId28"/>
    <p:sldId id="281" r:id="rId29"/>
    <p:sldId id="282" r:id="rId30"/>
    <p:sldId id="283" r:id="rId31"/>
    <p:sldId id="284" r:id="rId32"/>
    <p:sldId id="286" r:id="rId33"/>
    <p:sldId id="287" r:id="rId34"/>
    <p:sldId id="288" r:id="rId35"/>
    <p:sldId id="289" r:id="rId36"/>
    <p:sldId id="290" r:id="rId37"/>
    <p:sldId id="291" r:id="rId38"/>
    <p:sldId id="292" r:id="rId39"/>
    <p:sldId id="293" r:id="rId40"/>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0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12/9/2025</a:t>
            </a:fld>
            <a:endParaRPr lang="en-US" dirty="0"/>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3124035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12/9/2025</a:t>
            </a:fld>
            <a:endParaRPr lang="en-US" dirty="0"/>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1156480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12/9/2025</a:t>
            </a:fld>
            <a:endParaRPr lang="en-US" dirty="0"/>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dirty="0"/>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6627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12/9/2025</a:t>
            </a:fld>
            <a:endParaRPr lang="en-US" dirty="0"/>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2338673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12/9/2025</a:t>
            </a:fld>
            <a:endParaRPr lang="en-US" dirty="0"/>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2000587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12/9/2025</a:t>
            </a:fld>
            <a:endParaRPr lang="en-US" dirty="0"/>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3452264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12/9/2025</a:t>
            </a:fld>
            <a:endParaRPr lang="en-US" dirty="0"/>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2565843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12/9/2025</a:t>
            </a:fld>
            <a:endParaRPr lang="en-US" dirty="0"/>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1600950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12/9/2025</a:t>
            </a:fld>
            <a:endParaRPr lang="en-US" dirty="0"/>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1691130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12/9/2025</a:t>
            </a:fld>
            <a:endParaRPr lang="en-US" dirty="0"/>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dirty="0"/>
          </a:p>
        </p:txBody>
      </p:sp>
    </p:spTree>
    <p:extLst>
      <p:ext uri="{BB962C8B-B14F-4D97-AF65-F5344CB8AC3E}">
        <p14:creationId xmlns:p14="http://schemas.microsoft.com/office/powerpoint/2010/main" val="38710463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12/9/2025</a:t>
            </a:fld>
            <a:endParaRPr lang="en-US" dirty="0"/>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dirty="0"/>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8590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C739070-F2A8-B880-66C1-A2278A8E9EF4}"/>
              </a:ext>
            </a:extLst>
          </p:cNvPr>
          <p:cNvSpPr>
            <a:spLocks noGrp="1"/>
          </p:cNvSpPr>
          <p:nvPr>
            <p:ph type="ctrTitle"/>
          </p:nvPr>
        </p:nvSpPr>
        <p:spPr>
          <a:xfrm>
            <a:off x="1524000" y="1122363"/>
            <a:ext cx="9144000" cy="2387600"/>
          </a:xfrm>
        </p:spPr>
        <p:txBody>
          <a:bodyPr anchor="b"/>
          <a:lstStyle>
            <a:lvl1pPr algn="ctr">
              <a:defRPr sz="6000"/>
            </a:lvl1pPr>
          </a:lstStyle>
          <a:p>
            <a:r>
              <a:rPr lang="sk-SK"/>
              <a:t>Kliknutím upravte štýl predlohy nadpisu</a:t>
            </a:r>
          </a:p>
        </p:txBody>
      </p:sp>
      <p:sp>
        <p:nvSpPr>
          <p:cNvPr id="3" name="Podnadpis 2">
            <a:extLst>
              <a:ext uri="{FF2B5EF4-FFF2-40B4-BE49-F238E27FC236}">
                <a16:creationId xmlns:a16="http://schemas.microsoft.com/office/drawing/2014/main" id="{6283085A-0E40-1B04-7BCF-2A4EDA874A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Kliknutím upravte štýl predlohy podnadpisu</a:t>
            </a:r>
          </a:p>
        </p:txBody>
      </p:sp>
      <p:sp>
        <p:nvSpPr>
          <p:cNvPr id="4" name="Zástupný objekt pre dátum 3">
            <a:extLst>
              <a:ext uri="{FF2B5EF4-FFF2-40B4-BE49-F238E27FC236}">
                <a16:creationId xmlns:a16="http://schemas.microsoft.com/office/drawing/2014/main" id="{B87D5687-E03A-14EB-0D55-FBA8013B0A91}"/>
              </a:ext>
            </a:extLst>
          </p:cNvPr>
          <p:cNvSpPr>
            <a:spLocks noGrp="1"/>
          </p:cNvSpPr>
          <p:nvPr>
            <p:ph type="dt" sz="half" idx="10"/>
          </p:nvPr>
        </p:nvSpPr>
        <p:spPr/>
        <p:txBody>
          <a:bodyPr/>
          <a:lstStyle/>
          <a:p>
            <a:fld id="{56385155-E58C-4C45-80BA-0B4C5C7651B4}" type="datetimeFigureOut">
              <a:rPr lang="sk-SK" smtClean="0"/>
              <a:t>9. 12. 2025</a:t>
            </a:fld>
            <a:endParaRPr lang="sk-SK" dirty="0"/>
          </a:p>
        </p:txBody>
      </p:sp>
      <p:sp>
        <p:nvSpPr>
          <p:cNvPr id="5" name="Zástupný objekt pre pätu 4">
            <a:extLst>
              <a:ext uri="{FF2B5EF4-FFF2-40B4-BE49-F238E27FC236}">
                <a16:creationId xmlns:a16="http://schemas.microsoft.com/office/drawing/2014/main" id="{056E7A58-B841-894A-F1DD-AEB3C75030F8}"/>
              </a:ext>
            </a:extLst>
          </p:cNvPr>
          <p:cNvSpPr>
            <a:spLocks noGrp="1"/>
          </p:cNvSpPr>
          <p:nvPr>
            <p:ph type="ftr" sz="quarter" idx="11"/>
          </p:nvPr>
        </p:nvSpPr>
        <p:spPr/>
        <p:txBody>
          <a:bodyPr/>
          <a:lstStyle/>
          <a:p>
            <a:endParaRPr lang="sk-SK" dirty="0"/>
          </a:p>
        </p:txBody>
      </p:sp>
      <p:sp>
        <p:nvSpPr>
          <p:cNvPr id="6" name="Zástupný objekt pre číslo snímky 5">
            <a:extLst>
              <a:ext uri="{FF2B5EF4-FFF2-40B4-BE49-F238E27FC236}">
                <a16:creationId xmlns:a16="http://schemas.microsoft.com/office/drawing/2014/main" id="{A413F20F-2A3F-774F-DBBB-C373EE2A8B8F}"/>
              </a:ext>
            </a:extLst>
          </p:cNvPr>
          <p:cNvSpPr>
            <a:spLocks noGrp="1"/>
          </p:cNvSpPr>
          <p:nvPr>
            <p:ph type="sldNum" sz="quarter" idx="12"/>
          </p:nvPr>
        </p:nvSpPr>
        <p:spPr/>
        <p:txBody>
          <a:bodyPr/>
          <a:lstStyle/>
          <a:p>
            <a:fld id="{99F836B6-06D8-404E-8B67-7E9C9B7D4010}" type="slidenum">
              <a:rPr lang="sk-SK" smtClean="0"/>
              <a:t>‹#›</a:t>
            </a:fld>
            <a:endParaRPr lang="sk-SK" dirty="0"/>
          </a:p>
        </p:txBody>
      </p:sp>
    </p:spTree>
    <p:extLst>
      <p:ext uri="{BB962C8B-B14F-4D97-AF65-F5344CB8AC3E}">
        <p14:creationId xmlns:p14="http://schemas.microsoft.com/office/powerpoint/2010/main" val="24313390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65839D6-E65F-1E96-E597-3FF46625EB2E}"/>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8BD9108B-562D-80EC-B4AD-1D1F01052ED1}"/>
              </a:ext>
            </a:extLst>
          </p:cNvPr>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748B62BD-9C33-ED4E-FDCA-15F7C0B230C2}"/>
              </a:ext>
            </a:extLst>
          </p:cNvPr>
          <p:cNvSpPr>
            <a:spLocks noGrp="1"/>
          </p:cNvSpPr>
          <p:nvPr>
            <p:ph type="dt" sz="half" idx="10"/>
          </p:nvPr>
        </p:nvSpPr>
        <p:spPr/>
        <p:txBody>
          <a:bodyPr/>
          <a:lstStyle/>
          <a:p>
            <a:fld id="{56385155-E58C-4C45-80BA-0B4C5C7651B4}" type="datetimeFigureOut">
              <a:rPr lang="sk-SK" smtClean="0"/>
              <a:t>9. 12. 2025</a:t>
            </a:fld>
            <a:endParaRPr lang="sk-SK" dirty="0"/>
          </a:p>
        </p:txBody>
      </p:sp>
      <p:sp>
        <p:nvSpPr>
          <p:cNvPr id="5" name="Zástupný objekt pre pätu 4">
            <a:extLst>
              <a:ext uri="{FF2B5EF4-FFF2-40B4-BE49-F238E27FC236}">
                <a16:creationId xmlns:a16="http://schemas.microsoft.com/office/drawing/2014/main" id="{F47CB875-8E33-5C1A-7F5A-415F96880939}"/>
              </a:ext>
            </a:extLst>
          </p:cNvPr>
          <p:cNvSpPr>
            <a:spLocks noGrp="1"/>
          </p:cNvSpPr>
          <p:nvPr>
            <p:ph type="ftr" sz="quarter" idx="11"/>
          </p:nvPr>
        </p:nvSpPr>
        <p:spPr/>
        <p:txBody>
          <a:bodyPr/>
          <a:lstStyle/>
          <a:p>
            <a:endParaRPr lang="sk-SK" dirty="0"/>
          </a:p>
        </p:txBody>
      </p:sp>
      <p:sp>
        <p:nvSpPr>
          <p:cNvPr id="6" name="Zástupný objekt pre číslo snímky 5">
            <a:extLst>
              <a:ext uri="{FF2B5EF4-FFF2-40B4-BE49-F238E27FC236}">
                <a16:creationId xmlns:a16="http://schemas.microsoft.com/office/drawing/2014/main" id="{DA3F5DFE-E353-DCF1-2EB7-6FDC1728485D}"/>
              </a:ext>
            </a:extLst>
          </p:cNvPr>
          <p:cNvSpPr>
            <a:spLocks noGrp="1"/>
          </p:cNvSpPr>
          <p:nvPr>
            <p:ph type="sldNum" sz="quarter" idx="12"/>
          </p:nvPr>
        </p:nvSpPr>
        <p:spPr/>
        <p:txBody>
          <a:bodyPr/>
          <a:lstStyle/>
          <a:p>
            <a:fld id="{99F836B6-06D8-404E-8B67-7E9C9B7D4010}" type="slidenum">
              <a:rPr lang="sk-SK" smtClean="0"/>
              <a:t>‹#›</a:t>
            </a:fld>
            <a:endParaRPr lang="sk-SK" dirty="0"/>
          </a:p>
        </p:txBody>
      </p:sp>
    </p:spTree>
    <p:extLst>
      <p:ext uri="{BB962C8B-B14F-4D97-AF65-F5344CB8AC3E}">
        <p14:creationId xmlns:p14="http://schemas.microsoft.com/office/powerpoint/2010/main" val="33647962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1873699-713A-4DAB-DED3-2A6A670B23A1}"/>
              </a:ext>
            </a:extLst>
          </p:cNvPr>
          <p:cNvSpPr>
            <a:spLocks noGrp="1"/>
          </p:cNvSpPr>
          <p:nvPr>
            <p:ph type="title"/>
          </p:nvPr>
        </p:nvSpPr>
        <p:spPr>
          <a:xfrm>
            <a:off x="831850" y="1709738"/>
            <a:ext cx="10515600" cy="2852737"/>
          </a:xfrm>
        </p:spPr>
        <p:txBody>
          <a:bodyPr anchor="b"/>
          <a:lstStyle>
            <a:lvl1pPr>
              <a:defRPr sz="6000"/>
            </a:lvl1pPr>
          </a:lstStyle>
          <a:p>
            <a:r>
              <a:rPr lang="sk-SK"/>
              <a:t>Kliknutím upravte štýl predlohy nadpisu</a:t>
            </a:r>
          </a:p>
        </p:txBody>
      </p:sp>
      <p:sp>
        <p:nvSpPr>
          <p:cNvPr id="3" name="Zástupný text 2">
            <a:extLst>
              <a:ext uri="{FF2B5EF4-FFF2-40B4-BE49-F238E27FC236}">
                <a16:creationId xmlns:a16="http://schemas.microsoft.com/office/drawing/2014/main" id="{06374DB6-C646-6270-6C76-BB0C18515D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Kliknite sem a upravte štýly predlohy textu</a:t>
            </a:r>
          </a:p>
        </p:txBody>
      </p:sp>
      <p:sp>
        <p:nvSpPr>
          <p:cNvPr id="4" name="Zástupný objekt pre dátum 3">
            <a:extLst>
              <a:ext uri="{FF2B5EF4-FFF2-40B4-BE49-F238E27FC236}">
                <a16:creationId xmlns:a16="http://schemas.microsoft.com/office/drawing/2014/main" id="{F4603223-99EC-628C-4C01-93D6F951D4C1}"/>
              </a:ext>
            </a:extLst>
          </p:cNvPr>
          <p:cNvSpPr>
            <a:spLocks noGrp="1"/>
          </p:cNvSpPr>
          <p:nvPr>
            <p:ph type="dt" sz="half" idx="10"/>
          </p:nvPr>
        </p:nvSpPr>
        <p:spPr/>
        <p:txBody>
          <a:bodyPr/>
          <a:lstStyle/>
          <a:p>
            <a:fld id="{56385155-E58C-4C45-80BA-0B4C5C7651B4}" type="datetimeFigureOut">
              <a:rPr lang="sk-SK" smtClean="0"/>
              <a:t>9. 12. 2025</a:t>
            </a:fld>
            <a:endParaRPr lang="sk-SK" dirty="0"/>
          </a:p>
        </p:txBody>
      </p:sp>
      <p:sp>
        <p:nvSpPr>
          <p:cNvPr id="5" name="Zástupný objekt pre pätu 4">
            <a:extLst>
              <a:ext uri="{FF2B5EF4-FFF2-40B4-BE49-F238E27FC236}">
                <a16:creationId xmlns:a16="http://schemas.microsoft.com/office/drawing/2014/main" id="{5C468F81-D8B2-24A0-0026-122E8B6B0F3C}"/>
              </a:ext>
            </a:extLst>
          </p:cNvPr>
          <p:cNvSpPr>
            <a:spLocks noGrp="1"/>
          </p:cNvSpPr>
          <p:nvPr>
            <p:ph type="ftr" sz="quarter" idx="11"/>
          </p:nvPr>
        </p:nvSpPr>
        <p:spPr/>
        <p:txBody>
          <a:bodyPr/>
          <a:lstStyle/>
          <a:p>
            <a:endParaRPr lang="sk-SK" dirty="0"/>
          </a:p>
        </p:txBody>
      </p:sp>
      <p:sp>
        <p:nvSpPr>
          <p:cNvPr id="6" name="Zástupný objekt pre číslo snímky 5">
            <a:extLst>
              <a:ext uri="{FF2B5EF4-FFF2-40B4-BE49-F238E27FC236}">
                <a16:creationId xmlns:a16="http://schemas.microsoft.com/office/drawing/2014/main" id="{832A5D3A-56C1-24C3-3CF1-0B60EA8EE8BC}"/>
              </a:ext>
            </a:extLst>
          </p:cNvPr>
          <p:cNvSpPr>
            <a:spLocks noGrp="1"/>
          </p:cNvSpPr>
          <p:nvPr>
            <p:ph type="sldNum" sz="quarter" idx="12"/>
          </p:nvPr>
        </p:nvSpPr>
        <p:spPr/>
        <p:txBody>
          <a:bodyPr/>
          <a:lstStyle/>
          <a:p>
            <a:fld id="{99F836B6-06D8-404E-8B67-7E9C9B7D4010}" type="slidenum">
              <a:rPr lang="sk-SK" smtClean="0"/>
              <a:t>‹#›</a:t>
            </a:fld>
            <a:endParaRPr lang="sk-SK" dirty="0"/>
          </a:p>
        </p:txBody>
      </p:sp>
    </p:spTree>
    <p:extLst>
      <p:ext uri="{BB962C8B-B14F-4D97-AF65-F5344CB8AC3E}">
        <p14:creationId xmlns:p14="http://schemas.microsoft.com/office/powerpoint/2010/main" val="37795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97802D0-7855-5537-2BEC-22BAF5D29A72}"/>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44409095-DCFD-7733-A90D-9874947FD3C9}"/>
              </a:ext>
            </a:extLst>
          </p:cNvPr>
          <p:cNvSpPr>
            <a:spLocks noGrp="1"/>
          </p:cNvSpPr>
          <p:nvPr>
            <p:ph sz="half" idx="1"/>
          </p:nvPr>
        </p:nvSpPr>
        <p:spPr>
          <a:xfrm>
            <a:off x="838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obsah 3">
            <a:extLst>
              <a:ext uri="{FF2B5EF4-FFF2-40B4-BE49-F238E27FC236}">
                <a16:creationId xmlns:a16="http://schemas.microsoft.com/office/drawing/2014/main" id="{73CA0E9B-86D2-B99D-FA7E-A642F3F31A62}"/>
              </a:ext>
            </a:extLst>
          </p:cNvPr>
          <p:cNvSpPr>
            <a:spLocks noGrp="1"/>
          </p:cNvSpPr>
          <p:nvPr>
            <p:ph sz="half" idx="2"/>
          </p:nvPr>
        </p:nvSpPr>
        <p:spPr>
          <a:xfrm>
            <a:off x="6172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objekt pre dátum 4">
            <a:extLst>
              <a:ext uri="{FF2B5EF4-FFF2-40B4-BE49-F238E27FC236}">
                <a16:creationId xmlns:a16="http://schemas.microsoft.com/office/drawing/2014/main" id="{C44D3F55-FAD1-44F9-715F-1B6A7A7512A5}"/>
              </a:ext>
            </a:extLst>
          </p:cNvPr>
          <p:cNvSpPr>
            <a:spLocks noGrp="1"/>
          </p:cNvSpPr>
          <p:nvPr>
            <p:ph type="dt" sz="half" idx="10"/>
          </p:nvPr>
        </p:nvSpPr>
        <p:spPr/>
        <p:txBody>
          <a:bodyPr/>
          <a:lstStyle/>
          <a:p>
            <a:fld id="{56385155-E58C-4C45-80BA-0B4C5C7651B4}" type="datetimeFigureOut">
              <a:rPr lang="sk-SK" smtClean="0"/>
              <a:t>9. 12. 2025</a:t>
            </a:fld>
            <a:endParaRPr lang="sk-SK" dirty="0"/>
          </a:p>
        </p:txBody>
      </p:sp>
      <p:sp>
        <p:nvSpPr>
          <p:cNvPr id="6" name="Zástupný objekt pre pätu 5">
            <a:extLst>
              <a:ext uri="{FF2B5EF4-FFF2-40B4-BE49-F238E27FC236}">
                <a16:creationId xmlns:a16="http://schemas.microsoft.com/office/drawing/2014/main" id="{C9F5CEC5-2E5E-530C-7675-489407B394AA}"/>
              </a:ext>
            </a:extLst>
          </p:cNvPr>
          <p:cNvSpPr>
            <a:spLocks noGrp="1"/>
          </p:cNvSpPr>
          <p:nvPr>
            <p:ph type="ftr" sz="quarter" idx="11"/>
          </p:nvPr>
        </p:nvSpPr>
        <p:spPr/>
        <p:txBody>
          <a:bodyPr/>
          <a:lstStyle/>
          <a:p>
            <a:endParaRPr lang="sk-SK" dirty="0"/>
          </a:p>
        </p:txBody>
      </p:sp>
      <p:sp>
        <p:nvSpPr>
          <p:cNvPr id="7" name="Zástupný objekt pre číslo snímky 6">
            <a:extLst>
              <a:ext uri="{FF2B5EF4-FFF2-40B4-BE49-F238E27FC236}">
                <a16:creationId xmlns:a16="http://schemas.microsoft.com/office/drawing/2014/main" id="{1D19737A-F21C-61C9-396F-91AD9F53D69A}"/>
              </a:ext>
            </a:extLst>
          </p:cNvPr>
          <p:cNvSpPr>
            <a:spLocks noGrp="1"/>
          </p:cNvSpPr>
          <p:nvPr>
            <p:ph type="sldNum" sz="quarter" idx="12"/>
          </p:nvPr>
        </p:nvSpPr>
        <p:spPr/>
        <p:txBody>
          <a:bodyPr/>
          <a:lstStyle/>
          <a:p>
            <a:fld id="{99F836B6-06D8-404E-8B67-7E9C9B7D4010}" type="slidenum">
              <a:rPr lang="sk-SK" smtClean="0"/>
              <a:t>‹#›</a:t>
            </a:fld>
            <a:endParaRPr lang="sk-SK" dirty="0"/>
          </a:p>
        </p:txBody>
      </p:sp>
    </p:spTree>
    <p:extLst>
      <p:ext uri="{BB962C8B-B14F-4D97-AF65-F5344CB8AC3E}">
        <p14:creationId xmlns:p14="http://schemas.microsoft.com/office/powerpoint/2010/main" val="25505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2E1C51D-35ED-CDEF-3EE3-CF1EFC695E8F}"/>
              </a:ext>
            </a:extLst>
          </p:cNvPr>
          <p:cNvSpPr>
            <a:spLocks noGrp="1"/>
          </p:cNvSpPr>
          <p:nvPr>
            <p:ph type="title"/>
          </p:nvPr>
        </p:nvSpPr>
        <p:spPr>
          <a:xfrm>
            <a:off x="839788" y="365125"/>
            <a:ext cx="10515600" cy="1325563"/>
          </a:xfrm>
        </p:spPr>
        <p:txBody>
          <a:bodyPr/>
          <a:lstStyle/>
          <a:p>
            <a:r>
              <a:rPr lang="sk-SK"/>
              <a:t>Kliknutím upravte štýl predlohy nadpisu</a:t>
            </a:r>
          </a:p>
        </p:txBody>
      </p:sp>
      <p:sp>
        <p:nvSpPr>
          <p:cNvPr id="3" name="Zástupný text 2">
            <a:extLst>
              <a:ext uri="{FF2B5EF4-FFF2-40B4-BE49-F238E27FC236}">
                <a16:creationId xmlns:a16="http://schemas.microsoft.com/office/drawing/2014/main" id="{31572049-1859-33AA-379E-A467C63FD43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objekt pre obsah 3">
            <a:extLst>
              <a:ext uri="{FF2B5EF4-FFF2-40B4-BE49-F238E27FC236}">
                <a16:creationId xmlns:a16="http://schemas.microsoft.com/office/drawing/2014/main" id="{82226418-2656-DCC4-C6C9-53CE926437B7}"/>
              </a:ext>
            </a:extLst>
          </p:cNvPr>
          <p:cNvSpPr>
            <a:spLocks noGrp="1"/>
          </p:cNvSpPr>
          <p:nvPr>
            <p:ph sz="half" idx="2"/>
          </p:nvPr>
        </p:nvSpPr>
        <p:spPr>
          <a:xfrm>
            <a:off x="839788" y="2505075"/>
            <a:ext cx="5157787"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text 4">
            <a:extLst>
              <a:ext uri="{FF2B5EF4-FFF2-40B4-BE49-F238E27FC236}">
                <a16:creationId xmlns:a16="http://schemas.microsoft.com/office/drawing/2014/main" id="{1BCD6F48-C263-5337-4CF4-F45A3EC5D8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objekt pre obsah 5">
            <a:extLst>
              <a:ext uri="{FF2B5EF4-FFF2-40B4-BE49-F238E27FC236}">
                <a16:creationId xmlns:a16="http://schemas.microsoft.com/office/drawing/2014/main" id="{954DD26F-E3D5-50D9-44EE-EDC0BE75ECF5}"/>
              </a:ext>
            </a:extLst>
          </p:cNvPr>
          <p:cNvSpPr>
            <a:spLocks noGrp="1"/>
          </p:cNvSpPr>
          <p:nvPr>
            <p:ph sz="quarter" idx="4"/>
          </p:nvPr>
        </p:nvSpPr>
        <p:spPr>
          <a:xfrm>
            <a:off x="6172200" y="2505075"/>
            <a:ext cx="5183188"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Zástupný objekt pre dátum 6">
            <a:extLst>
              <a:ext uri="{FF2B5EF4-FFF2-40B4-BE49-F238E27FC236}">
                <a16:creationId xmlns:a16="http://schemas.microsoft.com/office/drawing/2014/main" id="{69E38B80-7897-4FA5-E070-DD30CC7ECEBD}"/>
              </a:ext>
            </a:extLst>
          </p:cNvPr>
          <p:cNvSpPr>
            <a:spLocks noGrp="1"/>
          </p:cNvSpPr>
          <p:nvPr>
            <p:ph type="dt" sz="half" idx="10"/>
          </p:nvPr>
        </p:nvSpPr>
        <p:spPr/>
        <p:txBody>
          <a:bodyPr/>
          <a:lstStyle/>
          <a:p>
            <a:fld id="{56385155-E58C-4C45-80BA-0B4C5C7651B4}" type="datetimeFigureOut">
              <a:rPr lang="sk-SK" smtClean="0"/>
              <a:t>9. 12. 2025</a:t>
            </a:fld>
            <a:endParaRPr lang="sk-SK" dirty="0"/>
          </a:p>
        </p:txBody>
      </p:sp>
      <p:sp>
        <p:nvSpPr>
          <p:cNvPr id="8" name="Zástupný objekt pre pätu 7">
            <a:extLst>
              <a:ext uri="{FF2B5EF4-FFF2-40B4-BE49-F238E27FC236}">
                <a16:creationId xmlns:a16="http://schemas.microsoft.com/office/drawing/2014/main" id="{4DAEEE9C-FA08-1B9E-05F0-D59999A89F51}"/>
              </a:ext>
            </a:extLst>
          </p:cNvPr>
          <p:cNvSpPr>
            <a:spLocks noGrp="1"/>
          </p:cNvSpPr>
          <p:nvPr>
            <p:ph type="ftr" sz="quarter" idx="11"/>
          </p:nvPr>
        </p:nvSpPr>
        <p:spPr/>
        <p:txBody>
          <a:bodyPr/>
          <a:lstStyle/>
          <a:p>
            <a:endParaRPr lang="sk-SK" dirty="0"/>
          </a:p>
        </p:txBody>
      </p:sp>
      <p:sp>
        <p:nvSpPr>
          <p:cNvPr id="9" name="Zástupný objekt pre číslo snímky 8">
            <a:extLst>
              <a:ext uri="{FF2B5EF4-FFF2-40B4-BE49-F238E27FC236}">
                <a16:creationId xmlns:a16="http://schemas.microsoft.com/office/drawing/2014/main" id="{CD77D376-0857-7793-A3A7-218D08087904}"/>
              </a:ext>
            </a:extLst>
          </p:cNvPr>
          <p:cNvSpPr>
            <a:spLocks noGrp="1"/>
          </p:cNvSpPr>
          <p:nvPr>
            <p:ph type="sldNum" sz="quarter" idx="12"/>
          </p:nvPr>
        </p:nvSpPr>
        <p:spPr/>
        <p:txBody>
          <a:bodyPr/>
          <a:lstStyle/>
          <a:p>
            <a:fld id="{99F836B6-06D8-404E-8B67-7E9C9B7D4010}" type="slidenum">
              <a:rPr lang="sk-SK" smtClean="0"/>
              <a:t>‹#›</a:t>
            </a:fld>
            <a:endParaRPr lang="sk-SK" dirty="0"/>
          </a:p>
        </p:txBody>
      </p:sp>
    </p:spTree>
    <p:extLst>
      <p:ext uri="{BB962C8B-B14F-4D97-AF65-F5344CB8AC3E}">
        <p14:creationId xmlns:p14="http://schemas.microsoft.com/office/powerpoint/2010/main" val="24403055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EADE039-16D1-B92A-CB13-59CE55B7DFC2}"/>
              </a:ext>
            </a:extLst>
          </p:cNvPr>
          <p:cNvSpPr>
            <a:spLocks noGrp="1"/>
          </p:cNvSpPr>
          <p:nvPr>
            <p:ph type="title"/>
          </p:nvPr>
        </p:nvSpPr>
        <p:spPr/>
        <p:txBody>
          <a:bodyPr/>
          <a:lstStyle/>
          <a:p>
            <a:r>
              <a:rPr lang="sk-SK"/>
              <a:t>Kliknutím upravte štýl predlohy nadpisu</a:t>
            </a:r>
          </a:p>
        </p:txBody>
      </p:sp>
      <p:sp>
        <p:nvSpPr>
          <p:cNvPr id="3" name="Zástupný objekt pre dátum 2">
            <a:extLst>
              <a:ext uri="{FF2B5EF4-FFF2-40B4-BE49-F238E27FC236}">
                <a16:creationId xmlns:a16="http://schemas.microsoft.com/office/drawing/2014/main" id="{7435074B-EF67-013A-2125-E113FFF36207}"/>
              </a:ext>
            </a:extLst>
          </p:cNvPr>
          <p:cNvSpPr>
            <a:spLocks noGrp="1"/>
          </p:cNvSpPr>
          <p:nvPr>
            <p:ph type="dt" sz="half" idx="10"/>
          </p:nvPr>
        </p:nvSpPr>
        <p:spPr/>
        <p:txBody>
          <a:bodyPr/>
          <a:lstStyle/>
          <a:p>
            <a:fld id="{56385155-E58C-4C45-80BA-0B4C5C7651B4}" type="datetimeFigureOut">
              <a:rPr lang="sk-SK" smtClean="0"/>
              <a:t>9. 12. 2025</a:t>
            </a:fld>
            <a:endParaRPr lang="sk-SK" dirty="0"/>
          </a:p>
        </p:txBody>
      </p:sp>
      <p:sp>
        <p:nvSpPr>
          <p:cNvPr id="4" name="Zástupný objekt pre pätu 3">
            <a:extLst>
              <a:ext uri="{FF2B5EF4-FFF2-40B4-BE49-F238E27FC236}">
                <a16:creationId xmlns:a16="http://schemas.microsoft.com/office/drawing/2014/main" id="{6D613A2F-307B-13D5-702B-55B5D683AE94}"/>
              </a:ext>
            </a:extLst>
          </p:cNvPr>
          <p:cNvSpPr>
            <a:spLocks noGrp="1"/>
          </p:cNvSpPr>
          <p:nvPr>
            <p:ph type="ftr" sz="quarter" idx="11"/>
          </p:nvPr>
        </p:nvSpPr>
        <p:spPr/>
        <p:txBody>
          <a:bodyPr/>
          <a:lstStyle/>
          <a:p>
            <a:endParaRPr lang="sk-SK" dirty="0"/>
          </a:p>
        </p:txBody>
      </p:sp>
      <p:sp>
        <p:nvSpPr>
          <p:cNvPr id="5" name="Zástupný objekt pre číslo snímky 4">
            <a:extLst>
              <a:ext uri="{FF2B5EF4-FFF2-40B4-BE49-F238E27FC236}">
                <a16:creationId xmlns:a16="http://schemas.microsoft.com/office/drawing/2014/main" id="{5DCF6335-E0F1-2E4C-BCE1-60F0D2BAE344}"/>
              </a:ext>
            </a:extLst>
          </p:cNvPr>
          <p:cNvSpPr>
            <a:spLocks noGrp="1"/>
          </p:cNvSpPr>
          <p:nvPr>
            <p:ph type="sldNum" sz="quarter" idx="12"/>
          </p:nvPr>
        </p:nvSpPr>
        <p:spPr/>
        <p:txBody>
          <a:bodyPr/>
          <a:lstStyle/>
          <a:p>
            <a:fld id="{99F836B6-06D8-404E-8B67-7E9C9B7D4010}" type="slidenum">
              <a:rPr lang="sk-SK" smtClean="0"/>
              <a:t>‹#›</a:t>
            </a:fld>
            <a:endParaRPr lang="sk-SK" dirty="0"/>
          </a:p>
        </p:txBody>
      </p:sp>
    </p:spTree>
    <p:extLst>
      <p:ext uri="{BB962C8B-B14F-4D97-AF65-F5344CB8AC3E}">
        <p14:creationId xmlns:p14="http://schemas.microsoft.com/office/powerpoint/2010/main" val="4546394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objekt pre dátum 1">
            <a:extLst>
              <a:ext uri="{FF2B5EF4-FFF2-40B4-BE49-F238E27FC236}">
                <a16:creationId xmlns:a16="http://schemas.microsoft.com/office/drawing/2014/main" id="{619470E0-4D3E-E088-F2F4-20A349065728}"/>
              </a:ext>
            </a:extLst>
          </p:cNvPr>
          <p:cNvSpPr>
            <a:spLocks noGrp="1"/>
          </p:cNvSpPr>
          <p:nvPr>
            <p:ph type="dt" sz="half" idx="10"/>
          </p:nvPr>
        </p:nvSpPr>
        <p:spPr/>
        <p:txBody>
          <a:bodyPr/>
          <a:lstStyle/>
          <a:p>
            <a:fld id="{56385155-E58C-4C45-80BA-0B4C5C7651B4}" type="datetimeFigureOut">
              <a:rPr lang="sk-SK" smtClean="0"/>
              <a:t>9. 12. 2025</a:t>
            </a:fld>
            <a:endParaRPr lang="sk-SK" dirty="0"/>
          </a:p>
        </p:txBody>
      </p:sp>
      <p:sp>
        <p:nvSpPr>
          <p:cNvPr id="3" name="Zástupný objekt pre pätu 2">
            <a:extLst>
              <a:ext uri="{FF2B5EF4-FFF2-40B4-BE49-F238E27FC236}">
                <a16:creationId xmlns:a16="http://schemas.microsoft.com/office/drawing/2014/main" id="{B5E29099-2DAF-9EA0-A077-AE27C38B107D}"/>
              </a:ext>
            </a:extLst>
          </p:cNvPr>
          <p:cNvSpPr>
            <a:spLocks noGrp="1"/>
          </p:cNvSpPr>
          <p:nvPr>
            <p:ph type="ftr" sz="quarter" idx="11"/>
          </p:nvPr>
        </p:nvSpPr>
        <p:spPr/>
        <p:txBody>
          <a:bodyPr/>
          <a:lstStyle/>
          <a:p>
            <a:endParaRPr lang="sk-SK" dirty="0"/>
          </a:p>
        </p:txBody>
      </p:sp>
      <p:sp>
        <p:nvSpPr>
          <p:cNvPr id="4" name="Zástupný objekt pre číslo snímky 3">
            <a:extLst>
              <a:ext uri="{FF2B5EF4-FFF2-40B4-BE49-F238E27FC236}">
                <a16:creationId xmlns:a16="http://schemas.microsoft.com/office/drawing/2014/main" id="{A8C318B9-8BB2-4883-86E8-885A5A4652F7}"/>
              </a:ext>
            </a:extLst>
          </p:cNvPr>
          <p:cNvSpPr>
            <a:spLocks noGrp="1"/>
          </p:cNvSpPr>
          <p:nvPr>
            <p:ph type="sldNum" sz="quarter" idx="12"/>
          </p:nvPr>
        </p:nvSpPr>
        <p:spPr/>
        <p:txBody>
          <a:bodyPr/>
          <a:lstStyle/>
          <a:p>
            <a:fld id="{99F836B6-06D8-404E-8B67-7E9C9B7D4010}" type="slidenum">
              <a:rPr lang="sk-SK" smtClean="0"/>
              <a:t>‹#›</a:t>
            </a:fld>
            <a:endParaRPr lang="sk-SK" dirty="0"/>
          </a:p>
        </p:txBody>
      </p:sp>
    </p:spTree>
    <p:extLst>
      <p:ext uri="{BB962C8B-B14F-4D97-AF65-F5344CB8AC3E}">
        <p14:creationId xmlns:p14="http://schemas.microsoft.com/office/powerpoint/2010/main" val="2080875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5BE158F-3379-64BA-E8FB-225E573E1EC7}"/>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sah 2">
            <a:extLst>
              <a:ext uri="{FF2B5EF4-FFF2-40B4-BE49-F238E27FC236}">
                <a16:creationId xmlns:a16="http://schemas.microsoft.com/office/drawing/2014/main" id="{AE23B8BF-E90B-4765-1EDA-015C27CBE6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text 3">
            <a:extLst>
              <a:ext uri="{FF2B5EF4-FFF2-40B4-BE49-F238E27FC236}">
                <a16:creationId xmlns:a16="http://schemas.microsoft.com/office/drawing/2014/main" id="{D31834C7-BC79-B2D3-F6AF-C87AE22489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9870F848-18E2-D0A1-457E-FFA15A3CDCFA}"/>
              </a:ext>
            </a:extLst>
          </p:cNvPr>
          <p:cNvSpPr>
            <a:spLocks noGrp="1"/>
          </p:cNvSpPr>
          <p:nvPr>
            <p:ph type="dt" sz="half" idx="10"/>
          </p:nvPr>
        </p:nvSpPr>
        <p:spPr/>
        <p:txBody>
          <a:bodyPr/>
          <a:lstStyle/>
          <a:p>
            <a:fld id="{56385155-E58C-4C45-80BA-0B4C5C7651B4}" type="datetimeFigureOut">
              <a:rPr lang="sk-SK" smtClean="0"/>
              <a:t>9. 12. 2025</a:t>
            </a:fld>
            <a:endParaRPr lang="sk-SK" dirty="0"/>
          </a:p>
        </p:txBody>
      </p:sp>
      <p:sp>
        <p:nvSpPr>
          <p:cNvPr id="6" name="Zástupný objekt pre pätu 5">
            <a:extLst>
              <a:ext uri="{FF2B5EF4-FFF2-40B4-BE49-F238E27FC236}">
                <a16:creationId xmlns:a16="http://schemas.microsoft.com/office/drawing/2014/main" id="{DE6BA3C2-FCDF-A61D-82D1-B82BBCC2BA26}"/>
              </a:ext>
            </a:extLst>
          </p:cNvPr>
          <p:cNvSpPr>
            <a:spLocks noGrp="1"/>
          </p:cNvSpPr>
          <p:nvPr>
            <p:ph type="ftr" sz="quarter" idx="11"/>
          </p:nvPr>
        </p:nvSpPr>
        <p:spPr/>
        <p:txBody>
          <a:bodyPr/>
          <a:lstStyle/>
          <a:p>
            <a:endParaRPr lang="sk-SK" dirty="0"/>
          </a:p>
        </p:txBody>
      </p:sp>
      <p:sp>
        <p:nvSpPr>
          <p:cNvPr id="7" name="Zástupný objekt pre číslo snímky 6">
            <a:extLst>
              <a:ext uri="{FF2B5EF4-FFF2-40B4-BE49-F238E27FC236}">
                <a16:creationId xmlns:a16="http://schemas.microsoft.com/office/drawing/2014/main" id="{F3439944-E07C-B6EE-E3F2-FEA229A599A7}"/>
              </a:ext>
            </a:extLst>
          </p:cNvPr>
          <p:cNvSpPr>
            <a:spLocks noGrp="1"/>
          </p:cNvSpPr>
          <p:nvPr>
            <p:ph type="sldNum" sz="quarter" idx="12"/>
          </p:nvPr>
        </p:nvSpPr>
        <p:spPr/>
        <p:txBody>
          <a:bodyPr/>
          <a:lstStyle/>
          <a:p>
            <a:fld id="{99F836B6-06D8-404E-8B67-7E9C9B7D4010}" type="slidenum">
              <a:rPr lang="sk-SK" smtClean="0"/>
              <a:t>‹#›</a:t>
            </a:fld>
            <a:endParaRPr lang="sk-SK" dirty="0"/>
          </a:p>
        </p:txBody>
      </p:sp>
    </p:spTree>
    <p:extLst>
      <p:ext uri="{BB962C8B-B14F-4D97-AF65-F5344CB8AC3E}">
        <p14:creationId xmlns:p14="http://schemas.microsoft.com/office/powerpoint/2010/main" val="26233038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DA139BB-A74A-D0BE-B948-8FFABE121AC8}"/>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rázok 2">
            <a:extLst>
              <a:ext uri="{FF2B5EF4-FFF2-40B4-BE49-F238E27FC236}">
                <a16:creationId xmlns:a16="http://schemas.microsoft.com/office/drawing/2014/main" id="{3EB7877D-1E59-0790-861C-2CA30012AF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dirty="0"/>
          </a:p>
        </p:txBody>
      </p:sp>
      <p:sp>
        <p:nvSpPr>
          <p:cNvPr id="4" name="Zástupný text 3">
            <a:extLst>
              <a:ext uri="{FF2B5EF4-FFF2-40B4-BE49-F238E27FC236}">
                <a16:creationId xmlns:a16="http://schemas.microsoft.com/office/drawing/2014/main" id="{A67BF276-D17D-A67C-D872-A4175706D1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428F6F0D-8F3E-5725-A49B-D87AA74F632B}"/>
              </a:ext>
            </a:extLst>
          </p:cNvPr>
          <p:cNvSpPr>
            <a:spLocks noGrp="1"/>
          </p:cNvSpPr>
          <p:nvPr>
            <p:ph type="dt" sz="half" idx="10"/>
          </p:nvPr>
        </p:nvSpPr>
        <p:spPr/>
        <p:txBody>
          <a:bodyPr/>
          <a:lstStyle/>
          <a:p>
            <a:fld id="{56385155-E58C-4C45-80BA-0B4C5C7651B4}" type="datetimeFigureOut">
              <a:rPr lang="sk-SK" smtClean="0"/>
              <a:t>9. 12. 2025</a:t>
            </a:fld>
            <a:endParaRPr lang="sk-SK" dirty="0"/>
          </a:p>
        </p:txBody>
      </p:sp>
      <p:sp>
        <p:nvSpPr>
          <p:cNvPr id="6" name="Zástupný objekt pre pätu 5">
            <a:extLst>
              <a:ext uri="{FF2B5EF4-FFF2-40B4-BE49-F238E27FC236}">
                <a16:creationId xmlns:a16="http://schemas.microsoft.com/office/drawing/2014/main" id="{CA788EAB-4B0B-953F-4075-F991626EB5A4}"/>
              </a:ext>
            </a:extLst>
          </p:cNvPr>
          <p:cNvSpPr>
            <a:spLocks noGrp="1"/>
          </p:cNvSpPr>
          <p:nvPr>
            <p:ph type="ftr" sz="quarter" idx="11"/>
          </p:nvPr>
        </p:nvSpPr>
        <p:spPr/>
        <p:txBody>
          <a:bodyPr/>
          <a:lstStyle/>
          <a:p>
            <a:endParaRPr lang="sk-SK" dirty="0"/>
          </a:p>
        </p:txBody>
      </p:sp>
      <p:sp>
        <p:nvSpPr>
          <p:cNvPr id="7" name="Zástupný objekt pre číslo snímky 6">
            <a:extLst>
              <a:ext uri="{FF2B5EF4-FFF2-40B4-BE49-F238E27FC236}">
                <a16:creationId xmlns:a16="http://schemas.microsoft.com/office/drawing/2014/main" id="{AA37172E-70DA-54C8-B0D1-6B9C9000E8BD}"/>
              </a:ext>
            </a:extLst>
          </p:cNvPr>
          <p:cNvSpPr>
            <a:spLocks noGrp="1"/>
          </p:cNvSpPr>
          <p:nvPr>
            <p:ph type="sldNum" sz="quarter" idx="12"/>
          </p:nvPr>
        </p:nvSpPr>
        <p:spPr/>
        <p:txBody>
          <a:bodyPr/>
          <a:lstStyle/>
          <a:p>
            <a:fld id="{99F836B6-06D8-404E-8B67-7E9C9B7D4010}" type="slidenum">
              <a:rPr lang="sk-SK" smtClean="0"/>
              <a:t>‹#›</a:t>
            </a:fld>
            <a:endParaRPr lang="sk-SK" dirty="0"/>
          </a:p>
        </p:txBody>
      </p:sp>
    </p:spTree>
    <p:extLst>
      <p:ext uri="{BB962C8B-B14F-4D97-AF65-F5344CB8AC3E}">
        <p14:creationId xmlns:p14="http://schemas.microsoft.com/office/powerpoint/2010/main" val="2874696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096C43D-5814-5364-B81A-93859C4E0C2D}"/>
              </a:ext>
            </a:extLst>
          </p:cNvPr>
          <p:cNvSpPr>
            <a:spLocks noGrp="1"/>
          </p:cNvSpPr>
          <p:nvPr>
            <p:ph type="title"/>
          </p:nvPr>
        </p:nvSpPr>
        <p:spPr/>
        <p:txBody>
          <a:bodyPr/>
          <a:lstStyle/>
          <a:p>
            <a:r>
              <a:rPr lang="sk-SK"/>
              <a:t>Kliknutím upravte štýl predlohy nadpisu</a:t>
            </a:r>
          </a:p>
        </p:txBody>
      </p:sp>
      <p:sp>
        <p:nvSpPr>
          <p:cNvPr id="3" name="Zástupný zvislý text 2">
            <a:extLst>
              <a:ext uri="{FF2B5EF4-FFF2-40B4-BE49-F238E27FC236}">
                <a16:creationId xmlns:a16="http://schemas.microsoft.com/office/drawing/2014/main" id="{BEC83973-FB34-9DB8-0339-2EE94E8C6687}"/>
              </a:ext>
            </a:extLst>
          </p:cNvPr>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2B1F93AE-0636-2AC8-1792-91B8994101F2}"/>
              </a:ext>
            </a:extLst>
          </p:cNvPr>
          <p:cNvSpPr>
            <a:spLocks noGrp="1"/>
          </p:cNvSpPr>
          <p:nvPr>
            <p:ph type="dt" sz="half" idx="10"/>
          </p:nvPr>
        </p:nvSpPr>
        <p:spPr/>
        <p:txBody>
          <a:bodyPr/>
          <a:lstStyle/>
          <a:p>
            <a:fld id="{56385155-E58C-4C45-80BA-0B4C5C7651B4}" type="datetimeFigureOut">
              <a:rPr lang="sk-SK" smtClean="0"/>
              <a:t>9. 12. 2025</a:t>
            </a:fld>
            <a:endParaRPr lang="sk-SK" dirty="0"/>
          </a:p>
        </p:txBody>
      </p:sp>
      <p:sp>
        <p:nvSpPr>
          <p:cNvPr id="5" name="Zástupný objekt pre pätu 4">
            <a:extLst>
              <a:ext uri="{FF2B5EF4-FFF2-40B4-BE49-F238E27FC236}">
                <a16:creationId xmlns:a16="http://schemas.microsoft.com/office/drawing/2014/main" id="{BED943C2-5F06-E19A-52CC-4D5CBA0496A5}"/>
              </a:ext>
            </a:extLst>
          </p:cNvPr>
          <p:cNvSpPr>
            <a:spLocks noGrp="1"/>
          </p:cNvSpPr>
          <p:nvPr>
            <p:ph type="ftr" sz="quarter" idx="11"/>
          </p:nvPr>
        </p:nvSpPr>
        <p:spPr/>
        <p:txBody>
          <a:bodyPr/>
          <a:lstStyle/>
          <a:p>
            <a:endParaRPr lang="sk-SK" dirty="0"/>
          </a:p>
        </p:txBody>
      </p:sp>
      <p:sp>
        <p:nvSpPr>
          <p:cNvPr id="6" name="Zástupný objekt pre číslo snímky 5">
            <a:extLst>
              <a:ext uri="{FF2B5EF4-FFF2-40B4-BE49-F238E27FC236}">
                <a16:creationId xmlns:a16="http://schemas.microsoft.com/office/drawing/2014/main" id="{2BF1A2CB-1E30-FB31-150B-64A8A29AF95F}"/>
              </a:ext>
            </a:extLst>
          </p:cNvPr>
          <p:cNvSpPr>
            <a:spLocks noGrp="1"/>
          </p:cNvSpPr>
          <p:nvPr>
            <p:ph type="sldNum" sz="quarter" idx="12"/>
          </p:nvPr>
        </p:nvSpPr>
        <p:spPr/>
        <p:txBody>
          <a:bodyPr/>
          <a:lstStyle/>
          <a:p>
            <a:fld id="{99F836B6-06D8-404E-8B67-7E9C9B7D4010}" type="slidenum">
              <a:rPr lang="sk-SK" smtClean="0"/>
              <a:t>‹#›</a:t>
            </a:fld>
            <a:endParaRPr lang="sk-SK" dirty="0"/>
          </a:p>
        </p:txBody>
      </p:sp>
    </p:spTree>
    <p:extLst>
      <p:ext uri="{BB962C8B-B14F-4D97-AF65-F5344CB8AC3E}">
        <p14:creationId xmlns:p14="http://schemas.microsoft.com/office/powerpoint/2010/main" val="2011196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a:extLst>
              <a:ext uri="{FF2B5EF4-FFF2-40B4-BE49-F238E27FC236}">
                <a16:creationId xmlns:a16="http://schemas.microsoft.com/office/drawing/2014/main" id="{68043570-C1DA-080D-0927-D9F3EF7A533E}"/>
              </a:ext>
            </a:extLst>
          </p:cNvPr>
          <p:cNvSpPr>
            <a:spLocks noGrp="1"/>
          </p:cNvSpPr>
          <p:nvPr>
            <p:ph type="title" orient="vert"/>
          </p:nvPr>
        </p:nvSpPr>
        <p:spPr>
          <a:xfrm>
            <a:off x="8724900" y="365125"/>
            <a:ext cx="2628900" cy="5811838"/>
          </a:xfrm>
        </p:spPr>
        <p:txBody>
          <a:bodyPr vert="eaVert"/>
          <a:lstStyle/>
          <a:p>
            <a:r>
              <a:rPr lang="sk-SK"/>
              <a:t>Kliknutím upravte štýl predlohy nadpisu</a:t>
            </a:r>
          </a:p>
        </p:txBody>
      </p:sp>
      <p:sp>
        <p:nvSpPr>
          <p:cNvPr id="3" name="Zástupný zvislý text 2">
            <a:extLst>
              <a:ext uri="{FF2B5EF4-FFF2-40B4-BE49-F238E27FC236}">
                <a16:creationId xmlns:a16="http://schemas.microsoft.com/office/drawing/2014/main" id="{F7B168B8-4989-B186-657B-F3AC31239FC7}"/>
              </a:ext>
            </a:extLst>
          </p:cNvPr>
          <p:cNvSpPr>
            <a:spLocks noGrp="1"/>
          </p:cNvSpPr>
          <p:nvPr>
            <p:ph type="body" orient="vert" idx="1"/>
          </p:nvPr>
        </p:nvSpPr>
        <p:spPr>
          <a:xfrm>
            <a:off x="838200" y="365125"/>
            <a:ext cx="7734300" cy="5811838"/>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CB811483-CF4E-F4FA-AF0F-B0525A52A978}"/>
              </a:ext>
            </a:extLst>
          </p:cNvPr>
          <p:cNvSpPr>
            <a:spLocks noGrp="1"/>
          </p:cNvSpPr>
          <p:nvPr>
            <p:ph type="dt" sz="half" idx="10"/>
          </p:nvPr>
        </p:nvSpPr>
        <p:spPr/>
        <p:txBody>
          <a:bodyPr/>
          <a:lstStyle/>
          <a:p>
            <a:fld id="{56385155-E58C-4C45-80BA-0B4C5C7651B4}" type="datetimeFigureOut">
              <a:rPr lang="sk-SK" smtClean="0"/>
              <a:t>9. 12. 2025</a:t>
            </a:fld>
            <a:endParaRPr lang="sk-SK" dirty="0"/>
          </a:p>
        </p:txBody>
      </p:sp>
      <p:sp>
        <p:nvSpPr>
          <p:cNvPr id="5" name="Zástupný objekt pre pätu 4">
            <a:extLst>
              <a:ext uri="{FF2B5EF4-FFF2-40B4-BE49-F238E27FC236}">
                <a16:creationId xmlns:a16="http://schemas.microsoft.com/office/drawing/2014/main" id="{337C9DD8-30B1-F9C5-564B-15E36EB88003}"/>
              </a:ext>
            </a:extLst>
          </p:cNvPr>
          <p:cNvSpPr>
            <a:spLocks noGrp="1"/>
          </p:cNvSpPr>
          <p:nvPr>
            <p:ph type="ftr" sz="quarter" idx="11"/>
          </p:nvPr>
        </p:nvSpPr>
        <p:spPr/>
        <p:txBody>
          <a:bodyPr/>
          <a:lstStyle/>
          <a:p>
            <a:endParaRPr lang="sk-SK" dirty="0"/>
          </a:p>
        </p:txBody>
      </p:sp>
      <p:sp>
        <p:nvSpPr>
          <p:cNvPr id="6" name="Zástupný objekt pre číslo snímky 5">
            <a:extLst>
              <a:ext uri="{FF2B5EF4-FFF2-40B4-BE49-F238E27FC236}">
                <a16:creationId xmlns:a16="http://schemas.microsoft.com/office/drawing/2014/main" id="{8DA7C753-3578-CA8E-AA64-851C654EFBA9}"/>
              </a:ext>
            </a:extLst>
          </p:cNvPr>
          <p:cNvSpPr>
            <a:spLocks noGrp="1"/>
          </p:cNvSpPr>
          <p:nvPr>
            <p:ph type="sldNum" sz="quarter" idx="12"/>
          </p:nvPr>
        </p:nvSpPr>
        <p:spPr/>
        <p:txBody>
          <a:bodyPr/>
          <a:lstStyle/>
          <a:p>
            <a:fld id="{99F836B6-06D8-404E-8B67-7E9C9B7D4010}" type="slidenum">
              <a:rPr lang="sk-SK" smtClean="0"/>
              <a:t>‹#›</a:t>
            </a:fld>
            <a:endParaRPr lang="sk-SK" dirty="0"/>
          </a:p>
        </p:txBody>
      </p:sp>
    </p:spTree>
    <p:extLst>
      <p:ext uri="{BB962C8B-B14F-4D97-AF65-F5344CB8AC3E}">
        <p14:creationId xmlns:p14="http://schemas.microsoft.com/office/powerpoint/2010/main" val="3496777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12/9/2025</a:t>
            </a:fld>
            <a:endParaRPr lang="en-US" dirty="0"/>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dirty="0"/>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11196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nadpis 1">
            <a:extLst>
              <a:ext uri="{FF2B5EF4-FFF2-40B4-BE49-F238E27FC236}">
                <a16:creationId xmlns:a16="http://schemas.microsoft.com/office/drawing/2014/main" id="{0F0A7A6C-B8B7-3D12-E1D9-21A9245C1D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a:t>Kliknutím upravte štýl predlohy nadpisu</a:t>
            </a:r>
          </a:p>
        </p:txBody>
      </p:sp>
      <p:sp>
        <p:nvSpPr>
          <p:cNvPr id="3" name="Zástupný text 2">
            <a:extLst>
              <a:ext uri="{FF2B5EF4-FFF2-40B4-BE49-F238E27FC236}">
                <a16:creationId xmlns:a16="http://schemas.microsoft.com/office/drawing/2014/main" id="{563AD044-754F-9718-DDA3-860F129C0A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89F2CFA1-3541-C865-F1E9-990D3C2690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385155-E58C-4C45-80BA-0B4C5C7651B4}" type="datetimeFigureOut">
              <a:rPr lang="sk-SK" smtClean="0"/>
              <a:t>9. 12. 2025</a:t>
            </a:fld>
            <a:endParaRPr lang="sk-SK" dirty="0"/>
          </a:p>
        </p:txBody>
      </p:sp>
      <p:sp>
        <p:nvSpPr>
          <p:cNvPr id="5" name="Zástupný objekt pre pätu 4">
            <a:extLst>
              <a:ext uri="{FF2B5EF4-FFF2-40B4-BE49-F238E27FC236}">
                <a16:creationId xmlns:a16="http://schemas.microsoft.com/office/drawing/2014/main" id="{B568391E-E51E-0027-1EB3-19CC52780D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dirty="0"/>
          </a:p>
        </p:txBody>
      </p:sp>
      <p:sp>
        <p:nvSpPr>
          <p:cNvPr id="6" name="Zástupný objekt pre číslo snímky 5">
            <a:extLst>
              <a:ext uri="{FF2B5EF4-FFF2-40B4-BE49-F238E27FC236}">
                <a16:creationId xmlns:a16="http://schemas.microsoft.com/office/drawing/2014/main" id="{E663E424-0C77-EF3E-24CF-949CFCCB69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F836B6-06D8-404E-8B67-7E9C9B7D4010}" type="slidenum">
              <a:rPr lang="sk-SK" smtClean="0"/>
              <a:t>‹#›</a:t>
            </a:fld>
            <a:endParaRPr lang="sk-SK" dirty="0"/>
          </a:p>
        </p:txBody>
      </p:sp>
    </p:spTree>
    <p:extLst>
      <p:ext uri="{BB962C8B-B14F-4D97-AF65-F5344CB8AC3E}">
        <p14:creationId xmlns:p14="http://schemas.microsoft.com/office/powerpoint/2010/main" val="9582077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25.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27.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2.xml"/><Relationship Id="rId4" Type="http://schemas.openxmlformats.org/officeDocument/2006/relationships/image" Target="../media/image5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13.xml"/><Relationship Id="rId5" Type="http://schemas.openxmlformats.org/officeDocument/2006/relationships/image" Target="../media/image55.jpg"/><Relationship Id="rId4" Type="http://schemas.openxmlformats.org/officeDocument/2006/relationships/image" Target="../media/image54.jpg"/></Relationships>
</file>

<file path=ppt/slides/_rels/slide3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5.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7">
            <a:extLst>
              <a:ext uri="{FF2B5EF4-FFF2-40B4-BE49-F238E27FC236}">
                <a16:creationId xmlns:a16="http://schemas.microsoft.com/office/drawing/2014/main" id="{59A9681A-2486-4655-A876-E26402CA2E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pic>
        <p:nvPicPr>
          <p:cNvPr id="4" name="Picture 3" descr="Abstraktná Zhluková modrá a ružová">
            <a:extLst>
              <a:ext uri="{FF2B5EF4-FFF2-40B4-BE49-F238E27FC236}">
                <a16:creationId xmlns:a16="http://schemas.microsoft.com/office/drawing/2014/main" id="{12E09D59-9994-59C9-88F5-C3B871CEE2B0}"/>
              </a:ext>
            </a:extLst>
          </p:cNvPr>
          <p:cNvPicPr>
            <a:picLocks noChangeAspect="1"/>
          </p:cNvPicPr>
          <p:nvPr/>
        </p:nvPicPr>
        <p:blipFill>
          <a:blip r:embed="rId2">
            <a:alphaModFix/>
          </a:blip>
          <a:srcRect t="2"/>
          <a:stretch>
            <a:fillRect/>
          </a:stretch>
        </p:blipFill>
        <p:spPr>
          <a:xfrm>
            <a:off x="2" y="152"/>
            <a:ext cx="12191998" cy="6857848"/>
          </a:xfrm>
          <a:prstGeom prst="rect">
            <a:avLst/>
          </a:prstGeom>
        </p:spPr>
      </p:pic>
      <p:sp>
        <p:nvSpPr>
          <p:cNvPr id="25" name="Rectangle 19">
            <a:extLst>
              <a:ext uri="{FF2B5EF4-FFF2-40B4-BE49-F238E27FC236}">
                <a16:creationId xmlns:a16="http://schemas.microsoft.com/office/drawing/2014/main" id="{C9BB6818-31C2-4340-98F8-64FF7F46A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noProof="0" dirty="0"/>
          </a:p>
        </p:txBody>
      </p:sp>
      <p:sp>
        <p:nvSpPr>
          <p:cNvPr id="2" name="Nadpis 1">
            <a:extLst>
              <a:ext uri="{FF2B5EF4-FFF2-40B4-BE49-F238E27FC236}">
                <a16:creationId xmlns:a16="http://schemas.microsoft.com/office/drawing/2014/main" id="{5FDF68D5-4D60-3DD2-A5FE-91EEFFE00028}"/>
              </a:ext>
            </a:extLst>
          </p:cNvPr>
          <p:cNvSpPr>
            <a:spLocks noGrp="1"/>
          </p:cNvSpPr>
          <p:nvPr>
            <p:ph type="ctrTitle"/>
          </p:nvPr>
        </p:nvSpPr>
        <p:spPr>
          <a:xfrm>
            <a:off x="640080" y="1371600"/>
            <a:ext cx="5758629" cy="2696866"/>
          </a:xfrm>
        </p:spPr>
        <p:txBody>
          <a:bodyPr anchor="t">
            <a:normAutofit/>
          </a:bodyPr>
          <a:lstStyle/>
          <a:p>
            <a:r>
              <a:rPr lang="sk-SK" noProof="0" dirty="0">
                <a:solidFill>
                  <a:srgbClr val="FFFFFF"/>
                </a:solidFill>
              </a:rPr>
              <a:t>Kinetika chemických reakcií</a:t>
            </a:r>
          </a:p>
        </p:txBody>
      </p:sp>
      <p:cxnSp>
        <p:nvCxnSpPr>
          <p:cNvPr id="26" name="Straight Connector 21">
            <a:extLst>
              <a:ext uri="{FF2B5EF4-FFF2-40B4-BE49-F238E27FC236}">
                <a16:creationId xmlns:a16="http://schemas.microsoft.com/office/drawing/2014/main" id="{F0CE0765-E93C-4D37-9D5F-D464EFB10F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805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528078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D034563-4B5B-EA37-927F-6C6394C02520}"/>
              </a:ext>
            </a:extLst>
          </p:cNvPr>
          <p:cNvSpPr>
            <a:spLocks noGrp="1"/>
          </p:cNvSpPr>
          <p:nvPr>
            <p:ph type="title"/>
          </p:nvPr>
        </p:nvSpPr>
        <p:spPr>
          <a:xfrm>
            <a:off x="640079" y="207225"/>
            <a:ext cx="10890929" cy="1097280"/>
          </a:xfrm>
        </p:spPr>
        <p:txBody>
          <a:bodyPr anchor="ctr">
            <a:normAutofit/>
          </a:bodyPr>
          <a:lstStyle/>
          <a:p>
            <a:r>
              <a:rPr lang="sk-SK" sz="2400" noProof="0" dirty="0"/>
              <a:t>Rýchlosť chemických reakcií – úvod</a:t>
            </a:r>
          </a:p>
        </p:txBody>
      </p:sp>
      <p:sp>
        <p:nvSpPr>
          <p:cNvPr id="3" name="Zástupný objekt pre obsah 2">
            <a:extLst>
              <a:ext uri="{FF2B5EF4-FFF2-40B4-BE49-F238E27FC236}">
                <a16:creationId xmlns:a16="http://schemas.microsoft.com/office/drawing/2014/main" id="{90DF3E8A-785D-F19C-FCF9-9F79D11CB2F1}"/>
              </a:ext>
            </a:extLst>
          </p:cNvPr>
          <p:cNvSpPr>
            <a:spLocks noGrp="1"/>
          </p:cNvSpPr>
          <p:nvPr>
            <p:ph idx="1"/>
          </p:nvPr>
        </p:nvSpPr>
        <p:spPr>
          <a:xfrm>
            <a:off x="640080" y="1469095"/>
            <a:ext cx="10890928" cy="5062334"/>
          </a:xfrm>
        </p:spPr>
        <p:txBody>
          <a:bodyPr/>
          <a:lstStyle/>
          <a:p>
            <a:r>
              <a:rPr lang="sk-SK" noProof="0" dirty="0"/>
              <a:t>Rýchlosť / tempo / intenzita sú veličiny ktorými po kvantitatívnej stránke opisujeme zmeny vlastností prostredia v čase. </a:t>
            </a:r>
          </a:p>
          <a:p>
            <a:r>
              <a:rPr lang="sk-SK" noProof="0" dirty="0"/>
              <a:t>Aj pri hodnotení procesov prebiehajúcich v prírode (či už v súvislosti s kontamináciou, šírením znečistenia, vývojom situácie) si často kladieme otázku, ako či a ako rýchlo sa mení koncentrácia určitého kontaminantu v prostredí. </a:t>
            </a:r>
          </a:p>
          <a:p>
            <a:r>
              <a:rPr lang="sk-SK" noProof="0" dirty="0"/>
              <a:t>Odpoveď na danú otázku nutne súvisí s chemickou kinetikou, ktorá sa zaoberá rýchlosťou chemických reakcií, ich mechanizmami, jednotlivými krokmi a faktormi ktoré ju ovplyvňujú. </a:t>
            </a:r>
          </a:p>
          <a:p>
            <a:r>
              <a:rPr lang="sk-SK" noProof="0" dirty="0"/>
              <a:t>Vieme, že rôzne reakcie prebiehajú rôznou rýchlosťou. Oxidácia napr. metánu, alebo izooktánu (prítomného v benzíne) kyslíkom bude prebiehať oveľa rýchlejšie, ako povedzme oxidácia Fe</a:t>
            </a:r>
            <a:r>
              <a:rPr lang="sk-SK" baseline="30000" noProof="0" dirty="0"/>
              <a:t>2+</a:t>
            </a:r>
            <a:r>
              <a:rPr lang="sk-SK" noProof="0" dirty="0"/>
              <a:t> na Fe</a:t>
            </a:r>
            <a:r>
              <a:rPr lang="sk-SK" baseline="30000" noProof="0" dirty="0"/>
              <a:t>3+</a:t>
            </a:r>
            <a:r>
              <a:rPr lang="sk-SK" noProof="0" dirty="0"/>
              <a:t>.</a:t>
            </a:r>
          </a:p>
        </p:txBody>
      </p:sp>
    </p:spTree>
    <p:extLst>
      <p:ext uri="{BB962C8B-B14F-4D97-AF65-F5344CB8AC3E}">
        <p14:creationId xmlns:p14="http://schemas.microsoft.com/office/powerpoint/2010/main" val="3977470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BFB78B2-EB62-1929-FC83-C6B3B711520E}"/>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CEF3448D-0A1A-0F7E-EFE8-3635263AC282}"/>
              </a:ext>
            </a:extLst>
          </p:cNvPr>
          <p:cNvSpPr>
            <a:spLocks noGrp="1"/>
          </p:cNvSpPr>
          <p:nvPr>
            <p:ph type="title"/>
          </p:nvPr>
        </p:nvSpPr>
        <p:spPr>
          <a:xfrm>
            <a:off x="640079" y="207225"/>
            <a:ext cx="10890929" cy="1097280"/>
          </a:xfrm>
        </p:spPr>
        <p:txBody>
          <a:bodyPr anchor="ctr">
            <a:normAutofit/>
          </a:bodyPr>
          <a:lstStyle/>
          <a:p>
            <a:r>
              <a:rPr lang="sk-SK" sz="2400" noProof="0" dirty="0"/>
              <a:t>Čo má vplyv na rýchlosť chemických reakcií ?</a:t>
            </a:r>
          </a:p>
        </p:txBody>
      </p:sp>
      <p:sp>
        <p:nvSpPr>
          <p:cNvPr id="3" name="Zástupný objekt pre obsah 2">
            <a:extLst>
              <a:ext uri="{FF2B5EF4-FFF2-40B4-BE49-F238E27FC236}">
                <a16:creationId xmlns:a16="http://schemas.microsoft.com/office/drawing/2014/main" id="{A2A898E2-5C0B-16AD-F602-8F728AF1DBD2}"/>
              </a:ext>
            </a:extLst>
          </p:cNvPr>
          <p:cNvSpPr>
            <a:spLocks noGrp="1"/>
          </p:cNvSpPr>
          <p:nvPr>
            <p:ph idx="1"/>
          </p:nvPr>
        </p:nvSpPr>
        <p:spPr>
          <a:xfrm>
            <a:off x="640080" y="1469095"/>
            <a:ext cx="10890928" cy="5062334"/>
          </a:xfrm>
        </p:spPr>
        <p:txBody>
          <a:bodyPr/>
          <a:lstStyle/>
          <a:p>
            <a:r>
              <a:rPr lang="sk-SK" noProof="0" dirty="0"/>
              <a:t>povaha reaktantov: skupenstvo, miešateľnosť (v prípade kvapalín), rozpustnosť (v prípade tuhých látok), chemická štruktúra – komplexný faktor, priestorové usporiadanie atómov, väzby medzi nimi, ich povaha, stabilita väzieb</a:t>
            </a:r>
          </a:p>
          <a:p>
            <a:r>
              <a:rPr lang="sk-SK" noProof="0" dirty="0"/>
              <a:t>Koncentrácia reaktantov</a:t>
            </a:r>
          </a:p>
          <a:p>
            <a:r>
              <a:rPr lang="sk-SK" noProof="0" dirty="0"/>
              <a:t>Teplota (resp. energetický impulz)</a:t>
            </a:r>
          </a:p>
          <a:p>
            <a:r>
              <a:rPr lang="sk-SK" noProof="0" dirty="0"/>
              <a:t>Prítomnosť katalyzátora – t.j. látky (chemického indivídua) ktorá má za následok urýchlenie reakcie, pričom množstvo katalyzátora na začiatku reakcie je rovnaké ako na konci </a:t>
            </a:r>
            <a:r>
              <a:rPr lang="sk-SK" noProof="0" dirty="0">
                <a:sym typeface="Wingdings" panose="05000000000000000000" pitchFamily="2" charset="2"/>
              </a:rPr>
              <a:t> nespotrebúva sa</a:t>
            </a:r>
            <a:endParaRPr lang="sk-SK" noProof="0" dirty="0"/>
          </a:p>
        </p:txBody>
      </p:sp>
    </p:spTree>
    <p:extLst>
      <p:ext uri="{BB962C8B-B14F-4D97-AF65-F5344CB8AC3E}">
        <p14:creationId xmlns:p14="http://schemas.microsoft.com/office/powerpoint/2010/main" val="2403848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CF1FF44-9DE5-0EFB-A44A-199596C10CB0}"/>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851ED5F-5A5C-78B5-8DD4-B8B69C039F1E}"/>
              </a:ext>
            </a:extLst>
          </p:cNvPr>
          <p:cNvSpPr>
            <a:spLocks noGrp="1"/>
          </p:cNvSpPr>
          <p:nvPr>
            <p:ph type="title"/>
          </p:nvPr>
        </p:nvSpPr>
        <p:spPr>
          <a:xfrm>
            <a:off x="640079" y="207225"/>
            <a:ext cx="10890929" cy="1097280"/>
          </a:xfrm>
        </p:spPr>
        <p:txBody>
          <a:bodyPr anchor="ctr">
            <a:normAutofit/>
          </a:bodyPr>
          <a:lstStyle/>
          <a:p>
            <a:r>
              <a:rPr lang="sk-SK" sz="2400" noProof="0" dirty="0"/>
              <a:t>Rýchlosť reakcie</a:t>
            </a:r>
          </a:p>
        </p:txBody>
      </p:sp>
      <p:sp>
        <p:nvSpPr>
          <p:cNvPr id="3" name="Zástupný objekt pre obsah 2">
            <a:extLst>
              <a:ext uri="{FF2B5EF4-FFF2-40B4-BE49-F238E27FC236}">
                <a16:creationId xmlns:a16="http://schemas.microsoft.com/office/drawing/2014/main" id="{1B9FFAC6-9A9D-7E3F-4241-5CB670A93353}"/>
              </a:ext>
            </a:extLst>
          </p:cNvPr>
          <p:cNvSpPr>
            <a:spLocks noGrp="1"/>
          </p:cNvSpPr>
          <p:nvPr>
            <p:ph idx="1"/>
          </p:nvPr>
        </p:nvSpPr>
        <p:spPr>
          <a:xfrm>
            <a:off x="640080" y="1469095"/>
            <a:ext cx="10890928" cy="5062334"/>
          </a:xfrm>
        </p:spPr>
        <p:txBody>
          <a:bodyPr/>
          <a:lstStyle/>
          <a:p>
            <a:r>
              <a:rPr lang="sk-SK" noProof="0" dirty="0"/>
              <a:t>odráža rýchlosť zmeny koncentrácie reaktantov a produktov. Všeobecná rýchlosť reakcie predstavuje rovnakú hodnotu bez ohľadu na to, ktorý reaktant alebo produkt slúžia ako východisko kvantifikácie rýchlosti.</a:t>
            </a:r>
          </a:p>
          <a:p>
            <a:endParaRPr lang="sk-SK" noProof="0" dirty="0"/>
          </a:p>
          <a:p>
            <a:endParaRPr lang="sk-SK" noProof="0" dirty="0"/>
          </a:p>
          <a:p>
            <a:endParaRPr lang="sk-SK" noProof="0" dirty="0"/>
          </a:p>
          <a:p>
            <a:endParaRPr lang="sk-SK" noProof="0" dirty="0"/>
          </a:p>
          <a:p>
            <a:r>
              <a:rPr lang="sk-SK" noProof="0" dirty="0"/>
              <a:t>Vo výraze má ∆[X]/∆t zápornú hodnotu, ak X označuje reaktant, aby bola rýchlosť reakcie kladné číslo. Pre účel získania jednej hodnoty pre reakciu je potrebné vydeliť všetky rýchlosti príslušnými stechiometrickými koeficientmi</a:t>
            </a:r>
          </a:p>
        </p:txBody>
      </p:sp>
      <p:pic>
        <p:nvPicPr>
          <p:cNvPr id="7" name="Obrázok 6">
            <a:extLst>
              <a:ext uri="{FF2B5EF4-FFF2-40B4-BE49-F238E27FC236}">
                <a16:creationId xmlns:a16="http://schemas.microsoft.com/office/drawing/2014/main" id="{EDF4DAEC-8F73-18B7-A947-289EA2B540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294" y="2757947"/>
            <a:ext cx="7213003" cy="552720"/>
          </a:xfrm>
          <a:prstGeom prst="rect">
            <a:avLst/>
          </a:prstGeom>
        </p:spPr>
      </p:pic>
      <p:pic>
        <p:nvPicPr>
          <p:cNvPr id="9" name="Obrázok 8">
            <a:extLst>
              <a:ext uri="{FF2B5EF4-FFF2-40B4-BE49-F238E27FC236}">
                <a16:creationId xmlns:a16="http://schemas.microsoft.com/office/drawing/2014/main" id="{60ACEC58-1776-F83F-D2B2-23E947BD0F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052" y="3453741"/>
            <a:ext cx="9735485" cy="965654"/>
          </a:xfrm>
          <a:prstGeom prst="rect">
            <a:avLst/>
          </a:prstGeom>
        </p:spPr>
      </p:pic>
    </p:spTree>
    <p:extLst>
      <p:ext uri="{BB962C8B-B14F-4D97-AF65-F5344CB8AC3E}">
        <p14:creationId xmlns:p14="http://schemas.microsoft.com/office/powerpoint/2010/main" val="484994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846262B-3175-7A59-FFBB-A576FC39EFAE}"/>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8D7F4595-0D96-F88A-CC40-8EF6F243EA79}"/>
              </a:ext>
            </a:extLst>
          </p:cNvPr>
          <p:cNvSpPr>
            <a:spLocks noGrp="1"/>
          </p:cNvSpPr>
          <p:nvPr>
            <p:ph type="title"/>
          </p:nvPr>
        </p:nvSpPr>
        <p:spPr>
          <a:xfrm>
            <a:off x="640079" y="207225"/>
            <a:ext cx="10890929" cy="1097280"/>
          </a:xfrm>
        </p:spPr>
        <p:txBody>
          <a:bodyPr anchor="ctr">
            <a:normAutofit/>
          </a:bodyPr>
          <a:lstStyle/>
          <a:p>
            <a:r>
              <a:rPr lang="sk-SK" sz="2400" noProof="0" dirty="0"/>
              <a:t>Rýchlosť reakcie (príklad: dve plynné látky v objeme 1L pri 230°C)</a:t>
            </a:r>
          </a:p>
        </p:txBody>
      </p:sp>
      <p:pic>
        <p:nvPicPr>
          <p:cNvPr id="8" name="Obrázok 7" descr="Obrázok, na ktorom je text, rukopis, písmo, biely&#10;&#10;Obsah vygenerovaný pomocou AI môže byť nesprávny.">
            <a:extLst>
              <a:ext uri="{FF2B5EF4-FFF2-40B4-BE49-F238E27FC236}">
                <a16:creationId xmlns:a16="http://schemas.microsoft.com/office/drawing/2014/main" id="{3F8FB88F-3BE6-EEDA-BA7B-496E3F5722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730" y="2946530"/>
            <a:ext cx="9825318" cy="2356019"/>
          </a:xfrm>
          <a:prstGeom prst="rect">
            <a:avLst/>
          </a:prstGeom>
        </p:spPr>
      </p:pic>
      <p:pic>
        <p:nvPicPr>
          <p:cNvPr id="11" name="Obrázok 10">
            <a:extLst>
              <a:ext uri="{FF2B5EF4-FFF2-40B4-BE49-F238E27FC236}">
                <a16:creationId xmlns:a16="http://schemas.microsoft.com/office/drawing/2014/main" id="{F06416DA-E52B-0586-026B-C4C28C5288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0087" y="1820872"/>
            <a:ext cx="7060603" cy="609291"/>
          </a:xfrm>
          <a:prstGeom prst="rect">
            <a:avLst/>
          </a:prstGeom>
        </p:spPr>
      </p:pic>
    </p:spTree>
    <p:extLst>
      <p:ext uri="{BB962C8B-B14F-4D97-AF65-F5344CB8AC3E}">
        <p14:creationId xmlns:p14="http://schemas.microsoft.com/office/powerpoint/2010/main" val="3588976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D148711-2490-9DAE-8FB6-6DA78D6F4520}"/>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E85BDED7-3440-AA85-55DB-34C8D04E7531}"/>
              </a:ext>
            </a:extLst>
          </p:cNvPr>
          <p:cNvSpPr>
            <a:spLocks noGrp="1"/>
          </p:cNvSpPr>
          <p:nvPr>
            <p:ph type="title"/>
          </p:nvPr>
        </p:nvSpPr>
        <p:spPr>
          <a:xfrm>
            <a:off x="640079" y="207225"/>
            <a:ext cx="10890929" cy="1097280"/>
          </a:xfrm>
        </p:spPr>
        <p:txBody>
          <a:bodyPr anchor="ctr">
            <a:normAutofit/>
          </a:bodyPr>
          <a:lstStyle/>
          <a:p>
            <a:r>
              <a:rPr lang="sk-SK" sz="2400" noProof="0" dirty="0"/>
              <a:t>Rýchlosť reakcie</a:t>
            </a:r>
          </a:p>
        </p:txBody>
      </p:sp>
      <p:pic>
        <p:nvPicPr>
          <p:cNvPr id="7" name="Obrázok 6" descr="Obrázok, na ktorom je text, diagram, rad, snímka obrazovky&#10;&#10;Obsah vygenerovaný pomocou AI môže byť nesprávny.">
            <a:extLst>
              <a:ext uri="{FF2B5EF4-FFF2-40B4-BE49-F238E27FC236}">
                <a16:creationId xmlns:a16="http://schemas.microsoft.com/office/drawing/2014/main" id="{CD2138A8-03B2-F87F-BD2B-314F73260A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07078"/>
            <a:ext cx="7465807" cy="4450922"/>
          </a:xfrm>
          <a:prstGeom prst="rect">
            <a:avLst/>
          </a:prstGeom>
        </p:spPr>
      </p:pic>
      <p:pic>
        <p:nvPicPr>
          <p:cNvPr id="5" name="Obrázok 4" descr="Obrázok, na ktorom je text, rad, diagram, vývoj&#10;&#10;Obsah vygenerovaný pomocou AI môže byť nesprávny.">
            <a:extLst>
              <a:ext uri="{FF2B5EF4-FFF2-40B4-BE49-F238E27FC236}">
                <a16:creationId xmlns:a16="http://schemas.microsoft.com/office/drawing/2014/main" id="{385FB2C2-603B-8C1F-A06D-B8F4CFA27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4337" y="8238"/>
            <a:ext cx="6597662" cy="3853758"/>
          </a:xfrm>
          <a:prstGeom prst="rect">
            <a:avLst/>
          </a:prstGeom>
          <a:ln>
            <a:solidFill>
              <a:schemeClr val="accent1"/>
            </a:solidFill>
          </a:ln>
        </p:spPr>
      </p:pic>
      <p:pic>
        <p:nvPicPr>
          <p:cNvPr id="3" name="Obrázok 2">
            <a:extLst>
              <a:ext uri="{FF2B5EF4-FFF2-40B4-BE49-F238E27FC236}">
                <a16:creationId xmlns:a16="http://schemas.microsoft.com/office/drawing/2014/main" id="{E1E72C59-4913-5171-F7B9-849E252CAE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8305" y="4870577"/>
            <a:ext cx="5352533" cy="461894"/>
          </a:xfrm>
          <a:prstGeom prst="rect">
            <a:avLst/>
          </a:prstGeom>
          <a:ln>
            <a:solidFill>
              <a:schemeClr val="accent1"/>
            </a:solidFill>
          </a:ln>
        </p:spPr>
      </p:pic>
      <p:sp>
        <p:nvSpPr>
          <p:cNvPr id="9" name="BlokTextu 8">
            <a:extLst>
              <a:ext uri="{FF2B5EF4-FFF2-40B4-BE49-F238E27FC236}">
                <a16:creationId xmlns:a16="http://schemas.microsoft.com/office/drawing/2014/main" id="{189DC9CE-BE58-8973-C465-E6D599CD8F74}"/>
              </a:ext>
            </a:extLst>
          </p:cNvPr>
          <p:cNvSpPr txBox="1"/>
          <p:nvPr/>
        </p:nvSpPr>
        <p:spPr>
          <a:xfrm>
            <a:off x="381895" y="1455681"/>
            <a:ext cx="5131533" cy="400110"/>
          </a:xfrm>
          <a:prstGeom prst="rect">
            <a:avLst/>
          </a:prstGeom>
          <a:noFill/>
        </p:spPr>
        <p:txBody>
          <a:bodyPr wrap="none" rtlCol="0">
            <a:spAutoFit/>
          </a:bodyPr>
          <a:lstStyle/>
          <a:p>
            <a:r>
              <a:rPr lang="sk-SK" sz="2000" noProof="0" dirty="0"/>
              <a:t>zmena koncentrácií reagujúcich látok v čase</a:t>
            </a:r>
          </a:p>
        </p:txBody>
      </p:sp>
    </p:spTree>
    <p:extLst>
      <p:ext uri="{BB962C8B-B14F-4D97-AF65-F5344CB8AC3E}">
        <p14:creationId xmlns:p14="http://schemas.microsoft.com/office/powerpoint/2010/main" val="4175174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731319B-9747-79F8-7055-C7330A0DD5F9}"/>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68F66990-E383-FC49-F777-BBC7B6FC3AB3}"/>
              </a:ext>
            </a:extLst>
          </p:cNvPr>
          <p:cNvSpPr>
            <a:spLocks noGrp="1"/>
          </p:cNvSpPr>
          <p:nvPr>
            <p:ph type="title"/>
          </p:nvPr>
        </p:nvSpPr>
        <p:spPr>
          <a:xfrm>
            <a:off x="640079" y="207225"/>
            <a:ext cx="10890929" cy="1097280"/>
          </a:xfrm>
        </p:spPr>
        <p:txBody>
          <a:bodyPr anchor="ctr">
            <a:normAutofit/>
          </a:bodyPr>
          <a:lstStyle/>
          <a:p>
            <a:r>
              <a:rPr lang="sk-SK" sz="2400" noProof="0" dirty="0"/>
              <a:t>Rýchlosť reakcie</a:t>
            </a:r>
          </a:p>
        </p:txBody>
      </p:sp>
      <p:sp>
        <p:nvSpPr>
          <p:cNvPr id="9" name="BlokTextu 8">
            <a:extLst>
              <a:ext uri="{FF2B5EF4-FFF2-40B4-BE49-F238E27FC236}">
                <a16:creationId xmlns:a16="http://schemas.microsoft.com/office/drawing/2014/main" id="{48F83BBC-332E-77E8-E3EA-A38BE8A80266}"/>
              </a:ext>
            </a:extLst>
          </p:cNvPr>
          <p:cNvSpPr txBox="1"/>
          <p:nvPr/>
        </p:nvSpPr>
        <p:spPr>
          <a:xfrm>
            <a:off x="640079" y="1222888"/>
            <a:ext cx="8783620" cy="1323439"/>
          </a:xfrm>
          <a:prstGeom prst="rect">
            <a:avLst/>
          </a:prstGeom>
          <a:noFill/>
        </p:spPr>
        <p:txBody>
          <a:bodyPr wrap="square" rtlCol="0">
            <a:spAutoFit/>
          </a:bodyPr>
          <a:lstStyle/>
          <a:p>
            <a:pPr marL="342900" indent="-342900">
              <a:buFont typeface="Arial" panose="020B0604020202020204" pitchFamily="34" charset="0"/>
              <a:buChar char="•"/>
            </a:pPr>
            <a:r>
              <a:rPr lang="sk-SK" sz="2000" noProof="0" dirty="0"/>
              <a:t>sklon priamky (dotyčnice) ako indikátor, napr. momentálnej rýchlosti reakcie </a:t>
            </a:r>
          </a:p>
          <a:p>
            <a:pPr marL="342900" indent="-342900">
              <a:buFont typeface="Arial" panose="020B0604020202020204" pitchFamily="34" charset="0"/>
              <a:buChar char="•"/>
            </a:pPr>
            <a:r>
              <a:rPr lang="sk-SK" sz="2000" noProof="0" dirty="0"/>
              <a:t>jednoduchý prístup </a:t>
            </a:r>
            <a:r>
              <a:rPr lang="sk-SK" sz="2000" noProof="0" dirty="0">
                <a:sym typeface="Wingdings" panose="05000000000000000000" pitchFamily="2" charset="2"/>
              </a:rPr>
              <a:t> </a:t>
            </a:r>
            <a:r>
              <a:rPr lang="sk-SK" sz="2000" noProof="0" dirty="0"/>
              <a:t>na určenie sklonu priamky vyberieme ľubovoľné dva body na priamke, napríklad P a Q. Z ich súradníc vypočítame: </a:t>
            </a:r>
          </a:p>
        </p:txBody>
      </p:sp>
      <p:pic>
        <p:nvPicPr>
          <p:cNvPr id="6" name="Obrázok 5" descr="Obrázok, na ktorom je text, rad, diagram, vývoj&#10;&#10;Obsah vygenerovaný pomocou AI môže byť nesprávny.">
            <a:extLst>
              <a:ext uri="{FF2B5EF4-FFF2-40B4-BE49-F238E27FC236}">
                <a16:creationId xmlns:a16="http://schemas.microsoft.com/office/drawing/2014/main" id="{2DCAEB54-F6D6-B6A4-D699-BB740698D3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5432" y="3070127"/>
            <a:ext cx="5454222" cy="3795808"/>
          </a:xfrm>
          <a:prstGeom prst="rect">
            <a:avLst/>
          </a:prstGeom>
        </p:spPr>
      </p:pic>
      <p:pic>
        <p:nvPicPr>
          <p:cNvPr id="10" name="Obrázok 9" descr="Obrázok, na ktorom je text, písmo, snímka obrazovky, rad&#10;&#10;Obsah vygenerovaný pomocou AI môže byť nesprávny.">
            <a:extLst>
              <a:ext uri="{FF2B5EF4-FFF2-40B4-BE49-F238E27FC236}">
                <a16:creationId xmlns:a16="http://schemas.microsoft.com/office/drawing/2014/main" id="{6638B4A2-7046-554F-FC17-77D695B861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79" y="2742975"/>
            <a:ext cx="6616127" cy="1531980"/>
          </a:xfrm>
          <a:prstGeom prst="rect">
            <a:avLst/>
          </a:prstGeom>
        </p:spPr>
      </p:pic>
      <p:sp>
        <p:nvSpPr>
          <p:cNvPr id="3" name="BlokTextu 2">
            <a:extLst>
              <a:ext uri="{FF2B5EF4-FFF2-40B4-BE49-F238E27FC236}">
                <a16:creationId xmlns:a16="http://schemas.microsoft.com/office/drawing/2014/main" id="{7653E1A0-993C-62B9-A107-793BE6A51881}"/>
              </a:ext>
            </a:extLst>
          </p:cNvPr>
          <p:cNvSpPr txBox="1"/>
          <p:nvPr/>
        </p:nvSpPr>
        <p:spPr>
          <a:xfrm>
            <a:off x="640079" y="4471603"/>
            <a:ext cx="4045975" cy="369332"/>
          </a:xfrm>
          <a:prstGeom prst="rect">
            <a:avLst/>
          </a:prstGeom>
          <a:noFill/>
        </p:spPr>
        <p:txBody>
          <a:bodyPr wrap="square" rtlCol="0">
            <a:spAutoFit/>
          </a:bodyPr>
          <a:lstStyle/>
          <a:p>
            <a:r>
              <a:rPr lang="sk-SK" noProof="0" dirty="0"/>
              <a:t>všeobecná rovnica priamky: y = mx + b</a:t>
            </a:r>
          </a:p>
        </p:txBody>
      </p:sp>
    </p:spTree>
    <p:extLst>
      <p:ext uri="{BB962C8B-B14F-4D97-AF65-F5344CB8AC3E}">
        <p14:creationId xmlns:p14="http://schemas.microsoft.com/office/powerpoint/2010/main" val="2684227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2BC56F4-C8B1-BCD2-179F-1846B5ABD4C3}"/>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1C315A58-D424-68FB-AE54-E92CEAE49581}"/>
              </a:ext>
            </a:extLst>
          </p:cNvPr>
          <p:cNvSpPr>
            <a:spLocks noGrp="1"/>
          </p:cNvSpPr>
          <p:nvPr>
            <p:ph type="title"/>
          </p:nvPr>
        </p:nvSpPr>
        <p:spPr>
          <a:xfrm>
            <a:off x="640079" y="207225"/>
            <a:ext cx="10890929" cy="1097280"/>
          </a:xfrm>
        </p:spPr>
        <p:txBody>
          <a:bodyPr anchor="ctr">
            <a:normAutofit/>
          </a:bodyPr>
          <a:lstStyle/>
          <a:p>
            <a:r>
              <a:rPr lang="sk-SK" sz="2400" noProof="0" dirty="0"/>
              <a:t>Rýchlostná rovnica</a:t>
            </a:r>
          </a:p>
        </p:txBody>
      </p:sp>
      <p:sp>
        <p:nvSpPr>
          <p:cNvPr id="3" name="Zástupný objekt pre obsah 2">
            <a:extLst>
              <a:ext uri="{FF2B5EF4-FFF2-40B4-BE49-F238E27FC236}">
                <a16:creationId xmlns:a16="http://schemas.microsoft.com/office/drawing/2014/main" id="{262C0BAE-D89E-B0E1-5B7E-B8CE990D1858}"/>
              </a:ext>
            </a:extLst>
          </p:cNvPr>
          <p:cNvSpPr>
            <a:spLocks noGrp="1"/>
          </p:cNvSpPr>
          <p:nvPr>
            <p:ph idx="1"/>
          </p:nvPr>
        </p:nvSpPr>
        <p:spPr>
          <a:xfrm>
            <a:off x="640080" y="1469094"/>
            <a:ext cx="10890928" cy="5388905"/>
          </a:xfrm>
        </p:spPr>
        <p:txBody>
          <a:bodyPr>
            <a:normAutofit/>
          </a:bodyPr>
          <a:lstStyle/>
          <a:p>
            <a:r>
              <a:rPr lang="sk-SK" noProof="0" dirty="0"/>
              <a:t>pre reakciu, v ktorej sú A, B, . . . reaktanty, má všeobecný tvar</a:t>
            </a:r>
          </a:p>
          <a:p>
            <a:endParaRPr lang="sk-SK" noProof="0" dirty="0"/>
          </a:p>
          <a:p>
            <a:r>
              <a:rPr lang="sk-SK" noProof="0" dirty="0"/>
              <a:t>Konštanta k sa nazýva špecifická rýchlostná konštanta pre reakciu pri určitej T. Hodnoty exponentov x a y a rýchlostnej konštanty k nemajú nevyhnutný vzťah ku koeficientom v vyváženej chemickej rovnice a pre celkovú reakciu a musia sa určiť experimentálne.</a:t>
            </a:r>
          </a:p>
          <a:p>
            <a:r>
              <a:rPr lang="sk-SK" noProof="0" dirty="0"/>
              <a:t>Exponenty ktorými sa koncentrácie umocňujú (x a y) sú zvyčajne malé celé čísla alebo nula, avšak v niektorých prípadoch môže ísť o zlomky prípadne negatívne hodnoty. Exponent = 1 </a:t>
            </a:r>
            <a:r>
              <a:rPr lang="sk-SK" noProof="0" dirty="0">
                <a:sym typeface="Wingdings" panose="05000000000000000000" pitchFamily="2" charset="2"/>
              </a:rPr>
              <a:t> </a:t>
            </a:r>
            <a:r>
              <a:rPr lang="sk-SK" noProof="0" dirty="0"/>
              <a:t>rýchlosť je priamo úmerná koncentrácii reagujúcej látky. Druhá mocnina </a:t>
            </a:r>
            <a:r>
              <a:rPr lang="sk-SK" noProof="0" dirty="0">
                <a:sym typeface="Wingdings" panose="05000000000000000000" pitchFamily="2" charset="2"/>
              </a:rPr>
              <a:t></a:t>
            </a:r>
            <a:r>
              <a:rPr lang="sk-SK" noProof="0" dirty="0"/>
              <a:t> rýchlosť je priamo úmerná druhej mocnine koncentrácie. Ak je exponent 0 </a:t>
            </a:r>
            <a:r>
              <a:rPr lang="sk-SK" noProof="0" dirty="0">
                <a:sym typeface="Wingdings" panose="05000000000000000000" pitchFamily="2" charset="2"/>
              </a:rPr>
              <a:t> </a:t>
            </a:r>
            <a:r>
              <a:rPr lang="sk-SK" noProof="0" dirty="0"/>
              <a:t>rýchlosť je od koncentrácie reagujúcej látky nezávislá (stačí iba jej prítomnosť). Hodnoty exponentov označujú tzv. </a:t>
            </a:r>
            <a:r>
              <a:rPr lang="sk-SK" b="1" noProof="0" dirty="0"/>
              <a:t>poriadok reakcie </a:t>
            </a:r>
            <a:r>
              <a:rPr lang="sk-SK" noProof="0" dirty="0"/>
              <a:t>vzhľadom k danej látke. Celkový poriadok reakcie je daný súčtom poriadkov reaktantov (x + y). </a:t>
            </a:r>
          </a:p>
        </p:txBody>
      </p:sp>
      <p:pic>
        <p:nvPicPr>
          <p:cNvPr id="5" name="Obrázok 4" descr="Obrázok, na ktorom je text, písmo, typografia, kaligrafia&#10;&#10;Obsah vygenerovaný pomocou AI môže byť nesprávny.">
            <a:extLst>
              <a:ext uri="{FF2B5EF4-FFF2-40B4-BE49-F238E27FC236}">
                <a16:creationId xmlns:a16="http://schemas.microsoft.com/office/drawing/2014/main" id="{4311361A-8DAA-EF6F-33DD-D8864A54E7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004" y="1939214"/>
            <a:ext cx="3264721" cy="547030"/>
          </a:xfrm>
          <a:prstGeom prst="rect">
            <a:avLst/>
          </a:prstGeom>
        </p:spPr>
      </p:pic>
    </p:spTree>
    <p:extLst>
      <p:ext uri="{BB962C8B-B14F-4D97-AF65-F5344CB8AC3E}">
        <p14:creationId xmlns:p14="http://schemas.microsoft.com/office/powerpoint/2010/main" val="2368702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953E98E-6738-5956-FC72-4E3E6E4AC42E}"/>
            </a:ext>
          </a:extLst>
        </p:cNvPr>
        <p:cNvGrpSpPr/>
        <p:nvPr/>
      </p:nvGrpSpPr>
      <p:grpSpPr>
        <a:xfrm>
          <a:off x="0" y="0"/>
          <a:ext cx="0" cy="0"/>
          <a:chOff x="0" y="0"/>
          <a:chExt cx="0" cy="0"/>
        </a:xfrm>
      </p:grpSpPr>
      <p:pic>
        <p:nvPicPr>
          <p:cNvPr id="8" name="Obrázok 7" descr="Obrázok, na ktorom je text, snímka obrazovky, písmo&#10;&#10;Obsah vygenerovaný pomocou AI môže byť nesprávny.">
            <a:extLst>
              <a:ext uri="{FF2B5EF4-FFF2-40B4-BE49-F238E27FC236}">
                <a16:creationId xmlns:a16="http://schemas.microsoft.com/office/drawing/2014/main" id="{1F911B59-A20D-25B9-7C39-216654AC4A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7028" y="174952"/>
            <a:ext cx="9780021" cy="5086256"/>
          </a:xfrm>
          <a:prstGeom prst="rect">
            <a:avLst/>
          </a:prstGeom>
          <a:ln>
            <a:solidFill>
              <a:schemeClr val="accent1"/>
            </a:solidFill>
          </a:ln>
        </p:spPr>
      </p:pic>
      <p:sp>
        <p:nvSpPr>
          <p:cNvPr id="9" name="BlokTextu 8">
            <a:extLst>
              <a:ext uri="{FF2B5EF4-FFF2-40B4-BE49-F238E27FC236}">
                <a16:creationId xmlns:a16="http://schemas.microsoft.com/office/drawing/2014/main" id="{E5E83A91-5BDB-22DF-3AE7-628C9CAA8E8B}"/>
              </a:ext>
            </a:extLst>
          </p:cNvPr>
          <p:cNvSpPr txBox="1"/>
          <p:nvPr/>
        </p:nvSpPr>
        <p:spPr>
          <a:xfrm>
            <a:off x="0" y="6478654"/>
            <a:ext cx="4780476" cy="369332"/>
          </a:xfrm>
          <a:prstGeom prst="rect">
            <a:avLst/>
          </a:prstGeom>
          <a:noFill/>
        </p:spPr>
        <p:txBody>
          <a:bodyPr wrap="none" rtlCol="0">
            <a:spAutoFit/>
          </a:bodyPr>
          <a:lstStyle/>
          <a:p>
            <a:r>
              <a:rPr lang="sk-SK" noProof="0" dirty="0"/>
              <a:t>Poznámka: r = označenie pre rýchlosť reakcie</a:t>
            </a:r>
          </a:p>
        </p:txBody>
      </p:sp>
      <p:sp>
        <p:nvSpPr>
          <p:cNvPr id="12" name="BlokTextu 11">
            <a:extLst>
              <a:ext uri="{FF2B5EF4-FFF2-40B4-BE49-F238E27FC236}">
                <a16:creationId xmlns:a16="http://schemas.microsoft.com/office/drawing/2014/main" id="{D5F27BC9-283E-8AC5-9338-FDFE51874E8D}"/>
              </a:ext>
            </a:extLst>
          </p:cNvPr>
          <p:cNvSpPr txBox="1"/>
          <p:nvPr/>
        </p:nvSpPr>
        <p:spPr>
          <a:xfrm>
            <a:off x="485887" y="5415889"/>
            <a:ext cx="11541162" cy="1015663"/>
          </a:xfrm>
          <a:prstGeom prst="rect">
            <a:avLst/>
          </a:prstGeom>
          <a:noFill/>
          <a:ln>
            <a:solidFill>
              <a:schemeClr val="accent1"/>
            </a:solidFill>
          </a:ln>
        </p:spPr>
        <p:txBody>
          <a:bodyPr wrap="square" rtlCol="0">
            <a:spAutoFit/>
          </a:bodyPr>
          <a:lstStyle/>
          <a:p>
            <a:r>
              <a:rPr lang="sk-SK" sz="2000" noProof="0" dirty="0"/>
              <a:t>Poriadky (exponenty) vo výraze rýchlostnej rovnice sa môžu, ale aj nemusia zhodovať s koeficientmi vyváženej rovnice. Neexistuje spôsob, ako predpovedať poriadok reakcie na základe vyváženej chemickej rovnice. Poriadky sa musia určiť experimentálne.</a:t>
            </a:r>
          </a:p>
        </p:txBody>
      </p:sp>
    </p:spTree>
    <p:extLst>
      <p:ext uri="{BB962C8B-B14F-4D97-AF65-F5344CB8AC3E}">
        <p14:creationId xmlns:p14="http://schemas.microsoft.com/office/powerpoint/2010/main" val="3924688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ADB94C2-EA8B-4E27-7953-9A3EFC4F383C}"/>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19224615-F984-24F7-DD65-858B4B3BCE68}"/>
              </a:ext>
            </a:extLst>
          </p:cNvPr>
          <p:cNvSpPr>
            <a:spLocks noGrp="1"/>
          </p:cNvSpPr>
          <p:nvPr>
            <p:ph type="title"/>
          </p:nvPr>
        </p:nvSpPr>
        <p:spPr>
          <a:xfrm>
            <a:off x="640079" y="207225"/>
            <a:ext cx="10890929" cy="1097280"/>
          </a:xfrm>
        </p:spPr>
        <p:txBody>
          <a:bodyPr anchor="ctr">
            <a:normAutofit/>
          </a:bodyPr>
          <a:lstStyle/>
          <a:p>
            <a:r>
              <a:rPr lang="sk-SK" sz="2400" noProof="0" dirty="0"/>
              <a:t>Špecifická rýchlostná konštanta (k) - zopár poznámok:</a:t>
            </a:r>
          </a:p>
        </p:txBody>
      </p:sp>
      <p:sp>
        <p:nvSpPr>
          <p:cNvPr id="3" name="Zástupný objekt pre obsah 2">
            <a:extLst>
              <a:ext uri="{FF2B5EF4-FFF2-40B4-BE49-F238E27FC236}">
                <a16:creationId xmlns:a16="http://schemas.microsoft.com/office/drawing/2014/main" id="{0D5D4A6F-8D92-FF98-4F5D-8C8186831B02}"/>
              </a:ext>
            </a:extLst>
          </p:cNvPr>
          <p:cNvSpPr>
            <a:spLocks noGrp="1"/>
          </p:cNvSpPr>
          <p:nvPr>
            <p:ph idx="1"/>
          </p:nvPr>
        </p:nvSpPr>
        <p:spPr>
          <a:xfrm>
            <a:off x="640080" y="1469095"/>
            <a:ext cx="10890928" cy="5062334"/>
          </a:xfrm>
        </p:spPr>
        <p:txBody>
          <a:bodyPr/>
          <a:lstStyle/>
          <a:p>
            <a:r>
              <a:rPr lang="sk-SK" noProof="0" dirty="0"/>
              <a:t>keď zistíme poriadok reakcie, určíme hodnotu k pre reakciu (pre určité podmienky) na základe experimentálnych dát</a:t>
            </a:r>
          </a:p>
          <a:p>
            <a:r>
              <a:rPr lang="sk-SK" noProof="0" dirty="0"/>
              <a:t>hodnota sa vzťahuje na špecifickú reakciu, ktorú reprezentuje jej vyvážená rovnica</a:t>
            </a:r>
          </a:p>
          <a:p>
            <a:r>
              <a:rPr lang="sk-SK" noProof="0" dirty="0"/>
              <a:t>jednotky k závisia od celkového poriadku reakcie</a:t>
            </a:r>
          </a:p>
          <a:p>
            <a:r>
              <a:rPr lang="sk-SK" noProof="0" dirty="0"/>
              <a:t>nemení sa so zmenou koncentrácie reaktantov ani produktov</a:t>
            </a:r>
          </a:p>
          <a:p>
            <a:r>
              <a:rPr lang="sk-SK" noProof="0" dirty="0"/>
              <a:t>nemení sa v čase</a:t>
            </a:r>
          </a:p>
          <a:p>
            <a:r>
              <a:rPr lang="sk-SK" noProof="0" dirty="0"/>
              <a:t>vzťahuje na reakciu pri konkrétnej teplote (mení sa ak zmeníme T)</a:t>
            </a:r>
          </a:p>
          <a:p>
            <a:r>
              <a:rPr lang="sk-SK" noProof="0" dirty="0"/>
              <a:t>závisí od toho, či je prítomný katalyzátor</a:t>
            </a:r>
          </a:p>
        </p:txBody>
      </p:sp>
    </p:spTree>
    <p:extLst>
      <p:ext uri="{BB962C8B-B14F-4D97-AF65-F5344CB8AC3E}">
        <p14:creationId xmlns:p14="http://schemas.microsoft.com/office/powerpoint/2010/main" val="189406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D408B82-9EF1-DBED-9E82-77260B88559C}"/>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84955357-803B-D4EE-3DB3-BE90B06E0080}"/>
              </a:ext>
            </a:extLst>
          </p:cNvPr>
          <p:cNvSpPr>
            <a:spLocks noGrp="1"/>
          </p:cNvSpPr>
          <p:nvPr>
            <p:ph type="title"/>
          </p:nvPr>
        </p:nvSpPr>
        <p:spPr>
          <a:xfrm>
            <a:off x="640079" y="207225"/>
            <a:ext cx="10890929" cy="1097280"/>
          </a:xfrm>
        </p:spPr>
        <p:txBody>
          <a:bodyPr anchor="ctr">
            <a:normAutofit/>
          </a:bodyPr>
          <a:lstStyle/>
          <a:p>
            <a:r>
              <a:rPr lang="sk-SK" sz="2400" noProof="0" dirty="0"/>
              <a:t>Interpretácia rýchlostnej rovnice – príklad</a:t>
            </a:r>
          </a:p>
        </p:txBody>
      </p:sp>
      <p:sp>
        <p:nvSpPr>
          <p:cNvPr id="3" name="Zástupný objekt pre obsah 2">
            <a:extLst>
              <a:ext uri="{FF2B5EF4-FFF2-40B4-BE49-F238E27FC236}">
                <a16:creationId xmlns:a16="http://schemas.microsoft.com/office/drawing/2014/main" id="{2A17A214-1058-8170-E18B-62471BA5FCDD}"/>
              </a:ext>
            </a:extLst>
          </p:cNvPr>
          <p:cNvSpPr>
            <a:spLocks noGrp="1"/>
          </p:cNvSpPr>
          <p:nvPr>
            <p:ph idx="1"/>
          </p:nvPr>
        </p:nvSpPr>
        <p:spPr>
          <a:xfrm>
            <a:off x="640080" y="1469094"/>
            <a:ext cx="10890928" cy="5388905"/>
          </a:xfrm>
        </p:spPr>
        <p:txBody>
          <a:bodyPr>
            <a:normAutofit fontScale="92500"/>
          </a:bodyPr>
          <a:lstStyle/>
          <a:p>
            <a:r>
              <a:rPr lang="sk-SK" noProof="0" dirty="0"/>
              <a:t>Majme hypotetickú rovnicu: A + B + C </a:t>
            </a:r>
            <a:r>
              <a:rPr lang="sk-SK" noProof="0" dirty="0">
                <a:sym typeface="Wingdings" panose="05000000000000000000" pitchFamily="2" charset="2"/>
              </a:rPr>
              <a:t></a:t>
            </a:r>
            <a:r>
              <a:rPr lang="sk-SK" noProof="0" dirty="0"/>
              <a:t> produkty, rýchlosť = k[A][B]</a:t>
            </a:r>
            <a:r>
              <a:rPr lang="sk-SK" baseline="30000" noProof="0" dirty="0"/>
              <a:t>2</a:t>
            </a:r>
          </a:p>
          <a:p>
            <a:r>
              <a:rPr lang="sk-SK" noProof="0" dirty="0"/>
              <a:t>Čo sa stane s rýchlosťou reakcie, keď (a) Zdvojnásobíme koncentráciu A bez zmeny koncentrácie B alebo C. (b) Zdvojnásobíme koncentráciu B bez zmeny koncentrácie A alebo C. (c) Zdvojnásobíme koncentráciu C bez zmeny koncentrácie A alebo B. (d) Zdvojnásobíme všetky tri koncentrácie súčasne.</a:t>
            </a:r>
          </a:p>
          <a:p>
            <a:r>
              <a:rPr lang="sk-SK" noProof="0" dirty="0"/>
              <a:t>Vidíme, že rýchlosť je priamo úmerná prvej mocnine [A]. Nemeníme [B] ani [C]. Zdvojnásobenie [A] spôsobí, že sa reakčná rýchlosť zvýši faktorom 2</a:t>
            </a:r>
            <a:r>
              <a:rPr lang="sk-SK" baseline="30000" noProof="0" dirty="0"/>
              <a:t>1</a:t>
            </a:r>
            <a:r>
              <a:rPr lang="sk-SK" noProof="0" dirty="0"/>
              <a:t>= 2, takže sa reakčná rýchlosť zdvojnásobí. </a:t>
            </a:r>
          </a:p>
          <a:p>
            <a:r>
              <a:rPr lang="sk-SK" noProof="0" dirty="0"/>
              <a:t>Keďže rýchlosť je priamo úmerná druhej mocnine [B], teda [B]</a:t>
            </a:r>
            <a:r>
              <a:rPr lang="sk-SK" baseline="30000" noProof="0" dirty="0"/>
              <a:t>2 </a:t>
            </a:r>
            <a:r>
              <a:rPr lang="sk-SK" noProof="0" dirty="0"/>
              <a:t>a nemeníme [A] ani [C], zdvojnásobenie [B] (zvýšenie [B] faktorom 2) spôsobí, že sa reakčná rýchlosť zvýši faktorom 2</a:t>
            </a:r>
            <a:r>
              <a:rPr lang="sk-SK" baseline="30000" noProof="0" dirty="0"/>
              <a:t>2</a:t>
            </a:r>
            <a:r>
              <a:rPr lang="sk-SK" noProof="0" dirty="0"/>
              <a:t>= 4.</a:t>
            </a:r>
          </a:p>
          <a:p>
            <a:r>
              <a:rPr lang="sk-SK" noProof="0" dirty="0"/>
              <a:t>Reakčná rýchlosť je nezávislá od [C], takže zmena [C] nespôsobí žiadnu zmenu reakčnej rýchlosti.</a:t>
            </a:r>
          </a:p>
          <a:p>
            <a:r>
              <a:rPr lang="sk-SK" noProof="0" dirty="0"/>
              <a:t>Zdvojnásobenie všetkých koncentrácií by spôsobilo zmeny opísané v (a), (b) a (c) súčasne. Rýchlosť by sa v dôsledku zmeny [A] zvýšila 2-násobne, v dôsledku zmeny [B] 4-násobne a zmenou [C] by nebola ovplyvnená. Výsledkom je, že rýchlosť reakcie sa zvýši 2</a:t>
            </a:r>
            <a:r>
              <a:rPr lang="sk-SK" baseline="30000" noProof="0" dirty="0"/>
              <a:t>1</a:t>
            </a:r>
            <a:r>
              <a:rPr lang="sk-SK" noProof="0" dirty="0"/>
              <a:t> x 2</a:t>
            </a:r>
            <a:r>
              <a:rPr lang="sk-SK" baseline="30000" noProof="0" dirty="0"/>
              <a:t>2 </a:t>
            </a:r>
            <a:r>
              <a:rPr lang="sk-SK" noProof="0" dirty="0"/>
              <a:t>= 8-násobne.</a:t>
            </a:r>
          </a:p>
        </p:txBody>
      </p:sp>
    </p:spTree>
    <p:extLst>
      <p:ext uri="{BB962C8B-B14F-4D97-AF65-F5344CB8AC3E}">
        <p14:creationId xmlns:p14="http://schemas.microsoft.com/office/powerpoint/2010/main" val="3610228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CABAAC1-0A1A-C4A4-6051-8444F715046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2A39EFA7-636D-4F9F-F6C3-2E37324B6F9F}"/>
              </a:ext>
            </a:extLst>
          </p:cNvPr>
          <p:cNvSpPr>
            <a:spLocks noGrp="1"/>
          </p:cNvSpPr>
          <p:nvPr>
            <p:ph type="title"/>
          </p:nvPr>
        </p:nvSpPr>
        <p:spPr>
          <a:xfrm>
            <a:off x="640079" y="207225"/>
            <a:ext cx="10890929" cy="1097280"/>
          </a:xfrm>
        </p:spPr>
        <p:txBody>
          <a:bodyPr anchor="ctr">
            <a:normAutofit/>
          </a:bodyPr>
          <a:lstStyle/>
          <a:p>
            <a:r>
              <a:rPr lang="sk-SK" sz="2400" noProof="0" dirty="0"/>
              <a:t>Koncentrácia vs. čas</a:t>
            </a:r>
          </a:p>
        </p:txBody>
      </p:sp>
      <p:sp>
        <p:nvSpPr>
          <p:cNvPr id="3" name="Zástupný objekt pre obsah 2">
            <a:extLst>
              <a:ext uri="{FF2B5EF4-FFF2-40B4-BE49-F238E27FC236}">
                <a16:creationId xmlns:a16="http://schemas.microsoft.com/office/drawing/2014/main" id="{CD7FAC6F-1FD4-4FD1-7B3C-FDEC59CC6FFD}"/>
              </a:ext>
            </a:extLst>
          </p:cNvPr>
          <p:cNvSpPr>
            <a:spLocks noGrp="1"/>
          </p:cNvSpPr>
          <p:nvPr>
            <p:ph idx="1"/>
          </p:nvPr>
        </p:nvSpPr>
        <p:spPr>
          <a:xfrm>
            <a:off x="640080" y="1469095"/>
            <a:ext cx="10890928" cy="5062334"/>
          </a:xfrm>
        </p:spPr>
        <p:txBody>
          <a:bodyPr/>
          <a:lstStyle/>
          <a:p>
            <a:r>
              <a:rPr lang="sk-SK" noProof="0" dirty="0"/>
              <a:t>Často chceme poznať koncentráciu reaktantu, ktorá by zostala po uplynutí určitého času, alebo ako dlho by trvalo, kým sa dané množstvo reaktantov spotrebuje.</a:t>
            </a:r>
          </a:p>
          <a:p>
            <a:r>
              <a:rPr lang="sk-SK" noProof="0" dirty="0"/>
              <a:t>Rovnicu, ktorá spája koncentráciu a čas, nazývame integrovaná rýchlostná rovnica. Možno ju tiež použiť na výpočet polčasu rozpadu t</a:t>
            </a:r>
            <a:r>
              <a:rPr lang="sk-SK" baseline="-25000" noProof="0" dirty="0"/>
              <a:t>1/2</a:t>
            </a:r>
            <a:r>
              <a:rPr lang="sk-SK" noProof="0" dirty="0"/>
              <a:t> reaktantu, čo je čas potrebný na to, aby sa polovica reaktantu premenila na produkt(y). </a:t>
            </a:r>
          </a:p>
          <a:p>
            <a:r>
              <a:rPr lang="sk-SK" noProof="0" dirty="0"/>
              <a:t>Integrovaná rýchlostná rovnica a polčas rozpadu sa líšia pre reakcie rôzneho poriadku.</a:t>
            </a:r>
          </a:p>
        </p:txBody>
      </p:sp>
    </p:spTree>
    <p:extLst>
      <p:ext uri="{BB962C8B-B14F-4D97-AF65-F5344CB8AC3E}">
        <p14:creationId xmlns:p14="http://schemas.microsoft.com/office/powerpoint/2010/main" val="3606578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B6ABCEB-1E2E-1A04-2760-40A804129F35}"/>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9463387B-AA9F-95DD-1833-6EE3E8826BAC}"/>
              </a:ext>
            </a:extLst>
          </p:cNvPr>
          <p:cNvSpPr>
            <a:spLocks noGrp="1"/>
          </p:cNvSpPr>
          <p:nvPr>
            <p:ph type="title"/>
          </p:nvPr>
        </p:nvSpPr>
        <p:spPr>
          <a:xfrm>
            <a:off x="640079" y="207225"/>
            <a:ext cx="10890929" cy="1097280"/>
          </a:xfrm>
        </p:spPr>
        <p:txBody>
          <a:bodyPr anchor="ctr">
            <a:normAutofit/>
          </a:bodyPr>
          <a:lstStyle/>
          <a:p>
            <a:r>
              <a:rPr lang="sk-SK" sz="2400" noProof="0" dirty="0"/>
              <a:t>Reakcie prvého poriadku </a:t>
            </a:r>
          </a:p>
        </p:txBody>
      </p:sp>
      <p:sp>
        <p:nvSpPr>
          <p:cNvPr id="3" name="Zástupný objekt pre obsah 2">
            <a:extLst>
              <a:ext uri="{FF2B5EF4-FFF2-40B4-BE49-F238E27FC236}">
                <a16:creationId xmlns:a16="http://schemas.microsoft.com/office/drawing/2014/main" id="{7363F2AB-6504-E132-CFB6-172CE75BC61D}"/>
              </a:ext>
            </a:extLst>
          </p:cNvPr>
          <p:cNvSpPr>
            <a:spLocks noGrp="1"/>
          </p:cNvSpPr>
          <p:nvPr>
            <p:ph idx="1"/>
          </p:nvPr>
        </p:nvSpPr>
        <p:spPr>
          <a:xfrm>
            <a:off x="640080" y="1469094"/>
            <a:ext cx="10890928" cy="5388905"/>
          </a:xfrm>
        </p:spPr>
        <p:txBody>
          <a:bodyPr>
            <a:normAutofit/>
          </a:bodyPr>
          <a:lstStyle/>
          <a:p>
            <a:r>
              <a:rPr lang="sk-SK" noProof="0" dirty="0"/>
              <a:t>Pri reakciách aA </a:t>
            </a:r>
            <a:r>
              <a:rPr lang="sk-SK" noProof="0" dirty="0">
                <a:sym typeface="Wingdings" panose="05000000000000000000" pitchFamily="2" charset="2"/>
              </a:rPr>
              <a:t></a:t>
            </a:r>
            <a:r>
              <a:rPr lang="sk-SK" noProof="0" dirty="0"/>
              <a:t> produkty, ktoré prebiehajú podľa prvého poriadku má integrovaná rýchlostná rovnica tvar:</a:t>
            </a:r>
          </a:p>
          <a:p>
            <a:endParaRPr lang="sk-SK" noProof="0" dirty="0"/>
          </a:p>
          <a:p>
            <a:r>
              <a:rPr lang="sk-SK" noProof="0" dirty="0"/>
              <a:t>Kde [A]</a:t>
            </a:r>
            <a:r>
              <a:rPr lang="sk-SK" baseline="-25000" noProof="0" dirty="0"/>
              <a:t>0</a:t>
            </a:r>
            <a:r>
              <a:rPr lang="sk-SK" noProof="0" dirty="0"/>
              <a:t> je koncentrácia reaktantu A na začiatku reakcie a [A] je jeho koncentrácia v čase t (neskôr). Zo vzťahu vyjadríme t:</a:t>
            </a:r>
          </a:p>
          <a:p>
            <a:endParaRPr lang="sk-SK" noProof="0" dirty="0"/>
          </a:p>
          <a:p>
            <a:r>
              <a:rPr lang="sk-SK" noProof="0" dirty="0"/>
              <a:t>Pre tzv. polčas (t</a:t>
            </a:r>
            <a:r>
              <a:rPr lang="sk-SK" baseline="-25000" noProof="0" dirty="0"/>
              <a:t>1/2</a:t>
            </a:r>
            <a:r>
              <a:rPr lang="sk-SK" noProof="0" dirty="0"/>
              <a:t>) platí, že vtedy zreagovala polovica pôvodného [A]</a:t>
            </a:r>
            <a:r>
              <a:rPr lang="sk-SK" baseline="-25000" noProof="0" dirty="0"/>
              <a:t>0</a:t>
            </a:r>
            <a:r>
              <a:rPr lang="sk-SK" noProof="0" dirty="0"/>
              <a:t>, takže polovica zostane. Inak povedané, v polčase platí [A] = ½ [A]</a:t>
            </a:r>
            <a:r>
              <a:rPr lang="sk-SK" baseline="-25000" noProof="0" dirty="0"/>
              <a:t>0</a:t>
            </a:r>
            <a:r>
              <a:rPr lang="sk-SK" noProof="0" dirty="0"/>
              <a:t>.</a:t>
            </a:r>
          </a:p>
          <a:p>
            <a:endParaRPr lang="sk-SK" noProof="0" dirty="0"/>
          </a:p>
          <a:p>
            <a:endParaRPr lang="sk-SK" noProof="0" dirty="0"/>
          </a:p>
          <a:p>
            <a:r>
              <a:rPr lang="sk-SK" noProof="0" dirty="0"/>
              <a:t>V reakciách prvého poriadku polčas rozpadu nezávisí od počiatočnej koncentrácie A</a:t>
            </a:r>
            <a:r>
              <a:rPr lang="sk-SK" baseline="-25000" noProof="0" dirty="0"/>
              <a:t>0</a:t>
            </a:r>
            <a:r>
              <a:rPr lang="sk-SK" noProof="0" dirty="0"/>
              <a:t>. </a:t>
            </a:r>
          </a:p>
        </p:txBody>
      </p:sp>
      <p:pic>
        <p:nvPicPr>
          <p:cNvPr id="5" name="Obrázok 4" descr="Obrázok, na ktorom je text, písmo, diagram, rad&#10;&#10;Obsah vygenerovaný pomocou AI môže byť nesprávny.">
            <a:extLst>
              <a:ext uri="{FF2B5EF4-FFF2-40B4-BE49-F238E27FC236}">
                <a16:creationId xmlns:a16="http://schemas.microsoft.com/office/drawing/2014/main" id="{37672523-4C90-9889-B251-847A7B227A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2986" y="1900668"/>
            <a:ext cx="2304788" cy="926077"/>
          </a:xfrm>
          <a:prstGeom prst="rect">
            <a:avLst/>
          </a:prstGeom>
        </p:spPr>
      </p:pic>
      <p:pic>
        <p:nvPicPr>
          <p:cNvPr id="7" name="Obrázok 6" descr="Obrázok, na ktorom je písmo, diagram, biely, rad&#10;&#10;Obsah vygenerovaný pomocou AI môže byť nesprávny.">
            <a:extLst>
              <a:ext uri="{FF2B5EF4-FFF2-40B4-BE49-F238E27FC236}">
                <a16:creationId xmlns:a16="http://schemas.microsoft.com/office/drawing/2014/main" id="{4C03B54E-9226-60E7-A10F-60F04AB9EC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5409" y="3277122"/>
            <a:ext cx="2498426" cy="944880"/>
          </a:xfrm>
          <a:prstGeom prst="rect">
            <a:avLst/>
          </a:prstGeom>
        </p:spPr>
      </p:pic>
      <p:pic>
        <p:nvPicPr>
          <p:cNvPr id="9" name="Obrázok 8" descr="Obrázok, na ktorom je text, písmo, typografia, rukopis&#10;&#10;Obsah vygenerovaný pomocou AI môže byť nesprávny.">
            <a:extLst>
              <a:ext uri="{FF2B5EF4-FFF2-40B4-BE49-F238E27FC236}">
                <a16:creationId xmlns:a16="http://schemas.microsoft.com/office/drawing/2014/main" id="{DE964330-5719-6447-8E2E-D96F6811E0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67774" y="5065163"/>
            <a:ext cx="3221449" cy="949675"/>
          </a:xfrm>
          <a:prstGeom prst="rect">
            <a:avLst/>
          </a:prstGeom>
        </p:spPr>
      </p:pic>
      <p:pic>
        <p:nvPicPr>
          <p:cNvPr id="11" name="Obrázok 10" descr="Obrázok, na ktorom je písmo, typografia, text, biely&#10;&#10;Obsah vygenerovaný pomocou AI môže byť nesprávny.">
            <a:extLst>
              <a:ext uri="{FF2B5EF4-FFF2-40B4-BE49-F238E27FC236}">
                <a16:creationId xmlns:a16="http://schemas.microsoft.com/office/drawing/2014/main" id="{4D1395D5-C2EF-2B6D-F37E-172BB3880B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4405" y="5022315"/>
            <a:ext cx="4044875" cy="1052135"/>
          </a:xfrm>
          <a:prstGeom prst="rect">
            <a:avLst/>
          </a:prstGeom>
        </p:spPr>
      </p:pic>
      <p:sp>
        <p:nvSpPr>
          <p:cNvPr id="12" name="BlokTextu 11">
            <a:extLst>
              <a:ext uri="{FF2B5EF4-FFF2-40B4-BE49-F238E27FC236}">
                <a16:creationId xmlns:a16="http://schemas.microsoft.com/office/drawing/2014/main" id="{7C217405-9469-5F8C-642E-AFDD374838AF}"/>
              </a:ext>
            </a:extLst>
          </p:cNvPr>
          <p:cNvSpPr txBox="1"/>
          <p:nvPr/>
        </p:nvSpPr>
        <p:spPr>
          <a:xfrm>
            <a:off x="6084827" y="5355334"/>
            <a:ext cx="410690" cy="369332"/>
          </a:xfrm>
          <a:prstGeom prst="rect">
            <a:avLst/>
          </a:prstGeom>
          <a:noFill/>
        </p:spPr>
        <p:txBody>
          <a:bodyPr wrap="none" rtlCol="0">
            <a:spAutoFit/>
          </a:bodyPr>
          <a:lstStyle/>
          <a:p>
            <a:r>
              <a:rPr lang="sk-SK" noProof="0" dirty="0">
                <a:sym typeface="Wingdings" panose="05000000000000000000" pitchFamily="2" charset="2"/>
              </a:rPr>
              <a:t></a:t>
            </a:r>
            <a:endParaRPr lang="sk-SK" noProof="0" dirty="0"/>
          </a:p>
        </p:txBody>
      </p:sp>
    </p:spTree>
    <p:extLst>
      <p:ext uri="{BB962C8B-B14F-4D97-AF65-F5344CB8AC3E}">
        <p14:creationId xmlns:p14="http://schemas.microsoft.com/office/powerpoint/2010/main" val="1749057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34FB4B9-3C55-7FB3-6A7A-B90400F1E54A}"/>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65400416-8D7A-D051-E88C-1F5F5EAEE5D1}"/>
              </a:ext>
            </a:extLst>
          </p:cNvPr>
          <p:cNvSpPr>
            <a:spLocks noGrp="1"/>
          </p:cNvSpPr>
          <p:nvPr>
            <p:ph type="title"/>
          </p:nvPr>
        </p:nvSpPr>
        <p:spPr>
          <a:xfrm>
            <a:off x="640079" y="207225"/>
            <a:ext cx="10890929" cy="1097280"/>
          </a:xfrm>
        </p:spPr>
        <p:txBody>
          <a:bodyPr anchor="ctr">
            <a:normAutofit/>
          </a:bodyPr>
          <a:lstStyle/>
          <a:p>
            <a:r>
              <a:rPr lang="sk-SK" sz="2400" noProof="0" dirty="0"/>
              <a:t>Reakcie druhého poriadku </a:t>
            </a:r>
          </a:p>
        </p:txBody>
      </p:sp>
      <p:sp>
        <p:nvSpPr>
          <p:cNvPr id="3" name="Zástupný objekt pre obsah 2">
            <a:extLst>
              <a:ext uri="{FF2B5EF4-FFF2-40B4-BE49-F238E27FC236}">
                <a16:creationId xmlns:a16="http://schemas.microsoft.com/office/drawing/2014/main" id="{FDBDFC88-7C9F-A447-2DAB-C7A1E49BF5EB}"/>
              </a:ext>
            </a:extLst>
          </p:cNvPr>
          <p:cNvSpPr>
            <a:spLocks noGrp="1"/>
          </p:cNvSpPr>
          <p:nvPr>
            <p:ph idx="1"/>
          </p:nvPr>
        </p:nvSpPr>
        <p:spPr>
          <a:xfrm>
            <a:off x="640080" y="1469094"/>
            <a:ext cx="10890928" cy="5388905"/>
          </a:xfrm>
        </p:spPr>
        <p:txBody>
          <a:bodyPr>
            <a:normAutofit/>
          </a:bodyPr>
          <a:lstStyle/>
          <a:p>
            <a:r>
              <a:rPr lang="sk-SK" noProof="0" dirty="0"/>
              <a:t>Pri reakciách aA </a:t>
            </a:r>
            <a:r>
              <a:rPr lang="sk-SK" noProof="0" dirty="0">
                <a:sym typeface="Wingdings" panose="05000000000000000000" pitchFamily="2" charset="2"/>
              </a:rPr>
              <a:t></a:t>
            </a:r>
            <a:r>
              <a:rPr lang="sk-SK" noProof="0" dirty="0"/>
              <a:t> produkty, ktoré prebiehajú podľa druhého poriadku má integrovaná rýchlostná rovnica tvar:</a:t>
            </a:r>
          </a:p>
          <a:p>
            <a:endParaRPr lang="sk-SK" noProof="0" dirty="0"/>
          </a:p>
          <a:p>
            <a:r>
              <a:rPr lang="sk-SK" noProof="0" dirty="0"/>
              <a:t>Podobne ako v predchádzajúcom prípade [A]</a:t>
            </a:r>
            <a:r>
              <a:rPr lang="sk-SK" baseline="-25000" noProof="0" dirty="0"/>
              <a:t>0</a:t>
            </a:r>
            <a:r>
              <a:rPr lang="sk-SK" noProof="0" dirty="0"/>
              <a:t> je koncentrácia reaktantu A na začiatku reakcie a [A] je jeho koncentrácia v čase t (neskôr). Ak uvažujeme o polčase t</a:t>
            </a:r>
            <a:r>
              <a:rPr lang="sk-SK" baseline="-25000" noProof="0" dirty="0"/>
              <a:t>1/2</a:t>
            </a:r>
            <a:r>
              <a:rPr lang="sk-SK" noProof="0" dirty="0"/>
              <a:t> bude platiť [A] = ½ [A]</a:t>
            </a:r>
            <a:r>
              <a:rPr lang="sk-SK" baseline="-25000" noProof="0" dirty="0"/>
              <a:t>0</a:t>
            </a:r>
            <a:r>
              <a:rPr lang="sk-SK" noProof="0" dirty="0"/>
              <a:t> čiže:</a:t>
            </a:r>
          </a:p>
          <a:p>
            <a:endParaRPr lang="sk-SK" noProof="0" dirty="0"/>
          </a:p>
          <a:p>
            <a:r>
              <a:rPr lang="sk-SK" noProof="0" dirty="0"/>
              <a:t>Zjednodušením a vyjadrením t</a:t>
            </a:r>
            <a:r>
              <a:rPr lang="sk-SK" baseline="-25000" noProof="0" dirty="0"/>
              <a:t>1/2</a:t>
            </a:r>
            <a:r>
              <a:rPr lang="sk-SK" noProof="0" dirty="0"/>
              <a:t> dostaneme vzťah medzi rýchlostnou konštantou a t</a:t>
            </a:r>
            <a:r>
              <a:rPr lang="sk-SK" baseline="-25000" noProof="0" dirty="0"/>
              <a:t>1/2</a:t>
            </a:r>
            <a:r>
              <a:rPr lang="sk-SK" noProof="0" dirty="0"/>
              <a:t>.</a:t>
            </a:r>
          </a:p>
          <a:p>
            <a:endParaRPr lang="sk-SK" noProof="0" dirty="0"/>
          </a:p>
          <a:p>
            <a:endParaRPr lang="sk-SK" noProof="0" dirty="0"/>
          </a:p>
          <a:p>
            <a:r>
              <a:rPr lang="sk-SK" noProof="0" dirty="0"/>
              <a:t>V tomto prípade hodnota  t</a:t>
            </a:r>
            <a:r>
              <a:rPr lang="sk-SK" baseline="-25000" noProof="0" dirty="0"/>
              <a:t>1/2 </a:t>
            </a:r>
            <a:r>
              <a:rPr lang="sk-SK" noProof="0" dirty="0"/>
              <a:t>závisí od počiatočnej koncentrácie A</a:t>
            </a:r>
            <a:r>
              <a:rPr lang="sk-SK" baseline="-25000" noProof="0" dirty="0"/>
              <a:t>0</a:t>
            </a:r>
          </a:p>
        </p:txBody>
      </p:sp>
      <p:pic>
        <p:nvPicPr>
          <p:cNvPr id="6" name="Obrázok 5" descr="Obrázok, na ktorom je text, písmo, typografia, diagram&#10;&#10;Obsah vygenerovaný pomocou AI môže byť nesprávny.">
            <a:extLst>
              <a:ext uri="{FF2B5EF4-FFF2-40B4-BE49-F238E27FC236}">
                <a16:creationId xmlns:a16="http://schemas.microsoft.com/office/drawing/2014/main" id="{293CD822-7433-6A9D-75FE-6A2D1A14E4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3644" y="1978083"/>
            <a:ext cx="2180492" cy="753102"/>
          </a:xfrm>
          <a:prstGeom prst="rect">
            <a:avLst/>
          </a:prstGeom>
        </p:spPr>
      </p:pic>
      <p:pic>
        <p:nvPicPr>
          <p:cNvPr id="10" name="Obrázok 9" descr="Obrázok, na ktorom je písmo, text, typografia, biely&#10;&#10;Obsah vygenerovaný pomocou AI môže byť nesprávny.">
            <a:extLst>
              <a:ext uri="{FF2B5EF4-FFF2-40B4-BE49-F238E27FC236}">
                <a16:creationId xmlns:a16="http://schemas.microsoft.com/office/drawing/2014/main" id="{575BB8D3-EB26-5384-A868-8FD1CF965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6866" y="3671060"/>
            <a:ext cx="2739059" cy="850698"/>
          </a:xfrm>
          <a:prstGeom prst="rect">
            <a:avLst/>
          </a:prstGeom>
        </p:spPr>
      </p:pic>
      <p:pic>
        <p:nvPicPr>
          <p:cNvPr id="12" name="Obrázok 11" descr="Obrázok, na ktorom je text, písmo, typografia, číslo&#10;&#10;Obsah vygenerovaný pomocou AI môže byť nesprávny.">
            <a:extLst>
              <a:ext uri="{FF2B5EF4-FFF2-40B4-BE49-F238E27FC236}">
                <a16:creationId xmlns:a16="http://schemas.microsoft.com/office/drawing/2014/main" id="{0AC99E18-C2A3-38FB-D0DB-A8D0314E46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5246" y="5124250"/>
            <a:ext cx="1981507" cy="850699"/>
          </a:xfrm>
          <a:prstGeom prst="rect">
            <a:avLst/>
          </a:prstGeom>
        </p:spPr>
      </p:pic>
    </p:spTree>
    <p:extLst>
      <p:ext uri="{BB962C8B-B14F-4D97-AF65-F5344CB8AC3E}">
        <p14:creationId xmlns:p14="http://schemas.microsoft.com/office/powerpoint/2010/main" val="26444572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rázok 4" descr="Obrázok, na ktorom je text, diagram, rad, písmo&#10;&#10;Obsah vygenerovaný pomocou AI môže byť nesprávny.">
            <a:extLst>
              <a:ext uri="{FF2B5EF4-FFF2-40B4-BE49-F238E27FC236}">
                <a16:creationId xmlns:a16="http://schemas.microsoft.com/office/drawing/2014/main" id="{0B3876EF-0EF6-6209-373C-359D88C29E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9575" y="-148502"/>
            <a:ext cx="9132849" cy="4743382"/>
          </a:xfrm>
          <a:prstGeom prst="rect">
            <a:avLst/>
          </a:prstGeom>
        </p:spPr>
      </p:pic>
      <p:sp>
        <p:nvSpPr>
          <p:cNvPr id="6" name="BlokTextu 5">
            <a:extLst>
              <a:ext uri="{FF2B5EF4-FFF2-40B4-BE49-F238E27FC236}">
                <a16:creationId xmlns:a16="http://schemas.microsoft.com/office/drawing/2014/main" id="{D1E8C9B0-BCC2-FDC6-0285-AFAF7FB97AAE}"/>
              </a:ext>
            </a:extLst>
          </p:cNvPr>
          <p:cNvSpPr txBox="1"/>
          <p:nvPr/>
        </p:nvSpPr>
        <p:spPr>
          <a:xfrm>
            <a:off x="0" y="4672937"/>
            <a:ext cx="12192000" cy="2031325"/>
          </a:xfrm>
          <a:prstGeom prst="rect">
            <a:avLst/>
          </a:prstGeom>
          <a:noFill/>
        </p:spPr>
        <p:txBody>
          <a:bodyPr wrap="square" rtlCol="0">
            <a:spAutoFit/>
          </a:bodyPr>
          <a:lstStyle/>
          <a:p>
            <a:pPr marL="285750" indent="-285750">
              <a:buFont typeface="Arial" panose="020B0604020202020204" pitchFamily="34" charset="0"/>
              <a:buChar char="•"/>
            </a:pPr>
            <a:r>
              <a:rPr lang="sk-SK" dirty="0"/>
              <a:t>Graf vľavo zobrazuje závislosť koncentrácie od času pre reakciu prvého poriadku. Počas prvého polčasu (1,73 s) koncentrácia A klesne z 1 M na 0,5 M. Za ďalších 1,73 s koncentrácia opäť klesne na polovicu, z 0,5 M na 0,25 M atď. Pre reakciu prvého rádu t</a:t>
            </a:r>
            <a:r>
              <a:rPr lang="sk-SK" baseline="-25000" dirty="0"/>
              <a:t>1/2</a:t>
            </a:r>
            <a:r>
              <a:rPr lang="sk-SK" dirty="0"/>
              <a:t> (t</a:t>
            </a:r>
            <a:r>
              <a:rPr lang="sk-SK" baseline="-25000" dirty="0"/>
              <a:t>1/2</a:t>
            </a:r>
            <a:r>
              <a:rPr lang="sk-SK" dirty="0"/>
              <a:t> = ln2/ak = 0,693/ak) nezávisí od koncentrácie na začiatku. </a:t>
            </a:r>
          </a:p>
          <a:p>
            <a:pPr marL="285750" indent="-285750">
              <a:buFont typeface="Arial" panose="020B0604020202020204" pitchFamily="34" charset="0"/>
              <a:buChar char="•"/>
            </a:pPr>
            <a:r>
              <a:rPr lang="sk-SK" dirty="0"/>
              <a:t>Graf vpravo znázorňuje závislosť koncentrácie od času pre reakciu druhého poriadku. Hodnoty a, [A]</a:t>
            </a:r>
            <a:r>
              <a:rPr lang="sk-SK" baseline="-25000" dirty="0"/>
              <a:t>0</a:t>
            </a:r>
            <a:r>
              <a:rPr lang="sk-SK" dirty="0"/>
              <a:t> a k sú rovnaké ako v predchádzajúcom prípade. Počas prvého polčasu (2,5 s) klesne koncentrácia A z 1 M na 0,5 M. Následne klesne opäť na polovicu v rozmedzí 2,5 až 7,5 s, takže druhý polčas rozpadu je 5 s. Polčas rozpadu začínajúci pri 0,25 M je 10 s. Pre reakciu druhého rádu je t</a:t>
            </a:r>
            <a:r>
              <a:rPr lang="sk-SK" baseline="-25000" dirty="0"/>
              <a:t>1/2</a:t>
            </a:r>
            <a:r>
              <a:rPr lang="sk-SK" dirty="0"/>
              <a:t> (t</a:t>
            </a:r>
            <a:r>
              <a:rPr lang="sk-SK" baseline="-25000" dirty="0"/>
              <a:t>1/2 </a:t>
            </a:r>
            <a:r>
              <a:rPr lang="sk-SK" dirty="0"/>
              <a:t>= 1/ak[A]</a:t>
            </a:r>
            <a:r>
              <a:rPr lang="sk-SK" baseline="-25000" dirty="0"/>
              <a:t>0</a:t>
            </a:r>
            <a:r>
              <a:rPr lang="sk-SK" dirty="0"/>
              <a:t>) nepriamo úmerný koncentrácii na začiatku.</a:t>
            </a:r>
          </a:p>
        </p:txBody>
      </p:sp>
    </p:spTree>
    <p:extLst>
      <p:ext uri="{BB962C8B-B14F-4D97-AF65-F5344CB8AC3E}">
        <p14:creationId xmlns:p14="http://schemas.microsoft.com/office/powerpoint/2010/main" val="1382114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2B7CE2F-E0B9-D5CA-23C8-78C208AF3A3C}"/>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40CBA815-B0B6-893C-71D7-C7B23DD56682}"/>
              </a:ext>
            </a:extLst>
          </p:cNvPr>
          <p:cNvSpPr>
            <a:spLocks noGrp="1"/>
          </p:cNvSpPr>
          <p:nvPr>
            <p:ph type="title"/>
          </p:nvPr>
        </p:nvSpPr>
        <p:spPr>
          <a:xfrm>
            <a:off x="640079" y="207225"/>
            <a:ext cx="10890929" cy="1097280"/>
          </a:xfrm>
        </p:spPr>
        <p:txBody>
          <a:bodyPr anchor="ctr">
            <a:normAutofit/>
          </a:bodyPr>
          <a:lstStyle/>
          <a:p>
            <a:r>
              <a:rPr lang="sk-SK" sz="2400" noProof="0" dirty="0"/>
              <a:t>Reakcie nultého poriadku </a:t>
            </a:r>
          </a:p>
        </p:txBody>
      </p:sp>
      <p:sp>
        <p:nvSpPr>
          <p:cNvPr id="3" name="Zástupný objekt pre obsah 2">
            <a:extLst>
              <a:ext uri="{FF2B5EF4-FFF2-40B4-BE49-F238E27FC236}">
                <a16:creationId xmlns:a16="http://schemas.microsoft.com/office/drawing/2014/main" id="{B301B54F-82E4-0BAA-8514-D6766496E0A6}"/>
              </a:ext>
            </a:extLst>
          </p:cNvPr>
          <p:cNvSpPr>
            <a:spLocks noGrp="1"/>
          </p:cNvSpPr>
          <p:nvPr>
            <p:ph idx="1"/>
          </p:nvPr>
        </p:nvSpPr>
        <p:spPr>
          <a:xfrm>
            <a:off x="640080" y="1469094"/>
            <a:ext cx="10890928" cy="5388905"/>
          </a:xfrm>
        </p:spPr>
        <p:txBody>
          <a:bodyPr>
            <a:normAutofit/>
          </a:bodyPr>
          <a:lstStyle/>
          <a:p>
            <a:r>
              <a:rPr lang="sk-SK" noProof="0" dirty="0"/>
              <a:t>Pri reakciách aA </a:t>
            </a:r>
            <a:r>
              <a:rPr lang="sk-SK" noProof="0" dirty="0">
                <a:sym typeface="Wingdings" panose="05000000000000000000" pitchFamily="2" charset="2"/>
              </a:rPr>
              <a:t></a:t>
            </a:r>
            <a:r>
              <a:rPr lang="sk-SK" noProof="0" dirty="0"/>
              <a:t> produkty, ktoré prebiehajú podľa nultého poriadku, kde rýchlosť reakcie nezávisí na koncentrácie. </a:t>
            </a:r>
          </a:p>
          <a:p>
            <a:endParaRPr lang="sk-SK" noProof="0" dirty="0"/>
          </a:p>
          <a:p>
            <a:endParaRPr lang="sk-SK" noProof="0" dirty="0"/>
          </a:p>
          <a:p>
            <a:r>
              <a:rPr lang="sk-SK" noProof="0" dirty="0"/>
              <a:t>Integrovaná rýchlostná rovnica má tvar:</a:t>
            </a:r>
          </a:p>
          <a:p>
            <a:endParaRPr lang="sk-SK" noProof="0" dirty="0"/>
          </a:p>
          <a:p>
            <a:r>
              <a:rPr lang="sk-SK" noProof="0" dirty="0"/>
              <a:t>Vzťah pre polčas:</a:t>
            </a:r>
          </a:p>
        </p:txBody>
      </p:sp>
      <p:pic>
        <p:nvPicPr>
          <p:cNvPr id="5" name="Obrázok 4" descr="Obrázok, na ktorom je text, písmo, diagram, rad&#10;&#10;Obsah vygenerovaný pomocou AI môže byť nesprávny.">
            <a:extLst>
              <a:ext uri="{FF2B5EF4-FFF2-40B4-BE49-F238E27FC236}">
                <a16:creationId xmlns:a16="http://schemas.microsoft.com/office/drawing/2014/main" id="{731ADF29-DAD9-AE0B-A10D-5A82702D0F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544" y="2284887"/>
            <a:ext cx="3327656" cy="815034"/>
          </a:xfrm>
          <a:prstGeom prst="rect">
            <a:avLst/>
          </a:prstGeom>
        </p:spPr>
      </p:pic>
      <p:pic>
        <p:nvPicPr>
          <p:cNvPr id="8" name="Obrázok 7" descr="Obrázok, na ktorom je typografia, text, písmo, kaligrafia&#10;&#10;Obsah vygenerovaný pomocou AI môže byť nesprávny.">
            <a:extLst>
              <a:ext uri="{FF2B5EF4-FFF2-40B4-BE49-F238E27FC236}">
                <a16:creationId xmlns:a16="http://schemas.microsoft.com/office/drawing/2014/main" id="{F0DB72BF-7A85-B738-E26B-275753D660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464" y="3768590"/>
            <a:ext cx="2440377" cy="526899"/>
          </a:xfrm>
          <a:prstGeom prst="rect">
            <a:avLst/>
          </a:prstGeom>
        </p:spPr>
      </p:pic>
      <p:pic>
        <p:nvPicPr>
          <p:cNvPr id="11" name="Obrázok 10" descr="Obrázok, na ktorom je písmo, text, číslo, rukopis&#10;&#10;Obsah vygenerovaný pomocou AI môže byť nesprávny.">
            <a:extLst>
              <a:ext uri="{FF2B5EF4-FFF2-40B4-BE49-F238E27FC236}">
                <a16:creationId xmlns:a16="http://schemas.microsoft.com/office/drawing/2014/main" id="{CB83059D-6597-3858-AA13-EDC9441FB8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544" y="4752391"/>
            <a:ext cx="1559721" cy="828602"/>
          </a:xfrm>
          <a:prstGeom prst="rect">
            <a:avLst/>
          </a:prstGeom>
        </p:spPr>
      </p:pic>
      <p:sp>
        <p:nvSpPr>
          <p:cNvPr id="4" name="BlokTextu 3">
            <a:extLst>
              <a:ext uri="{FF2B5EF4-FFF2-40B4-BE49-F238E27FC236}">
                <a16:creationId xmlns:a16="http://schemas.microsoft.com/office/drawing/2014/main" id="{2AAD8838-51B7-BAEA-838F-D92F656DF752}"/>
              </a:ext>
            </a:extLst>
          </p:cNvPr>
          <p:cNvSpPr txBox="1"/>
          <p:nvPr/>
        </p:nvSpPr>
        <p:spPr>
          <a:xfrm>
            <a:off x="5496095" y="2056685"/>
            <a:ext cx="6411202" cy="4601260"/>
          </a:xfrm>
          <a:prstGeom prst="rect">
            <a:avLst/>
          </a:prstGeom>
          <a:noFill/>
          <a:ln>
            <a:solidFill>
              <a:schemeClr val="accent1"/>
            </a:solidFill>
          </a:ln>
        </p:spPr>
        <p:txBody>
          <a:bodyPr wrap="square" rtlCol="0">
            <a:spAutoFit/>
          </a:bodyPr>
          <a:lstStyle/>
          <a:p>
            <a:pPr>
              <a:spcAft>
                <a:spcPts val="600"/>
              </a:spcAft>
            </a:pPr>
            <a:r>
              <a:rPr lang="sk-SK" noProof="0" dirty="0"/>
              <a:t>Za konštantných podmienok je rýchlosť konštantná, ale môže sa meniť, ak sa zmenia iné premenné. Zdanlivá „konštantnosť“ rýchlosti platí iba vtedy, keď faktory určujúce k zostávajú fixné. Napr.:</a:t>
            </a:r>
          </a:p>
          <a:p>
            <a:pPr marL="285750" indent="-285750">
              <a:buFont typeface="Arial" panose="020B0604020202020204" pitchFamily="34" charset="0"/>
              <a:buChar char="•"/>
            </a:pPr>
            <a:r>
              <a:rPr lang="sk-SK" noProof="0" dirty="0"/>
              <a:t>Teplota: k sa mení s </a:t>
            </a:r>
            <a:r>
              <a:rPr lang="sk-SK" noProof="0"/>
              <a:t>teplotou (</a:t>
            </a:r>
            <a:r>
              <a:rPr lang="en-US" noProof="0"/>
              <a:t>platí</a:t>
            </a:r>
            <a:r>
              <a:rPr lang="sk-SK" noProof="0"/>
              <a:t> Arrheniov</a:t>
            </a:r>
            <a:r>
              <a:rPr lang="en-US" noProof="0"/>
              <a:t>a</a:t>
            </a:r>
            <a:r>
              <a:rPr lang="sk-SK" noProof="0"/>
              <a:t> rovnic</a:t>
            </a:r>
            <a:r>
              <a:rPr lang="en-US" noProof="0"/>
              <a:t>a</a:t>
            </a:r>
            <a:r>
              <a:rPr lang="sk-SK" noProof="0"/>
              <a:t>). </a:t>
            </a:r>
            <a:r>
              <a:rPr lang="sk-SK" noProof="0" dirty="0"/>
              <a:t>Ak sa teplota zmení, zmení sa aj rýchlosť.</a:t>
            </a:r>
          </a:p>
          <a:p>
            <a:pPr marL="285750" indent="-285750">
              <a:buFont typeface="Arial" panose="020B0604020202020204" pitchFamily="34" charset="0"/>
              <a:buChar char="•"/>
            </a:pPr>
            <a:r>
              <a:rPr lang="sk-SK" noProof="0" dirty="0"/>
              <a:t>Dostupnosť katalyzátora: Na katalytických povrchoch prebieha veľa reakcií nultého poriadku (napríklad rozklad amoniaku na platinovom povrchu). Reakcia je nultého rádu iba vtedy, keď je povrch nasýtený molekulami reaktantov. Ak povrch nie je nasýtený (napr. pri nízkych koncentráciách), reakcia prestáva byť nultého rádu a rýchlosť klesá.</a:t>
            </a:r>
          </a:p>
          <a:p>
            <a:pPr marL="285750" indent="-285750">
              <a:buFont typeface="Arial" panose="020B0604020202020204" pitchFamily="34" charset="0"/>
              <a:buChar char="•"/>
            </a:pPr>
            <a:r>
              <a:rPr lang="sk-SK" noProof="0" dirty="0"/>
              <a:t>Intenzita svetla (pri fotochemických reakciách): Ak reakčná rýchlosť závisí od toku fotónov a nie od koncentrácie reaktantov, potom zmena intenzity svetla zmení rýchlosť.</a:t>
            </a:r>
          </a:p>
        </p:txBody>
      </p:sp>
    </p:spTree>
    <p:extLst>
      <p:ext uri="{BB962C8B-B14F-4D97-AF65-F5344CB8AC3E}">
        <p14:creationId xmlns:p14="http://schemas.microsoft.com/office/powerpoint/2010/main" val="3380082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35D5484-C1DF-C7B6-084C-69A9AD80E2AE}"/>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D5B307B9-EBB0-D313-DB72-183A273ADE8A}"/>
              </a:ext>
            </a:extLst>
          </p:cNvPr>
          <p:cNvSpPr>
            <a:spLocks noGrp="1"/>
          </p:cNvSpPr>
          <p:nvPr>
            <p:ph type="title"/>
          </p:nvPr>
        </p:nvSpPr>
        <p:spPr>
          <a:xfrm>
            <a:off x="640079" y="207225"/>
            <a:ext cx="10890929" cy="1097280"/>
          </a:xfrm>
        </p:spPr>
        <p:txBody>
          <a:bodyPr anchor="ctr">
            <a:normAutofit/>
          </a:bodyPr>
          <a:lstStyle/>
          <a:p>
            <a:r>
              <a:rPr lang="sk-SK" sz="2400" noProof="0" dirty="0"/>
              <a:t>Ako zistiť, ktorú rovnicu použiť na riešenie konkrétneho problému?</a:t>
            </a:r>
          </a:p>
        </p:txBody>
      </p:sp>
      <p:sp>
        <p:nvSpPr>
          <p:cNvPr id="3" name="Zástupný objekt pre obsah 2">
            <a:extLst>
              <a:ext uri="{FF2B5EF4-FFF2-40B4-BE49-F238E27FC236}">
                <a16:creationId xmlns:a16="http://schemas.microsoft.com/office/drawing/2014/main" id="{2CBAF094-9785-1700-BE6B-A7EDED179A58}"/>
              </a:ext>
            </a:extLst>
          </p:cNvPr>
          <p:cNvSpPr>
            <a:spLocks noGrp="1"/>
          </p:cNvSpPr>
          <p:nvPr>
            <p:ph idx="1"/>
          </p:nvPr>
        </p:nvSpPr>
        <p:spPr>
          <a:xfrm>
            <a:off x="640079" y="1469095"/>
            <a:ext cx="11314027" cy="2701461"/>
          </a:xfrm>
        </p:spPr>
        <p:txBody>
          <a:bodyPr>
            <a:normAutofit lnSpcReduction="10000"/>
          </a:bodyPr>
          <a:lstStyle/>
          <a:p>
            <a:r>
              <a:rPr lang="sk-SK" noProof="0" dirty="0"/>
              <a:t>Podstatný rozdiel medzi jednoduchou formou rýchlostnej rovnice a integrovanou je, že jednoduchý výraz pre rýchlosť spája rýchlosť a koncentráciu, zatiaľ čo integrovaná rovnica narába s časom a koncentráciou.</a:t>
            </a:r>
          </a:p>
          <a:p>
            <a:r>
              <a:rPr lang="sk-SK" noProof="0" dirty="0"/>
              <a:t>Keď potrebujeme nájsť rýchlosť, ktorá zodpovedá konkrétnym koncentráciám, alebo koncentrácie potrebné na dosiahnutie požadovanej rýchlosti, použijeme jednoduchú formu rýchlostnej rovnice; keď je v probléme zahrnutý čas, integrovaná rýchlostná rovnica je lepšou voľbou.</a:t>
            </a:r>
          </a:p>
          <a:p>
            <a:r>
              <a:rPr lang="sk-SK" noProof="0" dirty="0"/>
              <a:t>pre oba typy rovníc je potrebné si zvoliť medzi nultým, prvým alebo druhým poriadkom</a:t>
            </a:r>
          </a:p>
        </p:txBody>
      </p:sp>
      <p:sp>
        <p:nvSpPr>
          <p:cNvPr id="4" name="Zástupný objekt pre obsah 2">
            <a:extLst>
              <a:ext uri="{FF2B5EF4-FFF2-40B4-BE49-F238E27FC236}">
                <a16:creationId xmlns:a16="http://schemas.microsoft.com/office/drawing/2014/main" id="{24E3ED31-A99C-F145-0DB7-1B49C54360D0}"/>
              </a:ext>
            </a:extLst>
          </p:cNvPr>
          <p:cNvSpPr txBox="1">
            <a:spLocks/>
          </p:cNvSpPr>
          <p:nvPr/>
        </p:nvSpPr>
        <p:spPr>
          <a:xfrm>
            <a:off x="640078" y="4170557"/>
            <a:ext cx="8258465" cy="256184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4950" indent="-234950">
              <a:spcBef>
                <a:spcPts val="0"/>
              </a:spcBef>
              <a:spcAft>
                <a:spcPts val="600"/>
              </a:spcAft>
            </a:pPr>
            <a:r>
              <a:rPr lang="sk-SK" noProof="0" dirty="0"/>
              <a:t>Pri rozhodovaní môže byť nápomocné:</a:t>
            </a:r>
          </a:p>
          <a:p>
            <a:pPr marL="234950" indent="-234950">
              <a:spcBef>
                <a:spcPts val="0"/>
              </a:spcBef>
              <a:spcAft>
                <a:spcPts val="600"/>
              </a:spcAft>
              <a:buFont typeface="Arial" panose="020B0604020202020204" pitchFamily="34" charset="0"/>
              <a:buNone/>
            </a:pPr>
            <a:r>
              <a:rPr lang="sk-SK" noProof="0" dirty="0"/>
              <a:t>a. Vyjadrenie problému môže explicitne uvádzať, aký je poriadok reakcie.</a:t>
            </a:r>
          </a:p>
          <a:p>
            <a:pPr marL="234950" indent="-234950">
              <a:spcBef>
                <a:spcPts val="0"/>
              </a:spcBef>
              <a:spcAft>
                <a:spcPts val="600"/>
              </a:spcAft>
              <a:buFont typeface="Arial" panose="020B0604020202020204" pitchFamily="34" charset="0"/>
              <a:buNone/>
            </a:pPr>
            <a:r>
              <a:rPr lang="sk-SK" noProof="0" dirty="0"/>
              <a:t>b. Môže byť uvedený výraz rýchlostnej rovnice, aby bolo možné určiť poriadok reakcie z exponentov v danom výraze.</a:t>
            </a:r>
          </a:p>
          <a:p>
            <a:pPr marL="234950" indent="-234950">
              <a:spcBef>
                <a:spcPts val="0"/>
              </a:spcBef>
              <a:spcAft>
                <a:spcPts val="600"/>
              </a:spcAft>
              <a:buFont typeface="Arial" panose="020B0604020202020204" pitchFamily="34" charset="0"/>
              <a:buNone/>
            </a:pPr>
            <a:r>
              <a:rPr lang="sk-SK" noProof="0" dirty="0"/>
              <a:t>c. Môžu byť uvedené jednotky špecifickej rýchlostnej konštanty ktoré sú charakterické pre poriadok reakcie.</a:t>
            </a:r>
          </a:p>
        </p:txBody>
      </p:sp>
      <p:pic>
        <p:nvPicPr>
          <p:cNvPr id="7" name="Obrázok 6" descr="Obrázok, na ktorom je text, písmo, snímka obrazovky, číslo&#10;&#10;Obsah vygenerovaný pomocou AI môže byť nesprávny.">
            <a:extLst>
              <a:ext uri="{FF2B5EF4-FFF2-40B4-BE49-F238E27FC236}">
                <a16:creationId xmlns:a16="http://schemas.microsoft.com/office/drawing/2014/main" id="{A0190D20-2B81-0830-B6B9-12FE3D29FE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8543" y="4451838"/>
            <a:ext cx="3155924" cy="1874133"/>
          </a:xfrm>
          <a:prstGeom prst="rect">
            <a:avLst/>
          </a:prstGeom>
        </p:spPr>
      </p:pic>
    </p:spTree>
    <p:extLst>
      <p:ext uri="{BB962C8B-B14F-4D97-AF65-F5344CB8AC3E}">
        <p14:creationId xmlns:p14="http://schemas.microsoft.com/office/powerpoint/2010/main" val="3716862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92F544C-0173-C515-BCD6-7A8A951D3463}"/>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6B8AAD3B-7671-99D5-9679-D9DC593AFCC5}"/>
              </a:ext>
            </a:extLst>
          </p:cNvPr>
          <p:cNvSpPr>
            <a:spLocks noGrp="1"/>
          </p:cNvSpPr>
          <p:nvPr>
            <p:ph type="title"/>
          </p:nvPr>
        </p:nvSpPr>
        <p:spPr>
          <a:xfrm>
            <a:off x="640079" y="207225"/>
            <a:ext cx="10890929" cy="1097280"/>
          </a:xfrm>
        </p:spPr>
        <p:txBody>
          <a:bodyPr anchor="ctr">
            <a:normAutofit/>
          </a:bodyPr>
          <a:lstStyle/>
          <a:p>
            <a:r>
              <a:rPr lang="sk-SK" sz="2400" noProof="0" dirty="0"/>
              <a:t>Rovnice a reakčné poriadky (zhrnutie)</a:t>
            </a:r>
          </a:p>
        </p:txBody>
      </p:sp>
      <p:pic>
        <p:nvPicPr>
          <p:cNvPr id="9" name="Obrázok 8" descr="Obrázok, na ktorom je text, snímka obrazovky, písmo, číslo&#10;&#10;Obsah vygenerovaný pomocou AI môže byť nesprávny.">
            <a:extLst>
              <a:ext uri="{FF2B5EF4-FFF2-40B4-BE49-F238E27FC236}">
                <a16:creationId xmlns:a16="http://schemas.microsoft.com/office/drawing/2014/main" id="{4DB53AEB-7C30-C9E5-3209-162F448FEE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78" y="1010989"/>
            <a:ext cx="9319109" cy="3238282"/>
          </a:xfrm>
          <a:prstGeom prst="rect">
            <a:avLst/>
          </a:prstGeom>
        </p:spPr>
      </p:pic>
      <p:sp>
        <p:nvSpPr>
          <p:cNvPr id="10" name="BlokTextu 9">
            <a:extLst>
              <a:ext uri="{FF2B5EF4-FFF2-40B4-BE49-F238E27FC236}">
                <a16:creationId xmlns:a16="http://schemas.microsoft.com/office/drawing/2014/main" id="{ECF5A34F-81F5-1DF0-7D27-6B23E8D3E475}"/>
              </a:ext>
            </a:extLst>
          </p:cNvPr>
          <p:cNvSpPr txBox="1"/>
          <p:nvPr/>
        </p:nvSpPr>
        <p:spPr>
          <a:xfrm>
            <a:off x="640078" y="4403446"/>
            <a:ext cx="5242112" cy="2308324"/>
          </a:xfrm>
          <a:prstGeom prst="rect">
            <a:avLst/>
          </a:prstGeom>
          <a:noFill/>
        </p:spPr>
        <p:txBody>
          <a:bodyPr wrap="square" rtlCol="0">
            <a:spAutoFit/>
          </a:bodyPr>
          <a:lstStyle/>
          <a:p>
            <a:r>
              <a:rPr lang="en-US" sz="1600" noProof="0"/>
              <a:t>V literatúre sa</a:t>
            </a:r>
            <a:r>
              <a:rPr lang="sk-SK" sz="1600" noProof="0"/>
              <a:t> stretávame s </a:t>
            </a:r>
            <a:r>
              <a:rPr lang="en-US" sz="1600" noProof="0"/>
              <a:t>rôznymi</a:t>
            </a:r>
            <a:r>
              <a:rPr lang="sk-SK" sz="1600" noProof="0"/>
              <a:t> výrazmi</a:t>
            </a:r>
            <a:r>
              <a:rPr lang="en-US" sz="1600"/>
              <a:t>;</a:t>
            </a:r>
            <a:r>
              <a:rPr lang="en-US" sz="1600" noProof="0"/>
              <a:t> napr. novšie zdroje neuvádzajú </a:t>
            </a:r>
            <a:r>
              <a:rPr lang="sk-SK" sz="1600" noProof="0"/>
              <a:t>člen </a:t>
            </a:r>
            <a:r>
              <a:rPr lang="sk-SK" sz="1600" noProof="0" dirty="0"/>
              <a:t>“</a:t>
            </a:r>
            <a:r>
              <a:rPr lang="sk-SK" sz="1600" i="1" noProof="0"/>
              <a:t>a</a:t>
            </a:r>
            <a:r>
              <a:rPr lang="sk-SK" sz="1600" noProof="0"/>
              <a:t>”</a:t>
            </a:r>
            <a:r>
              <a:rPr lang="en-US" sz="1600"/>
              <a:t>, ktorý vyjadruje koncentráciu uvažovanej látky na začiatku. V pôvodných vzťahoch sa pri “</a:t>
            </a:r>
            <a:r>
              <a:rPr lang="en-US" sz="1600" i="1"/>
              <a:t>k</a:t>
            </a:r>
            <a:r>
              <a:rPr lang="en-US" sz="1600"/>
              <a:t>” používal pomer </a:t>
            </a:r>
            <a:r>
              <a:rPr lang="en-US" sz="1600" i="1"/>
              <a:t>x</a:t>
            </a:r>
            <a:r>
              <a:rPr lang="en-US" sz="1600"/>
              <a:t>/</a:t>
            </a:r>
            <a:r>
              <a:rPr lang="en-US" sz="1600" i="1"/>
              <a:t>a</a:t>
            </a:r>
            <a:r>
              <a:rPr lang="en-US" sz="1600"/>
              <a:t> (kde </a:t>
            </a:r>
            <a:r>
              <a:rPr lang="en-US" sz="1600" i="1"/>
              <a:t>x</a:t>
            </a:r>
            <a:r>
              <a:rPr lang="en-US" sz="1600"/>
              <a:t> je zreagované množstvo v čase </a:t>
            </a:r>
            <a:r>
              <a:rPr lang="en-US" sz="1600" i="1"/>
              <a:t>t</a:t>
            </a:r>
            <a:r>
              <a:rPr lang="en-US" sz="1600"/>
              <a:t>, čiže </a:t>
            </a:r>
            <a:r>
              <a:rPr lang="en-US" sz="1600" i="1"/>
              <a:t>a</a:t>
            </a:r>
            <a:r>
              <a:rPr lang="en-US" sz="1600"/>
              <a:t> – </a:t>
            </a:r>
            <a:r>
              <a:rPr lang="en-US" sz="1600" i="1"/>
              <a:t>x</a:t>
            </a:r>
            <a:r>
              <a:rPr lang="en-US" sz="1600"/>
              <a:t> = [A] ) a nie priamo koncentrácia. Okrem toho sa p</a:t>
            </a:r>
            <a:r>
              <a:rPr lang="en-US" sz="1600" noProof="0"/>
              <a:t>ri reakciách 1. poriadku </a:t>
            </a:r>
            <a:r>
              <a:rPr lang="sk-SK" sz="1600" noProof="0"/>
              <a:t>namiesto </a:t>
            </a:r>
            <a:r>
              <a:rPr lang="sk-SK" sz="1600" noProof="0" dirty="0"/>
              <a:t>pomeru logaritmov používa vo vyjadrení </a:t>
            </a:r>
            <a:r>
              <a:rPr lang="sk-SK" sz="1600" noProof="0"/>
              <a:t>ich rozdiel</a:t>
            </a:r>
            <a:r>
              <a:rPr lang="en-US" sz="1600"/>
              <a:t>, čo zopovedá rôznym algebraickým úpravám.</a:t>
            </a:r>
            <a:endParaRPr lang="sk-SK" sz="1600" noProof="0" dirty="0"/>
          </a:p>
        </p:txBody>
      </p:sp>
      <p:pic>
        <p:nvPicPr>
          <p:cNvPr id="12" name="Obrázok 11" descr="Obrázok, na ktorom je text, písmo, biely, diagram&#10;&#10;Obsah vygenerovaný pomocou AI môže byť nesprávny.">
            <a:extLst>
              <a:ext uri="{FF2B5EF4-FFF2-40B4-BE49-F238E27FC236}">
                <a16:creationId xmlns:a16="http://schemas.microsoft.com/office/drawing/2014/main" id="{B4F94474-83F4-5243-D18E-2502D1201B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9898" y="4609707"/>
            <a:ext cx="3367283" cy="1687342"/>
          </a:xfrm>
          <a:prstGeom prst="rect">
            <a:avLst/>
          </a:prstGeom>
          <a:ln>
            <a:solidFill>
              <a:schemeClr val="accent1"/>
            </a:solidFill>
          </a:ln>
        </p:spPr>
      </p:pic>
      <p:pic>
        <p:nvPicPr>
          <p:cNvPr id="14" name="Obrázok 13" descr="Obrázok, na ktorom je písmo, text, biely, typografia&#10;&#10;Obsah vygenerovaný pomocou AI môže byť nesprávny.">
            <a:extLst>
              <a:ext uri="{FF2B5EF4-FFF2-40B4-BE49-F238E27FC236}">
                <a16:creationId xmlns:a16="http://schemas.microsoft.com/office/drawing/2014/main" id="{3BB7F44F-6CDE-B7D5-ACFF-F086417D72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9096" y="5040925"/>
            <a:ext cx="2683459" cy="749434"/>
          </a:xfrm>
          <a:prstGeom prst="rect">
            <a:avLst/>
          </a:prstGeom>
          <a:ln>
            <a:solidFill>
              <a:schemeClr val="accent1"/>
            </a:solidFill>
          </a:ln>
        </p:spPr>
      </p:pic>
    </p:spTree>
    <p:extLst>
      <p:ext uri="{BB962C8B-B14F-4D97-AF65-F5344CB8AC3E}">
        <p14:creationId xmlns:p14="http://schemas.microsoft.com/office/powerpoint/2010/main" val="2547252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0CA4FD5-60A3-CD72-B7C7-DBF4EB9ADF3A}"/>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1F4E4D7D-5413-B8A5-2232-281D689BBB12}"/>
              </a:ext>
            </a:extLst>
          </p:cNvPr>
          <p:cNvSpPr>
            <a:spLocks noGrp="1"/>
          </p:cNvSpPr>
          <p:nvPr>
            <p:ph type="title"/>
          </p:nvPr>
        </p:nvSpPr>
        <p:spPr>
          <a:xfrm>
            <a:off x="640079" y="207225"/>
            <a:ext cx="10890929" cy="1097280"/>
          </a:xfrm>
        </p:spPr>
        <p:txBody>
          <a:bodyPr anchor="ctr">
            <a:normAutofit/>
          </a:bodyPr>
          <a:lstStyle/>
          <a:p>
            <a:r>
              <a:rPr lang="sk-SK" sz="2400" noProof="0" dirty="0"/>
              <a:t>Kolízia molekúl (elementárnych častíc) reagujúcich látok</a:t>
            </a:r>
          </a:p>
        </p:txBody>
      </p:sp>
      <p:sp>
        <p:nvSpPr>
          <p:cNvPr id="3" name="Zástupný objekt pre obsah 2">
            <a:extLst>
              <a:ext uri="{FF2B5EF4-FFF2-40B4-BE49-F238E27FC236}">
                <a16:creationId xmlns:a16="http://schemas.microsoft.com/office/drawing/2014/main" id="{F37D5639-B5B5-0CB4-1929-032A071324F6}"/>
              </a:ext>
            </a:extLst>
          </p:cNvPr>
          <p:cNvSpPr>
            <a:spLocks noGrp="1"/>
          </p:cNvSpPr>
          <p:nvPr>
            <p:ph idx="1"/>
          </p:nvPr>
        </p:nvSpPr>
        <p:spPr>
          <a:xfrm>
            <a:off x="640080" y="1469095"/>
            <a:ext cx="10890928" cy="5062334"/>
          </a:xfrm>
        </p:spPr>
        <p:txBody>
          <a:bodyPr/>
          <a:lstStyle/>
          <a:p>
            <a:r>
              <a:rPr lang="sk-SK" noProof="0" dirty="0"/>
              <a:t>Aby chemická reakcia mohla prebehnúť, musí dôjsť ku kolízií chemických indivíduí (atómov, iónov, molekúl,...), avšak kolízia samotná nezaručuje, že dôjde k reakcii.</a:t>
            </a:r>
          </a:p>
          <a:p>
            <a:r>
              <a:rPr lang="sk-SK" noProof="0" dirty="0"/>
              <a:t>Podstatným parametrom ovplyvňujúcim reaktivitu látok je teplota (a v prípade plynov aj tlak). Pripomeňme si, že priemerná kinetická energia určitého množstva molekúl je úmerná ich absolútnej teplote. Pri vyšších teplotách má viac molekúl dostatok energie na reakciu. </a:t>
            </a:r>
          </a:p>
          <a:p>
            <a:r>
              <a:rPr lang="sk-SK" noProof="0" dirty="0"/>
              <a:t>Ako už bolo naznačené dôležitým faktorom je samotná štruktúra látok, polarita väzieb, distribúcia náboja v rámci štruktúry látky. </a:t>
            </a:r>
          </a:p>
          <a:p>
            <a:r>
              <a:rPr lang="sk-SK" noProof="0" dirty="0"/>
              <a:t>S tým úzko súvisí fakt, že pre zreagovanie látok je podstatná vzájomná orientácia molekúl, resp. štruktúrnych jednotiek reagujúcich látok.</a:t>
            </a:r>
          </a:p>
        </p:txBody>
      </p:sp>
    </p:spTree>
    <p:extLst>
      <p:ext uri="{BB962C8B-B14F-4D97-AF65-F5344CB8AC3E}">
        <p14:creationId xmlns:p14="http://schemas.microsoft.com/office/powerpoint/2010/main" val="2552648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Obrázok 4" descr="Obrázok, na ktorom je text, typografia, písmo, rukopis&#10;&#10;Obsah vygenerovaný pomocou AI môže byť nesprávny.">
            <a:extLst>
              <a:ext uri="{FF2B5EF4-FFF2-40B4-BE49-F238E27FC236}">
                <a16:creationId xmlns:a16="http://schemas.microsoft.com/office/drawing/2014/main" id="{3394C5B1-F4FA-DE1D-4854-F4B44A7C50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600" y="566323"/>
            <a:ext cx="4715572" cy="846385"/>
          </a:xfrm>
          <a:prstGeom prst="rect">
            <a:avLst/>
          </a:prstGeom>
        </p:spPr>
      </p:pic>
      <p:sp>
        <p:nvSpPr>
          <p:cNvPr id="8" name="BlokTextu 7">
            <a:extLst>
              <a:ext uri="{FF2B5EF4-FFF2-40B4-BE49-F238E27FC236}">
                <a16:creationId xmlns:a16="http://schemas.microsoft.com/office/drawing/2014/main" id="{35C5FB47-495C-8688-C288-07C944F1263F}"/>
              </a:ext>
            </a:extLst>
          </p:cNvPr>
          <p:cNvSpPr txBox="1"/>
          <p:nvPr/>
        </p:nvSpPr>
        <p:spPr>
          <a:xfrm>
            <a:off x="6872104" y="397045"/>
            <a:ext cx="3980986" cy="1015663"/>
          </a:xfrm>
          <a:prstGeom prst="rect">
            <a:avLst/>
          </a:prstGeom>
          <a:noFill/>
          <a:ln>
            <a:solidFill>
              <a:schemeClr val="accent1"/>
            </a:solidFill>
          </a:ln>
        </p:spPr>
        <p:txBody>
          <a:bodyPr wrap="square" rtlCol="0">
            <a:spAutoFit/>
          </a:bodyPr>
          <a:lstStyle/>
          <a:p>
            <a:r>
              <a:rPr lang="sk-SK" sz="2000" noProof="0" dirty="0"/>
              <a:t>vzájomná orientácia molekúl, resp. častíc pri kolízii je dôležitá pre priebeh reakcie</a:t>
            </a:r>
          </a:p>
        </p:txBody>
      </p:sp>
      <p:pic>
        <p:nvPicPr>
          <p:cNvPr id="3" name="Obrázok 2" descr="Obrázok, na ktorom je čierny, temnota, dizajn&#10;&#10;Obsah vygenerovaný pomocou AI môže byť nesprávny.">
            <a:extLst>
              <a:ext uri="{FF2B5EF4-FFF2-40B4-BE49-F238E27FC236}">
                <a16:creationId xmlns:a16="http://schemas.microsoft.com/office/drawing/2014/main" id="{5A1D03ED-D748-9125-7546-6831F23EA0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074" y="4195840"/>
            <a:ext cx="2455035" cy="1621964"/>
          </a:xfrm>
          <a:prstGeom prst="rect">
            <a:avLst/>
          </a:prstGeom>
        </p:spPr>
      </p:pic>
      <p:pic>
        <p:nvPicPr>
          <p:cNvPr id="10" name="Obrázok 9" descr="Obrázok, na ktorom je čierny, temnota, snímka obrazovky, čierno-biela&#10;&#10;Obsah vygenerovaný pomocou AI môže byť nesprávny.">
            <a:extLst>
              <a:ext uri="{FF2B5EF4-FFF2-40B4-BE49-F238E27FC236}">
                <a16:creationId xmlns:a16="http://schemas.microsoft.com/office/drawing/2014/main" id="{4E342213-950D-7AA8-9E9E-3828256B45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692" y="2668097"/>
            <a:ext cx="1417255" cy="692019"/>
          </a:xfrm>
          <a:prstGeom prst="rect">
            <a:avLst/>
          </a:prstGeom>
        </p:spPr>
      </p:pic>
      <p:pic>
        <p:nvPicPr>
          <p:cNvPr id="4" name="Obrázok 3" descr="Obrázok, na ktorom je doplnok, štupeľ do uší, zástrčka&#10;&#10;Obsah vygenerovaný pomocou AI môže byť nesprávny.">
            <a:extLst>
              <a:ext uri="{FF2B5EF4-FFF2-40B4-BE49-F238E27FC236}">
                <a16:creationId xmlns:a16="http://schemas.microsoft.com/office/drawing/2014/main" id="{06D5AA7E-AFC7-1CD3-807F-D51A3CE261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66002" y="2141033"/>
            <a:ext cx="8725998" cy="4722059"/>
          </a:xfrm>
          <a:prstGeom prst="rect">
            <a:avLst/>
          </a:prstGeom>
        </p:spPr>
      </p:pic>
    </p:spTree>
    <p:extLst>
      <p:ext uri="{BB962C8B-B14F-4D97-AF65-F5344CB8AC3E}">
        <p14:creationId xmlns:p14="http://schemas.microsoft.com/office/powerpoint/2010/main" val="3388362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5BC5516-4A4F-844A-F5BD-6488E720982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A8907188-FD1A-D468-1B0F-FE47D7AF07B3}"/>
              </a:ext>
            </a:extLst>
          </p:cNvPr>
          <p:cNvSpPr>
            <a:spLocks noGrp="1"/>
          </p:cNvSpPr>
          <p:nvPr>
            <p:ph type="title"/>
          </p:nvPr>
        </p:nvSpPr>
        <p:spPr>
          <a:xfrm>
            <a:off x="640079" y="207225"/>
            <a:ext cx="10890929" cy="1097280"/>
          </a:xfrm>
        </p:spPr>
        <p:txBody>
          <a:bodyPr anchor="ctr">
            <a:normAutofit/>
          </a:bodyPr>
          <a:lstStyle/>
          <a:p>
            <a:r>
              <a:rPr lang="sk-SK" sz="2400" noProof="0" dirty="0"/>
              <a:t>Teória prechodného stavu</a:t>
            </a:r>
          </a:p>
        </p:txBody>
      </p:sp>
      <p:sp>
        <p:nvSpPr>
          <p:cNvPr id="3" name="Zástupný objekt pre obsah 2">
            <a:extLst>
              <a:ext uri="{FF2B5EF4-FFF2-40B4-BE49-F238E27FC236}">
                <a16:creationId xmlns:a16="http://schemas.microsoft.com/office/drawing/2014/main" id="{42D1CE84-3332-FC22-6B23-654F1EE3360F}"/>
              </a:ext>
            </a:extLst>
          </p:cNvPr>
          <p:cNvSpPr>
            <a:spLocks noGrp="1"/>
          </p:cNvSpPr>
          <p:nvPr>
            <p:ph idx="1"/>
          </p:nvPr>
        </p:nvSpPr>
        <p:spPr>
          <a:xfrm>
            <a:off x="640080" y="1469094"/>
            <a:ext cx="10890928" cy="5388905"/>
          </a:xfrm>
        </p:spPr>
        <p:txBody>
          <a:bodyPr>
            <a:normAutofit/>
          </a:bodyPr>
          <a:lstStyle/>
          <a:p>
            <a:r>
              <a:rPr lang="sk-SK" noProof="0" dirty="0"/>
              <a:t>Chemické reakcie zahŕňajú tvorbu a zánik chemických väzieb. Energia spätá s chemickou väzbou je forma potenciálnej energie. Reakcie sú sprevádzané zmenami potenciálnej energie. Zvážme hypotetickú reakciu prebiehajúcu pri určitej teplote.</a:t>
            </a:r>
          </a:p>
          <a:p>
            <a:pPr marL="0" indent="0">
              <a:buNone/>
            </a:pPr>
            <a:r>
              <a:rPr lang="sk-SK" noProof="0" dirty="0"/>
              <a:t>	A + B</a:t>
            </a:r>
            <a:r>
              <a:rPr lang="sk-SK" baseline="-25000" noProof="0" dirty="0"/>
              <a:t>2</a:t>
            </a:r>
            <a:r>
              <a:rPr lang="sk-SK" noProof="0" dirty="0"/>
              <a:t> </a:t>
            </a:r>
            <a:r>
              <a:rPr lang="sk-SK" noProof="0" dirty="0">
                <a:sym typeface="Wingdings" panose="05000000000000000000" pitchFamily="2" charset="2"/>
              </a:rPr>
              <a:t></a:t>
            </a:r>
            <a:r>
              <a:rPr lang="sk-SK" noProof="0" dirty="0"/>
              <a:t> AB + B</a:t>
            </a:r>
          </a:p>
          <a:p>
            <a:r>
              <a:rPr lang="sk-SK" noProof="0" dirty="0"/>
              <a:t>Zmeny potenciálnej energie reagujúcich látok a produktov pri reakcii sa dajú graficky znázorniť a porovnať základný energetický stav reaktantov a základný energetický stav produktov. Energia uvoľnená (alebo spotrebovaná) pri reakcii je daná rozdielom dvoch energetických hladín, čo súvisí so zmenou entalpie, ∆H</a:t>
            </a:r>
            <a:r>
              <a:rPr lang="sk-SK" baseline="30000" noProof="0" dirty="0"/>
              <a:t>0</a:t>
            </a:r>
            <a:r>
              <a:rPr lang="sk-SK" baseline="-25000" noProof="0" dirty="0"/>
              <a:t>rxn</a:t>
            </a:r>
          </a:p>
          <a:p>
            <a:r>
              <a:rPr lang="sk-SK" noProof="0" dirty="0"/>
              <a:t>Aby došlo k reakcii a tvorbe chemických väzieb, musia byť niektoré väzby prerušené. K tomu môže dôjsť iba vtedy, ak je pre zrážku molekúl charakteristická dostatočná kinetická energia, umožňujúca prekonať potenciálnu E pôsobiacu v prospech existujúcich väzieb. Podľa teórie prechodného stavu, reaktanty prechádzajú krátkodobým, vysoko-energetickým stavom, nazývaným a prechodný stav, pred tým ako vzniknú produkty.</a:t>
            </a:r>
          </a:p>
          <a:p>
            <a:endParaRPr lang="sk-SK" noProof="0" dirty="0"/>
          </a:p>
        </p:txBody>
      </p:sp>
    </p:spTree>
    <p:extLst>
      <p:ext uri="{BB962C8B-B14F-4D97-AF65-F5344CB8AC3E}">
        <p14:creationId xmlns:p14="http://schemas.microsoft.com/office/powerpoint/2010/main" val="12375884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1E68901-9768-3C8C-F683-05B671D5C520}"/>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0A3025AB-A10C-4EF4-CD6C-19FB7FC54789}"/>
              </a:ext>
            </a:extLst>
          </p:cNvPr>
          <p:cNvSpPr>
            <a:spLocks noGrp="1"/>
          </p:cNvSpPr>
          <p:nvPr>
            <p:ph type="title"/>
          </p:nvPr>
        </p:nvSpPr>
        <p:spPr>
          <a:xfrm>
            <a:off x="640079" y="207225"/>
            <a:ext cx="10890929" cy="1097280"/>
          </a:xfrm>
        </p:spPr>
        <p:txBody>
          <a:bodyPr anchor="ctr">
            <a:normAutofit/>
          </a:bodyPr>
          <a:lstStyle/>
          <a:p>
            <a:r>
              <a:rPr lang="sk-SK" sz="2400" noProof="0" dirty="0"/>
              <a:t>Teória prechodného stavu</a:t>
            </a:r>
          </a:p>
        </p:txBody>
      </p:sp>
      <p:pic>
        <p:nvPicPr>
          <p:cNvPr id="7" name="Obrázok 6" descr="Obrázok, na ktorom je text, diagram, rad, písmo&#10;&#10;Obsah vygenerovaný pomocou AI môže byť nesprávny.">
            <a:extLst>
              <a:ext uri="{FF2B5EF4-FFF2-40B4-BE49-F238E27FC236}">
                <a16:creationId xmlns:a16="http://schemas.microsoft.com/office/drawing/2014/main" id="{C5210AE6-6E35-95D5-E915-D54402E023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299" y="-253942"/>
            <a:ext cx="6262020" cy="7090697"/>
          </a:xfrm>
          <a:prstGeom prst="rect">
            <a:avLst/>
          </a:prstGeom>
        </p:spPr>
      </p:pic>
      <p:pic>
        <p:nvPicPr>
          <p:cNvPr id="9" name="Obrázok 8">
            <a:extLst>
              <a:ext uri="{FF2B5EF4-FFF2-40B4-BE49-F238E27FC236}">
                <a16:creationId xmlns:a16="http://schemas.microsoft.com/office/drawing/2014/main" id="{E5AF5376-EB7E-E38F-BD8B-F765C1259D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997" y="1299210"/>
            <a:ext cx="5322101" cy="932923"/>
          </a:xfrm>
          <a:prstGeom prst="rect">
            <a:avLst/>
          </a:prstGeom>
          <a:ln>
            <a:solidFill>
              <a:schemeClr val="accent1"/>
            </a:solidFill>
          </a:ln>
        </p:spPr>
      </p:pic>
      <p:sp>
        <p:nvSpPr>
          <p:cNvPr id="10" name="BlokTextu 9">
            <a:extLst>
              <a:ext uri="{FF2B5EF4-FFF2-40B4-BE49-F238E27FC236}">
                <a16:creationId xmlns:a16="http://schemas.microsoft.com/office/drawing/2014/main" id="{4738C245-661B-5749-83CF-2F65DE9AD961}"/>
              </a:ext>
            </a:extLst>
          </p:cNvPr>
          <p:cNvSpPr txBox="1"/>
          <p:nvPr/>
        </p:nvSpPr>
        <p:spPr>
          <a:xfrm>
            <a:off x="257222" y="2341755"/>
            <a:ext cx="5664077" cy="3970318"/>
          </a:xfrm>
          <a:prstGeom prst="rect">
            <a:avLst/>
          </a:prstGeom>
          <a:noFill/>
        </p:spPr>
        <p:txBody>
          <a:bodyPr wrap="square" rtlCol="0">
            <a:spAutoFit/>
          </a:bodyPr>
          <a:lstStyle/>
          <a:p>
            <a:r>
              <a:rPr lang="sk-SK" noProof="0" dirty="0"/>
              <a:t>Aktivačná energia (alebo aktivačná bariéra, E</a:t>
            </a:r>
            <a:r>
              <a:rPr lang="sk-SK" baseline="-25000" noProof="0" dirty="0"/>
              <a:t>a</a:t>
            </a:r>
            <a:r>
              <a:rPr lang="sk-SK" noProof="0" dirty="0"/>
              <a:t>), je kinetická energia, ktorú musia mať molekuly reaktantov aby dosiahli prechodný stav. Ak molekuly A a B</a:t>
            </a:r>
            <a:r>
              <a:rPr lang="sk-SK" baseline="-25000" noProof="0" dirty="0"/>
              <a:t>2</a:t>
            </a:r>
            <a:r>
              <a:rPr lang="sk-SK" noProof="0" dirty="0"/>
              <a:t> nemajú pri kolízii potrebné množstvo E, reakcia nemôže prebehnúť. Ak majú dostatok E na prekonanie bariéry a dosiahnutie prechodného stavu, reakcia môže pokračovať. Keď atómy prejdú z prechodného stavu do fázy tvorby produktov, uvoľní sa E. Ak reakcia vedie k čistému “zisku“ E a do okolia sa jej vráti viac ako sa spotrebovalo pri aktivácii, reakcia je exotermická. Ak reakcia vedie k čistej “strate“ (absorpcii) E, čiže pri premene prechodného stavu na produkty sa jej uvoľní menej v porovnaní s E</a:t>
            </a:r>
            <a:r>
              <a:rPr lang="sk-SK" baseline="-25000" noProof="0" dirty="0"/>
              <a:t>a</a:t>
            </a:r>
            <a:r>
              <a:rPr lang="sk-SK" noProof="0" dirty="0"/>
              <a:t>, reakcia je endotermická. Čisté uvoľnenie energie je E</a:t>
            </a:r>
            <a:r>
              <a:rPr lang="sk-SK" baseline="-25000" noProof="0" dirty="0"/>
              <a:t>rxn</a:t>
            </a:r>
            <a:r>
              <a:rPr lang="sk-SK" noProof="0" dirty="0"/>
              <a:t>.</a:t>
            </a:r>
          </a:p>
        </p:txBody>
      </p:sp>
    </p:spTree>
    <p:extLst>
      <p:ext uri="{BB962C8B-B14F-4D97-AF65-F5344CB8AC3E}">
        <p14:creationId xmlns:p14="http://schemas.microsoft.com/office/powerpoint/2010/main" val="2656070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2C510F5-F715-6E79-C481-25EACE656D8F}"/>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91E6216F-8B28-935F-A2CA-F8A8A49959A0}"/>
              </a:ext>
            </a:extLst>
          </p:cNvPr>
          <p:cNvSpPr>
            <a:spLocks noGrp="1"/>
          </p:cNvSpPr>
          <p:nvPr>
            <p:ph type="title"/>
          </p:nvPr>
        </p:nvSpPr>
        <p:spPr>
          <a:xfrm>
            <a:off x="640079" y="207225"/>
            <a:ext cx="10890929" cy="1097280"/>
          </a:xfrm>
        </p:spPr>
        <p:txBody>
          <a:bodyPr anchor="ctr">
            <a:normAutofit/>
          </a:bodyPr>
          <a:lstStyle/>
          <a:p>
            <a:r>
              <a:rPr lang="sk-SK" sz="2400" noProof="0" dirty="0"/>
              <a:t>Reakčný mechanizmus a vyjadrenie reakčnej rýchlosti</a:t>
            </a:r>
          </a:p>
        </p:txBody>
      </p:sp>
      <p:sp>
        <p:nvSpPr>
          <p:cNvPr id="3" name="Zástupný objekt pre obsah 2">
            <a:extLst>
              <a:ext uri="{FF2B5EF4-FFF2-40B4-BE49-F238E27FC236}">
                <a16:creationId xmlns:a16="http://schemas.microsoft.com/office/drawing/2014/main" id="{CF09F187-3704-217C-7056-992EE0816DB1}"/>
              </a:ext>
            </a:extLst>
          </p:cNvPr>
          <p:cNvSpPr>
            <a:spLocks noGrp="1"/>
          </p:cNvSpPr>
          <p:nvPr>
            <p:ph idx="1"/>
          </p:nvPr>
        </p:nvSpPr>
        <p:spPr>
          <a:xfrm>
            <a:off x="640080" y="1469095"/>
            <a:ext cx="10890928" cy="5062334"/>
          </a:xfrm>
        </p:spPr>
        <p:txBody>
          <a:bodyPr>
            <a:normAutofit lnSpcReduction="10000"/>
          </a:bodyPr>
          <a:lstStyle/>
          <a:p>
            <a:r>
              <a:rPr lang="sk-SK" noProof="0" dirty="0"/>
              <a:t>Niektoré reakcie prebiehajú v jednom kroku, ale väčšina reakcií prebieha v sérii elementárnych (čiastkových) krokov</a:t>
            </a:r>
            <a:r>
              <a:rPr lang="sk-SK" noProof="0"/>
              <a:t>. </a:t>
            </a:r>
            <a:r>
              <a:rPr lang="sk-SK"/>
              <a:t>V mnohých mechanizmoch je však jeden krok oveľa pomalší ako ostatné. </a:t>
            </a:r>
            <a:r>
              <a:rPr lang="sk-SK" noProof="0"/>
              <a:t>Cesta</a:t>
            </a:r>
            <a:r>
              <a:rPr lang="sk-SK" noProof="0" dirty="0"/>
              <a:t>, ktorou reakcia prebieha, sa nazýva reakčný mechanizmus</a:t>
            </a:r>
            <a:r>
              <a:rPr lang="sk-SK" noProof="0"/>
              <a:t>. </a:t>
            </a:r>
          </a:p>
          <a:p>
            <a:r>
              <a:rPr lang="sk-SK" noProof="0"/>
              <a:t>Celková reakcia nikdy nemôže prebehnúť rýchlejšie ako jej najpomalší elementárny krok.</a:t>
            </a:r>
          </a:p>
          <a:p>
            <a:r>
              <a:rPr lang="sk-SK" noProof="0"/>
              <a:t>Tento </a:t>
            </a:r>
            <a:r>
              <a:rPr lang="sk-SK" noProof="0" dirty="0"/>
              <a:t>najpomalší krok rýchlosť-určujúci krok reakcie. Analogicky si predstavme, že často jazdíme vzdialenosť 120 km rýchlosťou 60 km/h, čo trvá 2 hodiny. Jedného dňa sa však na trase stane nehoda, ktorá spôsobí niekoľkohodinové zdržanie. Po prejdení miesta nehody obnovíme rýchlosť 60 km/h. Ak by celkový čas tejto cesty bol 4 hodiny, priemerná rýchlosť by bola 120 km/4 hodiny</a:t>
            </a:r>
            <a:r>
              <a:rPr lang="en-US" noProof="0" dirty="0"/>
              <a:t>,</a:t>
            </a:r>
            <a:r>
              <a:rPr lang="sk-SK" noProof="0" dirty="0"/>
              <a:t> čiže iba 30 km/h. </a:t>
            </a:r>
          </a:p>
          <a:p>
            <a:r>
              <a:rPr lang="sk-SK" noProof="0" dirty="0"/>
              <a:t>Vyvážená rovnica pre celkovú reakciu sa rovná súčtu všetkých jednotlivých základných krokov, vrátane všetkých, ktoré by mohli nasledovať po kroku určujúcom rýchlosť. Znovu zdôrazňujeme, že exponenty rýchlostnej rovnice sa nemusia nutne zhodovať s koeficientmi celkovej vyváženej rovnice.</a:t>
            </a:r>
          </a:p>
          <a:p>
            <a:endParaRPr lang="sk-SK" noProof="0" dirty="0"/>
          </a:p>
        </p:txBody>
      </p:sp>
    </p:spTree>
    <p:extLst>
      <p:ext uri="{BB962C8B-B14F-4D97-AF65-F5344CB8AC3E}">
        <p14:creationId xmlns:p14="http://schemas.microsoft.com/office/powerpoint/2010/main" val="1070531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C4F9260-6B55-C200-9CA2-78727F5369B7}"/>
            </a:ext>
          </a:extLst>
        </p:cNvPr>
        <p:cNvGrpSpPr/>
        <p:nvPr/>
      </p:nvGrpSpPr>
      <p:grpSpPr>
        <a:xfrm>
          <a:off x="0" y="0"/>
          <a:ext cx="0" cy="0"/>
          <a:chOff x="0" y="0"/>
          <a:chExt cx="0" cy="0"/>
        </a:xfrm>
      </p:grpSpPr>
      <p:pic>
        <p:nvPicPr>
          <p:cNvPr id="7" name="Obrázok 6" descr="Obrázok, na ktorom je text, diagram, rad&#10;&#10;Obsah vygenerovaný pomocou AI môže byť nesprávny.">
            <a:extLst>
              <a:ext uri="{FF2B5EF4-FFF2-40B4-BE49-F238E27FC236}">
                <a16:creationId xmlns:a16="http://schemas.microsoft.com/office/drawing/2014/main" id="{4E3BEDF0-7877-41A8-55A2-5032CC2DFB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88970"/>
            <a:ext cx="7239896" cy="5647514"/>
          </a:xfrm>
          <a:prstGeom prst="rect">
            <a:avLst/>
          </a:prstGeom>
        </p:spPr>
      </p:pic>
      <p:sp>
        <p:nvSpPr>
          <p:cNvPr id="2" name="Nadpis 1">
            <a:extLst>
              <a:ext uri="{FF2B5EF4-FFF2-40B4-BE49-F238E27FC236}">
                <a16:creationId xmlns:a16="http://schemas.microsoft.com/office/drawing/2014/main" id="{7D257F5F-FC06-066D-1E41-D735F9BC3500}"/>
              </a:ext>
            </a:extLst>
          </p:cNvPr>
          <p:cNvSpPr>
            <a:spLocks noGrp="1"/>
          </p:cNvSpPr>
          <p:nvPr>
            <p:ph type="title"/>
          </p:nvPr>
        </p:nvSpPr>
        <p:spPr>
          <a:xfrm>
            <a:off x="640079" y="207225"/>
            <a:ext cx="10890929" cy="1097280"/>
          </a:xfrm>
        </p:spPr>
        <p:txBody>
          <a:bodyPr anchor="ctr">
            <a:normAutofit/>
          </a:bodyPr>
          <a:lstStyle/>
          <a:p>
            <a:r>
              <a:rPr lang="sk-SK" sz="2400" noProof="0" dirty="0"/>
              <a:t>Reakčný mechanizmus</a:t>
            </a:r>
          </a:p>
        </p:txBody>
      </p:sp>
      <p:pic>
        <p:nvPicPr>
          <p:cNvPr id="9" name="Obrázok 8" descr="Obrázok, na ktorom je text, písmo, snímka obrazovky, číslo&#10;&#10;Obsah vygenerovaný pomocou AI môže byť nesprávny.">
            <a:extLst>
              <a:ext uri="{FF2B5EF4-FFF2-40B4-BE49-F238E27FC236}">
                <a16:creationId xmlns:a16="http://schemas.microsoft.com/office/drawing/2014/main" id="{7BBDBCBA-FE51-E4AE-CA9A-422571CC93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7068" y="4012726"/>
            <a:ext cx="4812254" cy="1968877"/>
          </a:xfrm>
          <a:prstGeom prst="rect">
            <a:avLst/>
          </a:prstGeom>
          <a:ln>
            <a:solidFill>
              <a:schemeClr val="accent1"/>
            </a:solidFill>
          </a:ln>
        </p:spPr>
      </p:pic>
      <p:pic>
        <p:nvPicPr>
          <p:cNvPr id="11" name="Obrázok 10">
            <a:extLst>
              <a:ext uri="{FF2B5EF4-FFF2-40B4-BE49-F238E27FC236}">
                <a16:creationId xmlns:a16="http://schemas.microsoft.com/office/drawing/2014/main" id="{285F2D46-F383-A224-6FD7-66AE4114BD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2012" y="514360"/>
            <a:ext cx="6110344" cy="483009"/>
          </a:xfrm>
          <a:prstGeom prst="rect">
            <a:avLst/>
          </a:prstGeom>
          <a:ln>
            <a:solidFill>
              <a:schemeClr val="accent1"/>
            </a:solidFill>
          </a:ln>
        </p:spPr>
      </p:pic>
      <p:sp>
        <p:nvSpPr>
          <p:cNvPr id="12" name="BlokTextu 11">
            <a:extLst>
              <a:ext uri="{FF2B5EF4-FFF2-40B4-BE49-F238E27FC236}">
                <a16:creationId xmlns:a16="http://schemas.microsoft.com/office/drawing/2014/main" id="{F4174E90-8B51-0E1E-039F-61A3A9F18190}"/>
              </a:ext>
            </a:extLst>
          </p:cNvPr>
          <p:cNvSpPr txBox="1"/>
          <p:nvPr/>
        </p:nvSpPr>
        <p:spPr>
          <a:xfrm>
            <a:off x="7247068" y="2212019"/>
            <a:ext cx="4679576" cy="1200329"/>
          </a:xfrm>
          <a:prstGeom prst="rect">
            <a:avLst/>
          </a:prstGeom>
          <a:noFill/>
          <a:ln>
            <a:solidFill>
              <a:schemeClr val="accent1"/>
            </a:solidFill>
          </a:ln>
        </p:spPr>
        <p:txBody>
          <a:bodyPr wrap="square" rtlCol="0">
            <a:spAutoFit/>
          </a:bodyPr>
          <a:lstStyle/>
          <a:p>
            <a:r>
              <a:rPr lang="sk-SK" noProof="0" dirty="0"/>
              <a:t>Jedna z prvých kinetických štúdií zahŕňala reakciu vodíka a jódu v plynnej fáze za vzniku jodovodíka. Zistilo sa, že reakcia je prvého poriadku pre vodík aj jód.</a:t>
            </a:r>
          </a:p>
        </p:txBody>
      </p:sp>
    </p:spTree>
    <p:extLst>
      <p:ext uri="{BB962C8B-B14F-4D97-AF65-F5344CB8AC3E}">
        <p14:creationId xmlns:p14="http://schemas.microsoft.com/office/powerpoint/2010/main" val="3146828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94AFE7C-17FD-C7A4-DFB0-F01DF4060814}"/>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3196EF4B-2286-0BBC-D198-38D5FD435B19}"/>
              </a:ext>
            </a:extLst>
          </p:cNvPr>
          <p:cNvSpPr>
            <a:spLocks noGrp="1"/>
          </p:cNvSpPr>
          <p:nvPr>
            <p:ph type="title"/>
          </p:nvPr>
        </p:nvSpPr>
        <p:spPr>
          <a:xfrm>
            <a:off x="640079" y="207225"/>
            <a:ext cx="10890929" cy="1097280"/>
          </a:xfrm>
        </p:spPr>
        <p:txBody>
          <a:bodyPr anchor="ctr">
            <a:normAutofit/>
          </a:bodyPr>
          <a:lstStyle/>
          <a:p>
            <a:r>
              <a:rPr lang="sk-SK" sz="2400" noProof="0" dirty="0"/>
              <a:t>Teplota: Arrheniova rovnica</a:t>
            </a:r>
          </a:p>
        </p:txBody>
      </p:sp>
      <p:sp>
        <p:nvSpPr>
          <p:cNvPr id="3" name="Zástupný objekt pre obsah 2">
            <a:extLst>
              <a:ext uri="{FF2B5EF4-FFF2-40B4-BE49-F238E27FC236}">
                <a16:creationId xmlns:a16="http://schemas.microsoft.com/office/drawing/2014/main" id="{E8DCC4C2-589D-4125-CEB2-954EC238CB98}"/>
              </a:ext>
            </a:extLst>
          </p:cNvPr>
          <p:cNvSpPr>
            <a:spLocks noGrp="1"/>
          </p:cNvSpPr>
          <p:nvPr>
            <p:ph idx="1"/>
          </p:nvPr>
        </p:nvSpPr>
        <p:spPr>
          <a:xfrm>
            <a:off x="640080" y="1469094"/>
            <a:ext cx="10890928" cy="5277394"/>
          </a:xfrm>
        </p:spPr>
        <p:txBody>
          <a:bodyPr>
            <a:normAutofit lnSpcReduction="10000"/>
          </a:bodyPr>
          <a:lstStyle/>
          <a:p>
            <a:r>
              <a:rPr lang="sk-SK" noProof="0" dirty="0"/>
              <a:t>Priemerná kinetická energia molekúl je úmerná ich absolútnej teplote. Pri určitej teplote T1 má určitý podiel molekúl reaktantov dostatočnú kinetickú energiu KE &gt; E</a:t>
            </a:r>
            <a:r>
              <a:rPr lang="sk-SK" baseline="-25000" noProof="0" dirty="0"/>
              <a:t>a</a:t>
            </a:r>
            <a:r>
              <a:rPr lang="sk-SK" noProof="0" dirty="0"/>
              <a:t>, aby pri zrážke zreagovala a vytvorila produkt(y) reakcie. Pri vyššej teplote, má väčšia časť molekúl potrebnú aktivačnú energiu a reakcia prebieha rýchlejšie. </a:t>
            </a:r>
          </a:p>
          <a:p>
            <a:r>
              <a:rPr lang="sk-SK" noProof="0" dirty="0"/>
              <a:t>Na základe experimentálnych pozorovaní Svante Arrhenius navrhol matematický vzťah medzi aktivačnou energiou, absolútnou teplotou a špecifickou rýchlostnou konštantou reakcie.</a:t>
            </a:r>
          </a:p>
          <a:p>
            <a:endParaRPr lang="sk-SK" noProof="0" dirty="0"/>
          </a:p>
          <a:p>
            <a:endParaRPr lang="sk-SK" noProof="0" dirty="0"/>
          </a:p>
          <a:p>
            <a:r>
              <a:rPr lang="sk-SK" noProof="0" dirty="0"/>
              <a:t>V danom výraze je A konštanta s rovnakými jednotkami ako rýchlostná konštanta. Rovná sa podielu kolízií so správnou orientáciou, pri zhodnej – jedno molárnej koncentrácii reaktantov. R je univerzálna plynová konštanta, vyjadrená rovnakými energetickými jednotkami v čitateli ako sa používajú pri E</a:t>
            </a:r>
            <a:r>
              <a:rPr lang="sk-SK" baseline="-25000" noProof="0" dirty="0"/>
              <a:t>a</a:t>
            </a:r>
            <a:r>
              <a:rPr lang="sk-SK" noProof="0" dirty="0"/>
              <a:t>. Napríklad, keď je E</a:t>
            </a:r>
            <a:r>
              <a:rPr lang="sk-SK" baseline="-25000" noProof="0" dirty="0"/>
              <a:t>a</a:t>
            </a:r>
            <a:r>
              <a:rPr lang="sk-SK" noProof="0" dirty="0"/>
              <a:t> známe v J/mol, je vhodná hodnota R = 8,314 J/mol K. Jednotka „mol“ sa tu interpretuje ako „mol reakcie“. </a:t>
            </a:r>
          </a:p>
          <a:p>
            <a:endParaRPr lang="sk-SK" noProof="0" dirty="0"/>
          </a:p>
        </p:txBody>
      </p:sp>
      <p:pic>
        <p:nvPicPr>
          <p:cNvPr id="5" name="Obrázok 4" descr="Obrázok, na ktorom je text, písmo, typografia, kaligrafia&#10;&#10;Obsah vygenerovaný pomocou AI môže byť nesprávny.">
            <a:extLst>
              <a:ext uri="{FF2B5EF4-FFF2-40B4-BE49-F238E27FC236}">
                <a16:creationId xmlns:a16="http://schemas.microsoft.com/office/drawing/2014/main" id="{D5EFD8E0-487B-8674-4722-A53DBEF006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150" y="3907216"/>
            <a:ext cx="2348446" cy="609818"/>
          </a:xfrm>
          <a:prstGeom prst="rect">
            <a:avLst/>
          </a:prstGeom>
        </p:spPr>
      </p:pic>
      <p:pic>
        <p:nvPicPr>
          <p:cNvPr id="7" name="Obrázok 6" descr="Obrázok, na ktorom je písmo, biely, typografia, dizajn&#10;&#10;Obsah vygenerovaný pomocou AI môže byť nesprávny.">
            <a:extLst>
              <a:ext uri="{FF2B5EF4-FFF2-40B4-BE49-F238E27FC236}">
                <a16:creationId xmlns:a16="http://schemas.microsoft.com/office/drawing/2014/main" id="{00422CCB-75F7-13FD-F5FC-25684FD369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4797" y="3603717"/>
            <a:ext cx="3070286" cy="1057191"/>
          </a:xfrm>
          <a:prstGeom prst="rect">
            <a:avLst/>
          </a:prstGeom>
        </p:spPr>
      </p:pic>
      <p:sp>
        <p:nvSpPr>
          <p:cNvPr id="8" name="BlokTextu 7">
            <a:extLst>
              <a:ext uri="{FF2B5EF4-FFF2-40B4-BE49-F238E27FC236}">
                <a16:creationId xmlns:a16="http://schemas.microsoft.com/office/drawing/2014/main" id="{90F312AC-6795-9A30-69D0-24214A178094}"/>
              </a:ext>
            </a:extLst>
          </p:cNvPr>
          <p:cNvSpPr txBox="1"/>
          <p:nvPr/>
        </p:nvSpPr>
        <p:spPr>
          <a:xfrm>
            <a:off x="3953300" y="4019765"/>
            <a:ext cx="2265364" cy="384721"/>
          </a:xfrm>
          <a:prstGeom prst="rect">
            <a:avLst/>
          </a:prstGeom>
          <a:noFill/>
        </p:spPr>
        <p:txBody>
          <a:bodyPr wrap="none" rtlCol="0">
            <a:spAutoFit/>
          </a:bodyPr>
          <a:lstStyle/>
          <a:p>
            <a:r>
              <a:rPr lang="sk-SK" sz="1900" noProof="0" dirty="0"/>
              <a:t>logaritmický tvar </a:t>
            </a:r>
            <a:r>
              <a:rPr lang="sk-SK" noProof="0" dirty="0">
                <a:sym typeface="Wingdings" panose="05000000000000000000" pitchFamily="2" charset="2"/>
              </a:rPr>
              <a:t></a:t>
            </a:r>
            <a:endParaRPr lang="sk-SK" noProof="0" dirty="0"/>
          </a:p>
        </p:txBody>
      </p:sp>
    </p:spTree>
    <p:extLst>
      <p:ext uri="{BB962C8B-B14F-4D97-AF65-F5344CB8AC3E}">
        <p14:creationId xmlns:p14="http://schemas.microsoft.com/office/powerpoint/2010/main" val="20299900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25915A4-D345-0172-5CE8-7C3B93BB6111}"/>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97473F18-4D50-47C6-9833-DA643A77F2E9}"/>
              </a:ext>
            </a:extLst>
          </p:cNvPr>
          <p:cNvSpPr>
            <a:spLocks noGrp="1"/>
          </p:cNvSpPr>
          <p:nvPr>
            <p:ph type="title"/>
          </p:nvPr>
        </p:nvSpPr>
        <p:spPr>
          <a:xfrm>
            <a:off x="640079" y="207225"/>
            <a:ext cx="10890929" cy="1097280"/>
          </a:xfrm>
        </p:spPr>
        <p:txBody>
          <a:bodyPr anchor="ctr">
            <a:normAutofit/>
          </a:bodyPr>
          <a:lstStyle/>
          <a:p>
            <a:r>
              <a:rPr lang="sk-SK" sz="2400" noProof="0" dirty="0"/>
              <a:t>Teplota: Arrheniova rovnica</a:t>
            </a:r>
          </a:p>
        </p:txBody>
      </p:sp>
      <p:sp>
        <p:nvSpPr>
          <p:cNvPr id="3" name="Zástupný objekt pre obsah 2">
            <a:extLst>
              <a:ext uri="{FF2B5EF4-FFF2-40B4-BE49-F238E27FC236}">
                <a16:creationId xmlns:a16="http://schemas.microsoft.com/office/drawing/2014/main" id="{32469687-B640-4603-F056-E773AA5EDAA5}"/>
              </a:ext>
            </a:extLst>
          </p:cNvPr>
          <p:cNvSpPr>
            <a:spLocks noGrp="1"/>
          </p:cNvSpPr>
          <p:nvPr>
            <p:ph idx="1"/>
          </p:nvPr>
        </p:nvSpPr>
        <p:spPr>
          <a:xfrm>
            <a:off x="640080" y="1469094"/>
            <a:ext cx="10890928" cy="5277394"/>
          </a:xfrm>
        </p:spPr>
        <p:txBody>
          <a:bodyPr>
            <a:normAutofit/>
          </a:bodyPr>
          <a:lstStyle/>
          <a:p>
            <a:r>
              <a:rPr lang="sk-SK" noProof="0" dirty="0"/>
              <a:t>Čím väčšia je hodnota Ea, tým menšia je hodnota k a tým pomalšia je rýchlosť reakcie (za inak nezmenených podmienok). Je to preto, že dochádza k menšiemu počtu zrážok s dostatočnou energiou na prekonanie vysoko-energetickej bariéry.</a:t>
            </a:r>
          </a:p>
          <a:p>
            <a:r>
              <a:rPr lang="sk-SK" noProof="0" dirty="0"/>
              <a:t>Arrheniova rovnica predpovedá, že zvýšenie T vedie k rýchlejšej reakcii pri rovnakej Ea a koncentrácii reagujúcich látok.</a:t>
            </a:r>
          </a:p>
          <a:p>
            <a:endParaRPr lang="sk-SK" noProof="0" dirty="0"/>
          </a:p>
          <a:p>
            <a:r>
              <a:rPr lang="sk-SK" noProof="0" dirty="0"/>
              <a:t>Pozrime sa, ako sa rýchlostná konštanta mení s teplotou pre danú reakciu. Predpokladajme, že aktivačná energia a faktor A sa s teplotou nemenia. Arrheniova rovnicu pre reakciu môže zohľadňovať dve rôzne teploty. </a:t>
            </a:r>
          </a:p>
          <a:p>
            <a:endParaRPr lang="sk-SK" noProof="0" dirty="0"/>
          </a:p>
          <a:p>
            <a:endParaRPr lang="sk-SK" noProof="0" dirty="0"/>
          </a:p>
        </p:txBody>
      </p:sp>
      <p:pic>
        <p:nvPicPr>
          <p:cNvPr id="5" name="Obrázok 4" descr="Obrázok, na ktorom je text, písmo, typografia, kaligrafia&#10;&#10;Obsah vygenerovaný pomocou AI môže byť nesprávny.">
            <a:extLst>
              <a:ext uri="{FF2B5EF4-FFF2-40B4-BE49-F238E27FC236}">
                <a16:creationId xmlns:a16="http://schemas.microsoft.com/office/drawing/2014/main" id="{718389F8-86ED-8616-8033-0183040D37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1063" y="510724"/>
            <a:ext cx="2348446" cy="609818"/>
          </a:xfrm>
          <a:prstGeom prst="rect">
            <a:avLst/>
          </a:prstGeom>
        </p:spPr>
      </p:pic>
      <p:pic>
        <p:nvPicPr>
          <p:cNvPr id="7" name="Obrázok 6" descr="Obrázok, na ktorom je písmo, biely, typografia, dizajn&#10;&#10;Obsah vygenerovaný pomocou AI môže byť nesprávny.">
            <a:extLst>
              <a:ext uri="{FF2B5EF4-FFF2-40B4-BE49-F238E27FC236}">
                <a16:creationId xmlns:a16="http://schemas.microsoft.com/office/drawing/2014/main" id="{89035294-8083-FD2F-653D-964C97F8E9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0670" y="271223"/>
            <a:ext cx="2884424" cy="993193"/>
          </a:xfrm>
          <a:prstGeom prst="rect">
            <a:avLst/>
          </a:prstGeom>
        </p:spPr>
      </p:pic>
      <p:sp>
        <p:nvSpPr>
          <p:cNvPr id="8" name="BlokTextu 7">
            <a:extLst>
              <a:ext uri="{FF2B5EF4-FFF2-40B4-BE49-F238E27FC236}">
                <a16:creationId xmlns:a16="http://schemas.microsoft.com/office/drawing/2014/main" id="{4479905D-A6BD-877F-E3B7-FBAAEF770E4A}"/>
              </a:ext>
            </a:extLst>
          </p:cNvPr>
          <p:cNvSpPr txBox="1"/>
          <p:nvPr/>
        </p:nvSpPr>
        <p:spPr>
          <a:xfrm>
            <a:off x="6997589" y="623273"/>
            <a:ext cx="2265364" cy="384721"/>
          </a:xfrm>
          <a:prstGeom prst="rect">
            <a:avLst/>
          </a:prstGeom>
          <a:noFill/>
        </p:spPr>
        <p:txBody>
          <a:bodyPr wrap="none" rtlCol="0">
            <a:spAutoFit/>
          </a:bodyPr>
          <a:lstStyle/>
          <a:p>
            <a:r>
              <a:rPr lang="sk-SK" sz="1900" noProof="0" dirty="0"/>
              <a:t>logaritmický tvar </a:t>
            </a:r>
            <a:r>
              <a:rPr lang="sk-SK" noProof="0" dirty="0">
                <a:sym typeface="Wingdings" panose="05000000000000000000" pitchFamily="2" charset="2"/>
              </a:rPr>
              <a:t></a:t>
            </a:r>
            <a:endParaRPr lang="sk-SK" noProof="0" dirty="0"/>
          </a:p>
        </p:txBody>
      </p:sp>
      <p:pic>
        <p:nvPicPr>
          <p:cNvPr id="6" name="Obrázok 5">
            <a:extLst>
              <a:ext uri="{FF2B5EF4-FFF2-40B4-BE49-F238E27FC236}">
                <a16:creationId xmlns:a16="http://schemas.microsoft.com/office/drawing/2014/main" id="{07AD7407-4523-E35A-47A3-EA13220F63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063" y="3256068"/>
            <a:ext cx="7472254" cy="761144"/>
          </a:xfrm>
          <a:prstGeom prst="rect">
            <a:avLst/>
          </a:prstGeom>
        </p:spPr>
      </p:pic>
      <p:pic>
        <p:nvPicPr>
          <p:cNvPr id="10" name="Obrázok 9" descr="Obrázok, na ktorom je písmo, text, diagram, typografia&#10;&#10;Obsah vygenerovaný pomocou AI môže byť nesprávny.">
            <a:extLst>
              <a:ext uri="{FF2B5EF4-FFF2-40B4-BE49-F238E27FC236}">
                <a16:creationId xmlns:a16="http://schemas.microsoft.com/office/drawing/2014/main" id="{641BBEDA-2357-724E-8A2A-A3D6A32B6E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718" y="5299695"/>
            <a:ext cx="3940241" cy="1171251"/>
          </a:xfrm>
          <a:prstGeom prst="rect">
            <a:avLst/>
          </a:prstGeom>
        </p:spPr>
      </p:pic>
      <p:sp>
        <p:nvSpPr>
          <p:cNvPr id="11" name="BlokTextu 10">
            <a:extLst>
              <a:ext uri="{FF2B5EF4-FFF2-40B4-BE49-F238E27FC236}">
                <a16:creationId xmlns:a16="http://schemas.microsoft.com/office/drawing/2014/main" id="{629830B6-B753-CE1A-B3E8-ACEA1D1388D8}"/>
              </a:ext>
            </a:extLst>
          </p:cNvPr>
          <p:cNvSpPr txBox="1"/>
          <p:nvPr/>
        </p:nvSpPr>
        <p:spPr>
          <a:xfrm>
            <a:off x="5440406" y="5109449"/>
            <a:ext cx="6111514" cy="1477328"/>
          </a:xfrm>
          <a:prstGeom prst="rect">
            <a:avLst/>
          </a:prstGeom>
          <a:noFill/>
        </p:spPr>
        <p:txBody>
          <a:bodyPr wrap="square" rtlCol="0">
            <a:spAutoFit/>
          </a:bodyPr>
          <a:lstStyle/>
          <a:p>
            <a:r>
              <a:rPr lang="sk-SK" noProof="0" dirty="0"/>
              <a:t>Možnosť porovnať rýchlosť pri rôznych dvoch T. Aktivačná energia mnohých reakcií prebiehajúcich pri “izbovej teplote“ je cca. 50 kJ/mol. Pre takúto reakciu by zvýšenie teploty z 300 K na 310 K viedlo k zhruba dvojnásobnému nárastu rýchlosti.</a:t>
            </a:r>
          </a:p>
        </p:txBody>
      </p:sp>
      <p:pic>
        <p:nvPicPr>
          <p:cNvPr id="13" name="Obrázok 12" descr="Obrázok, na ktorom je text, písmo, biely, rad&#10;&#10;Obsah vygenerovaný pomocou AI môže byť nesprávny.">
            <a:extLst>
              <a:ext uri="{FF2B5EF4-FFF2-40B4-BE49-F238E27FC236}">
                <a16:creationId xmlns:a16="http://schemas.microsoft.com/office/drawing/2014/main" id="{39ABBA59-C594-0C00-C7BD-0FC305F512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48469" y="4927193"/>
            <a:ext cx="6638693" cy="1753986"/>
          </a:xfrm>
          <a:prstGeom prst="rect">
            <a:avLst/>
          </a:prstGeom>
          <a:ln>
            <a:solidFill>
              <a:schemeClr val="accent1"/>
            </a:solidFill>
          </a:ln>
        </p:spPr>
      </p:pic>
    </p:spTree>
    <p:extLst>
      <p:ext uri="{BB962C8B-B14F-4D97-AF65-F5344CB8AC3E}">
        <p14:creationId xmlns:p14="http://schemas.microsoft.com/office/powerpoint/2010/main" val="268381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CE7360B-A72D-98A4-1F73-C8F757CF471F}"/>
            </a:ext>
          </a:extLst>
        </p:cNvPr>
        <p:cNvGrpSpPr/>
        <p:nvPr/>
      </p:nvGrpSpPr>
      <p:grpSpPr>
        <a:xfrm>
          <a:off x="0" y="0"/>
          <a:ext cx="0" cy="0"/>
          <a:chOff x="0" y="0"/>
          <a:chExt cx="0" cy="0"/>
        </a:xfrm>
      </p:grpSpPr>
      <p:pic>
        <p:nvPicPr>
          <p:cNvPr id="6" name="Obrázok 5" descr="Obrázok, na ktorom je text, vývoj, rad, diagram&#10;&#10;Obsah vygenerovaný pomocou AI môže byť nesprávny.">
            <a:extLst>
              <a:ext uri="{FF2B5EF4-FFF2-40B4-BE49-F238E27FC236}">
                <a16:creationId xmlns:a16="http://schemas.microsoft.com/office/drawing/2014/main" id="{F9BFD8DE-3CD7-E97E-BA44-69C4725C89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3814"/>
            <a:ext cx="12192000" cy="3674616"/>
          </a:xfrm>
          <a:prstGeom prst="rect">
            <a:avLst/>
          </a:prstGeom>
        </p:spPr>
      </p:pic>
      <p:sp>
        <p:nvSpPr>
          <p:cNvPr id="13" name="BlokTextu 12">
            <a:extLst>
              <a:ext uri="{FF2B5EF4-FFF2-40B4-BE49-F238E27FC236}">
                <a16:creationId xmlns:a16="http://schemas.microsoft.com/office/drawing/2014/main" id="{8BC49A9A-4E7C-DD7E-DA8D-9F0AB3D18326}"/>
              </a:ext>
            </a:extLst>
          </p:cNvPr>
          <p:cNvSpPr txBox="1"/>
          <p:nvPr/>
        </p:nvSpPr>
        <p:spPr>
          <a:xfrm>
            <a:off x="267632" y="4014438"/>
            <a:ext cx="11697627" cy="2554545"/>
          </a:xfrm>
          <a:prstGeom prst="rect">
            <a:avLst/>
          </a:prstGeom>
          <a:noFill/>
        </p:spPr>
        <p:txBody>
          <a:bodyPr wrap="square" rtlCol="0">
            <a:spAutoFit/>
          </a:bodyPr>
          <a:lstStyle/>
          <a:p>
            <a:r>
              <a:rPr lang="sk-SK" sz="2000" noProof="0" dirty="0"/>
              <a:t>(a) Vplyv teploty na počet / množstvo molekúl, ktoré majú kinetickú energiu väčšiu ako E</a:t>
            </a:r>
            <a:r>
              <a:rPr lang="sk-SK" sz="2000" baseline="-25000" noProof="0" dirty="0"/>
              <a:t>a</a:t>
            </a:r>
            <a:r>
              <a:rPr lang="sk-SK" sz="2000" noProof="0" dirty="0"/>
              <a:t>. Pri T</a:t>
            </a:r>
            <a:r>
              <a:rPr lang="sk-SK" sz="2000" baseline="-25000" noProof="0" dirty="0"/>
              <a:t>2</a:t>
            </a:r>
            <a:r>
              <a:rPr lang="sk-SK" sz="2000" noProof="0" dirty="0"/>
              <a:t> má vyšší podiel molekúl aspoň E</a:t>
            </a:r>
            <a:r>
              <a:rPr lang="sk-SK" sz="2000" baseline="-25000" noProof="0" dirty="0"/>
              <a:t>a</a:t>
            </a:r>
            <a:r>
              <a:rPr lang="sk-SK" sz="2000" noProof="0" dirty="0"/>
              <a:t>, aktivačnú energiu. Plocha medzi distribučnou krivkou a horizontálnou osou je úmerná celkovému počtu prítomných molekúl. Celková plocha je rovnaká pri T</a:t>
            </a:r>
            <a:r>
              <a:rPr lang="sk-SK" sz="2000" baseline="-25000" noProof="0" dirty="0"/>
              <a:t>1</a:t>
            </a:r>
            <a:r>
              <a:rPr lang="sk-SK" sz="2000" noProof="0" dirty="0"/>
              <a:t> a T</a:t>
            </a:r>
            <a:r>
              <a:rPr lang="sk-SK" sz="2000" baseline="-25000" noProof="0" dirty="0"/>
              <a:t>2</a:t>
            </a:r>
            <a:r>
              <a:rPr lang="sk-SK" sz="2000" noProof="0" dirty="0"/>
              <a:t>. Tieňované oblasti predstavujú počet častíc, ktoré presahujú aktivačnú energiu E</a:t>
            </a:r>
            <a:r>
              <a:rPr lang="sk-SK" sz="2000" baseline="-25000" noProof="0" dirty="0"/>
              <a:t>a</a:t>
            </a:r>
            <a:r>
              <a:rPr lang="sk-SK" sz="2000" noProof="0" dirty="0"/>
              <a:t>. </a:t>
            </a:r>
          </a:p>
          <a:p>
            <a:r>
              <a:rPr lang="sk-SK" sz="2000" noProof="0" dirty="0"/>
              <a:t>(b) Uvažujme dve hypotetické reakcie 1 a 2, kde aktivačná energia reakcie 1 je menšia ako aktivačná energia reakcie 2 – to znamená, že E</a:t>
            </a:r>
            <a:r>
              <a:rPr lang="sk-SK" sz="2000" baseline="-25000" noProof="0" dirty="0"/>
              <a:t>a1</a:t>
            </a:r>
            <a:r>
              <a:rPr lang="sk-SK" sz="2000" noProof="0" dirty="0"/>
              <a:t> &lt; E</a:t>
            </a:r>
            <a:r>
              <a:rPr lang="sk-SK" sz="2000" baseline="-25000" noProof="0" dirty="0"/>
              <a:t>a2</a:t>
            </a:r>
            <a:r>
              <a:rPr lang="sk-SK" sz="2000" noProof="0" dirty="0"/>
              <a:t>. Pri akejkoľvek danej teplote má väčší podiel molekúl energie presahujúce E</a:t>
            </a:r>
            <a:r>
              <a:rPr lang="sk-SK" sz="2000" baseline="-25000" noProof="0" dirty="0"/>
              <a:t>a1</a:t>
            </a:r>
            <a:r>
              <a:rPr lang="sk-SK" sz="2000" noProof="0" dirty="0"/>
              <a:t> ako tie, ktoré presahujú E</a:t>
            </a:r>
            <a:r>
              <a:rPr lang="sk-SK" sz="2000" baseline="-25000" noProof="0" dirty="0"/>
              <a:t>a2</a:t>
            </a:r>
            <a:r>
              <a:rPr lang="sk-SK" sz="2000" noProof="0" dirty="0"/>
              <a:t>, takže reakcia 1 by mala vyššiu špecifickú rýchlostnú konštantu k ako reakcia 2 pri rovnakých koncentráciách reaktantov.</a:t>
            </a:r>
          </a:p>
        </p:txBody>
      </p:sp>
    </p:spTree>
    <p:extLst>
      <p:ext uri="{BB962C8B-B14F-4D97-AF65-F5344CB8AC3E}">
        <p14:creationId xmlns:p14="http://schemas.microsoft.com/office/powerpoint/2010/main" val="2875426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D728F2F-9225-DCFC-A9B8-EA0EE79BD398}"/>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FC79B486-6628-6FE3-7CFA-EB535BD143F8}"/>
              </a:ext>
            </a:extLst>
          </p:cNvPr>
          <p:cNvSpPr>
            <a:spLocks noGrp="1"/>
          </p:cNvSpPr>
          <p:nvPr>
            <p:ph type="title"/>
          </p:nvPr>
        </p:nvSpPr>
        <p:spPr>
          <a:xfrm>
            <a:off x="640079" y="207225"/>
            <a:ext cx="10890929" cy="1097280"/>
          </a:xfrm>
        </p:spPr>
        <p:txBody>
          <a:bodyPr anchor="ctr">
            <a:normAutofit/>
          </a:bodyPr>
          <a:lstStyle/>
          <a:p>
            <a:r>
              <a:rPr lang="sk-SK" sz="2400" noProof="0" dirty="0"/>
              <a:t>Arrheniova rovnica: určenie aktivačnej E pomocou grafického znázornenia</a:t>
            </a:r>
          </a:p>
        </p:txBody>
      </p:sp>
      <p:sp>
        <p:nvSpPr>
          <p:cNvPr id="3" name="Zástupný objekt pre obsah 2">
            <a:extLst>
              <a:ext uri="{FF2B5EF4-FFF2-40B4-BE49-F238E27FC236}">
                <a16:creationId xmlns:a16="http://schemas.microsoft.com/office/drawing/2014/main" id="{B6A06A2E-C5C7-D358-A99D-57CEC5B15D4A}"/>
              </a:ext>
            </a:extLst>
          </p:cNvPr>
          <p:cNvSpPr>
            <a:spLocks noGrp="1"/>
          </p:cNvSpPr>
          <p:nvPr>
            <p:ph idx="1"/>
          </p:nvPr>
        </p:nvSpPr>
        <p:spPr>
          <a:xfrm>
            <a:off x="640080" y="1469094"/>
            <a:ext cx="10890928" cy="5277394"/>
          </a:xfrm>
        </p:spPr>
        <p:txBody>
          <a:bodyPr>
            <a:normAutofit/>
          </a:bodyPr>
          <a:lstStyle/>
          <a:p>
            <a:r>
              <a:rPr lang="sk-SK" noProof="0" dirty="0"/>
              <a:t>Keď si zoberieme logaritmický tvar Arrheniovej rovnice a porovnáme ho s rovnicou priamky, vidíme možnosti ako členy Arrheniovej rovnice dosadiť do rovnice priamky.</a:t>
            </a:r>
          </a:p>
          <a:p>
            <a:endParaRPr lang="sk-SK" noProof="0" dirty="0"/>
          </a:p>
          <a:p>
            <a:endParaRPr lang="sk-SK" noProof="0" dirty="0"/>
          </a:p>
          <a:p>
            <a:endParaRPr lang="sk-SK" noProof="0" dirty="0"/>
          </a:p>
          <a:p>
            <a:endParaRPr lang="sk-SK" noProof="0" dirty="0"/>
          </a:p>
          <a:p>
            <a:endParaRPr lang="sk-SK" noProof="0" dirty="0"/>
          </a:p>
          <a:p>
            <a:endParaRPr lang="sk-SK" noProof="0" dirty="0"/>
          </a:p>
          <a:p>
            <a:endParaRPr lang="sk-SK" noProof="0" dirty="0"/>
          </a:p>
          <a:p>
            <a:endParaRPr lang="sk-SK" noProof="0" dirty="0"/>
          </a:p>
        </p:txBody>
      </p:sp>
      <p:pic>
        <p:nvPicPr>
          <p:cNvPr id="6" name="Obrázok 5" descr="Obrázok, na ktorom je diagram, náčrt, kresba, rad&#10;&#10;Obsah vygenerovaný pomocou AI môže byť nesprávny.">
            <a:extLst>
              <a:ext uri="{FF2B5EF4-FFF2-40B4-BE49-F238E27FC236}">
                <a16:creationId xmlns:a16="http://schemas.microsoft.com/office/drawing/2014/main" id="{519A6DB5-AEA7-02C6-27E0-3C59205835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3120" y="2455886"/>
            <a:ext cx="3727375" cy="1805295"/>
          </a:xfrm>
          <a:prstGeom prst="rect">
            <a:avLst/>
          </a:prstGeom>
          <a:ln>
            <a:solidFill>
              <a:schemeClr val="accent1"/>
            </a:solidFill>
          </a:ln>
        </p:spPr>
      </p:pic>
      <p:sp>
        <p:nvSpPr>
          <p:cNvPr id="11" name="BlokTextu 10">
            <a:extLst>
              <a:ext uri="{FF2B5EF4-FFF2-40B4-BE49-F238E27FC236}">
                <a16:creationId xmlns:a16="http://schemas.microsoft.com/office/drawing/2014/main" id="{3CF52D81-C017-5BD3-9B90-5ABD56371AD6}"/>
              </a:ext>
            </a:extLst>
          </p:cNvPr>
          <p:cNvSpPr txBox="1"/>
          <p:nvPr/>
        </p:nvSpPr>
        <p:spPr>
          <a:xfrm>
            <a:off x="579082" y="4496235"/>
            <a:ext cx="6613455" cy="2246769"/>
          </a:xfrm>
          <a:prstGeom prst="rect">
            <a:avLst/>
          </a:prstGeom>
          <a:noFill/>
        </p:spPr>
        <p:txBody>
          <a:bodyPr wrap="square" rtlCol="0">
            <a:spAutoFit/>
          </a:bodyPr>
          <a:lstStyle/>
          <a:p>
            <a:pPr marL="285750" indent="-285750">
              <a:buFont typeface="Arial" panose="020B0604020202020204" pitchFamily="34" charset="0"/>
              <a:buChar char="•"/>
            </a:pPr>
            <a:r>
              <a:rPr lang="sk-SK" sz="2000" noProof="0" dirty="0"/>
              <a:t>Hodnota faktora frekvencie zrážok, A, je takmer konštantná pri miernych zmenách teploty. Preto možno ln A interpretovať ako konštantný člen rovnice (priesečník). Sklon priamky získanej vynesením ln k oproti 1/T sa rovná – E</a:t>
            </a:r>
            <a:r>
              <a:rPr lang="sk-SK" sz="2000" baseline="-25000" noProof="0" dirty="0"/>
              <a:t>a</a:t>
            </a:r>
            <a:r>
              <a:rPr lang="sk-SK" sz="2000" noProof="0" dirty="0"/>
              <a:t>/R. To nám umožňuje určiť hodnotu aktivačnej energie zo sklonu priamky.</a:t>
            </a:r>
          </a:p>
          <a:p>
            <a:endParaRPr lang="sk-SK" sz="2000" noProof="0" dirty="0"/>
          </a:p>
        </p:txBody>
      </p:sp>
      <p:pic>
        <p:nvPicPr>
          <p:cNvPr id="5" name="Obrázok 4" descr="Obrázok, na ktorom je text, rad, písmo, diagram&#10;&#10;Obsah vygenerovaný pomocou AI môže byť nesprávny.">
            <a:extLst>
              <a:ext uri="{FF2B5EF4-FFF2-40B4-BE49-F238E27FC236}">
                <a16:creationId xmlns:a16="http://schemas.microsoft.com/office/drawing/2014/main" id="{754DABE5-19FC-8511-1939-67346A95BC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3041" y="2361765"/>
            <a:ext cx="4878012" cy="4289010"/>
          </a:xfrm>
          <a:prstGeom prst="rect">
            <a:avLst/>
          </a:prstGeom>
        </p:spPr>
      </p:pic>
    </p:spTree>
    <p:extLst>
      <p:ext uri="{BB962C8B-B14F-4D97-AF65-F5344CB8AC3E}">
        <p14:creationId xmlns:p14="http://schemas.microsoft.com/office/powerpoint/2010/main" val="3141849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5EBB812-3826-2FB6-08B5-4951BA0AC158}"/>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E4A19588-0532-C7D0-704C-23B883B035E5}"/>
              </a:ext>
            </a:extLst>
          </p:cNvPr>
          <p:cNvSpPr>
            <a:spLocks noGrp="1"/>
          </p:cNvSpPr>
          <p:nvPr>
            <p:ph type="title"/>
          </p:nvPr>
        </p:nvSpPr>
        <p:spPr>
          <a:xfrm>
            <a:off x="640079" y="207225"/>
            <a:ext cx="10890929" cy="1097280"/>
          </a:xfrm>
        </p:spPr>
        <p:txBody>
          <a:bodyPr anchor="ctr">
            <a:normAutofit/>
          </a:bodyPr>
          <a:lstStyle/>
          <a:p>
            <a:r>
              <a:rPr lang="sk-SK" sz="2400" noProof="0" dirty="0"/>
              <a:t>Účinok katalyzátora</a:t>
            </a:r>
          </a:p>
        </p:txBody>
      </p:sp>
      <p:sp>
        <p:nvSpPr>
          <p:cNvPr id="3" name="Zástupný objekt pre obsah 2">
            <a:extLst>
              <a:ext uri="{FF2B5EF4-FFF2-40B4-BE49-F238E27FC236}">
                <a16:creationId xmlns:a16="http://schemas.microsoft.com/office/drawing/2014/main" id="{C9773A06-8A9A-E779-3125-F43C65CBD3DE}"/>
              </a:ext>
            </a:extLst>
          </p:cNvPr>
          <p:cNvSpPr>
            <a:spLocks noGrp="1"/>
          </p:cNvSpPr>
          <p:nvPr>
            <p:ph idx="1"/>
          </p:nvPr>
        </p:nvSpPr>
        <p:spPr>
          <a:xfrm>
            <a:off x="640080" y="1469094"/>
            <a:ext cx="10890928" cy="5277394"/>
          </a:xfrm>
        </p:spPr>
        <p:txBody>
          <a:bodyPr>
            <a:normAutofit/>
          </a:bodyPr>
          <a:lstStyle/>
          <a:p>
            <a:r>
              <a:rPr lang="sk-SK" noProof="0" dirty="0"/>
              <a:t>napr. cér (Ce</a:t>
            </a:r>
            <a:r>
              <a:rPr lang="sk-SK" baseline="30000" noProof="0" dirty="0"/>
              <a:t>4+</a:t>
            </a:r>
            <a:r>
              <a:rPr lang="sk-SK" noProof="0" dirty="0"/>
              <a:t>) oxiduje ióny tália (Tl</a:t>
            </a:r>
            <a:r>
              <a:rPr lang="sk-SK" baseline="30000" noProof="0" dirty="0"/>
              <a:t>+</a:t>
            </a:r>
            <a:r>
              <a:rPr lang="sk-SK" noProof="0" dirty="0"/>
              <a:t>) v roztoku; táto reakcia môže byť katalyzovaná pridaním malého množstva rozpustnej soli obsahujúcej ióny mangánu (Mn</a:t>
            </a:r>
            <a:r>
              <a:rPr lang="sk-SK" baseline="30000" noProof="0" dirty="0"/>
              <a:t>2+</a:t>
            </a:r>
            <a:r>
              <a:rPr lang="sk-SK" noProof="0" dirty="0"/>
              <a:t>). Mn pôsobí ako homogénny katalyzátor.</a:t>
            </a:r>
          </a:p>
          <a:p>
            <a:endParaRPr lang="sk-SK" noProof="0" dirty="0"/>
          </a:p>
          <a:p>
            <a:r>
              <a:rPr lang="sk-SK" noProof="0" dirty="0"/>
              <a:t>časť katalyzátora Mn</a:t>
            </a:r>
            <a:r>
              <a:rPr lang="sk-SK" baseline="30000" noProof="0" dirty="0"/>
              <a:t>2+</a:t>
            </a:r>
            <a:r>
              <a:rPr lang="sk-SK" noProof="0" dirty="0"/>
              <a:t> reaguje v kroku 1, ale rovnaké množstvo sa regeneruje v kroku 3 a je teda k dispozícii na opätovnú reakciu. Dva ióny zobrazené na oranžovom pozadí (Mn</a:t>
            </a:r>
            <a:r>
              <a:rPr lang="sk-SK" baseline="30000" noProof="0" dirty="0"/>
              <a:t>3+ </a:t>
            </a:r>
            <a:r>
              <a:rPr lang="sk-SK" noProof="0" dirty="0"/>
              <a:t>a Mn</a:t>
            </a:r>
            <a:r>
              <a:rPr lang="sk-SK" baseline="30000" noProof="0" dirty="0"/>
              <a:t>4+</a:t>
            </a:r>
            <a:r>
              <a:rPr lang="sk-SK" noProof="0" dirty="0"/>
              <a:t>) sú reakčné medziprodukty. Ióny Mn</a:t>
            </a:r>
            <a:r>
              <a:rPr lang="sk-SK" baseline="30000" noProof="0" dirty="0"/>
              <a:t>3+</a:t>
            </a:r>
            <a:r>
              <a:rPr lang="sk-SK" noProof="0" dirty="0"/>
              <a:t> sa tvoria v kroku 1 a spotrebúvajú sa v rovnakom množstve v kroku 2; podobne sa ióny Mn</a:t>
            </a:r>
            <a:r>
              <a:rPr lang="sk-SK" baseline="30000" noProof="0" dirty="0"/>
              <a:t>4+</a:t>
            </a:r>
            <a:r>
              <a:rPr lang="sk-SK" noProof="0" dirty="0"/>
              <a:t> tvoria v kroku 2 a spotrebúvajú sa v rovnakom množstve v kroku 3.</a:t>
            </a:r>
          </a:p>
          <a:p>
            <a:endParaRPr lang="sk-SK" noProof="0" dirty="0"/>
          </a:p>
          <a:p>
            <a:endParaRPr lang="sk-SK" noProof="0" dirty="0"/>
          </a:p>
          <a:p>
            <a:endParaRPr lang="sk-SK" noProof="0" dirty="0"/>
          </a:p>
          <a:p>
            <a:endParaRPr lang="sk-SK" noProof="0" dirty="0"/>
          </a:p>
          <a:p>
            <a:endParaRPr lang="sk-SK" noProof="0" dirty="0"/>
          </a:p>
          <a:p>
            <a:endParaRPr lang="sk-SK" noProof="0" dirty="0"/>
          </a:p>
          <a:p>
            <a:endParaRPr lang="sk-SK" noProof="0" dirty="0"/>
          </a:p>
          <a:p>
            <a:endParaRPr lang="sk-SK" noProof="0" dirty="0"/>
          </a:p>
          <a:p>
            <a:endParaRPr lang="sk-SK" noProof="0" dirty="0"/>
          </a:p>
        </p:txBody>
      </p:sp>
      <p:pic>
        <p:nvPicPr>
          <p:cNvPr id="5" name="Obrázok 4">
            <a:extLst>
              <a:ext uri="{FF2B5EF4-FFF2-40B4-BE49-F238E27FC236}">
                <a16:creationId xmlns:a16="http://schemas.microsoft.com/office/drawing/2014/main" id="{C2FD0978-A8C5-0065-E69C-2C63F0106C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5730" y="2467897"/>
            <a:ext cx="4362257" cy="507676"/>
          </a:xfrm>
          <a:prstGeom prst="rect">
            <a:avLst/>
          </a:prstGeom>
        </p:spPr>
      </p:pic>
      <p:pic>
        <p:nvPicPr>
          <p:cNvPr id="8" name="Obrázok 7" descr="Obrázok, na ktorom je text, písmo, číslo, snímka obrazovky&#10;&#10;Obsah vygenerovaný pomocou AI môže byť nesprávny.">
            <a:extLst>
              <a:ext uri="{FF2B5EF4-FFF2-40B4-BE49-F238E27FC236}">
                <a16:creationId xmlns:a16="http://schemas.microsoft.com/office/drawing/2014/main" id="{42F360DA-74F2-5665-B5C5-E533879CCE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1556" y="4937864"/>
            <a:ext cx="5451373" cy="1712912"/>
          </a:xfrm>
          <a:prstGeom prst="rect">
            <a:avLst/>
          </a:prstGeom>
        </p:spPr>
      </p:pic>
    </p:spTree>
    <p:extLst>
      <p:ext uri="{BB962C8B-B14F-4D97-AF65-F5344CB8AC3E}">
        <p14:creationId xmlns:p14="http://schemas.microsoft.com/office/powerpoint/2010/main" val="35705446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64EA05A-ADAD-7CDF-2D2D-5A00D6DBE0EA}"/>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8353DA5A-CDF3-3E24-3973-FD1434AF1AA5}"/>
              </a:ext>
            </a:extLst>
          </p:cNvPr>
          <p:cNvSpPr>
            <a:spLocks noGrp="1"/>
          </p:cNvSpPr>
          <p:nvPr>
            <p:ph type="title"/>
          </p:nvPr>
        </p:nvSpPr>
        <p:spPr>
          <a:xfrm>
            <a:off x="640079" y="207225"/>
            <a:ext cx="10890929" cy="1097280"/>
          </a:xfrm>
        </p:spPr>
        <p:txBody>
          <a:bodyPr anchor="ctr">
            <a:normAutofit/>
          </a:bodyPr>
          <a:lstStyle/>
          <a:p>
            <a:r>
              <a:rPr lang="sk-SK" sz="2400" noProof="0" dirty="0"/>
              <a:t>Účinok katalyzátora</a:t>
            </a:r>
          </a:p>
        </p:txBody>
      </p:sp>
      <p:sp>
        <p:nvSpPr>
          <p:cNvPr id="3" name="Zástupný objekt pre obsah 2">
            <a:extLst>
              <a:ext uri="{FF2B5EF4-FFF2-40B4-BE49-F238E27FC236}">
                <a16:creationId xmlns:a16="http://schemas.microsoft.com/office/drawing/2014/main" id="{EAF40ED2-C628-D2A1-054D-27F41EF127B3}"/>
              </a:ext>
            </a:extLst>
          </p:cNvPr>
          <p:cNvSpPr>
            <a:spLocks noGrp="1"/>
          </p:cNvSpPr>
          <p:nvPr>
            <p:ph idx="1"/>
          </p:nvPr>
        </p:nvSpPr>
        <p:spPr>
          <a:xfrm>
            <a:off x="640080" y="1469094"/>
            <a:ext cx="3280279" cy="5277394"/>
          </a:xfrm>
        </p:spPr>
        <p:txBody>
          <a:bodyPr>
            <a:normAutofit/>
          </a:bodyPr>
          <a:lstStyle/>
          <a:p>
            <a:pPr marL="0" indent="0">
              <a:buNone/>
            </a:pPr>
            <a:r>
              <a:rPr lang="sk-SK" sz="1900" noProof="0" dirty="0"/>
              <a:t>Katalyzátor poskytuje odlišný mechanizmus, zodpovedajúci ceste s nižšou energiou, pre tvorbu produktov. Katalyzovaná reakcia zvyčajne prebieha v niekoľkých krokoch, každý s vlastnou bariérou, ale celková energetická bariéra pre čistú reakciu, E</a:t>
            </a:r>
            <a:r>
              <a:rPr lang="sk-SK" sz="1900" baseline="-25000" noProof="0" dirty="0"/>
              <a:t>a</a:t>
            </a:r>
            <a:r>
              <a:rPr lang="sk-SK" sz="1900" noProof="0" dirty="0"/>
              <a:t>, je nižšia ako bariéra pre nekatalyzovanú reakciu, E</a:t>
            </a:r>
            <a:r>
              <a:rPr lang="sk-SK" sz="1900" baseline="-25000" noProof="0" dirty="0"/>
              <a:t>a</a:t>
            </a:r>
            <a:r>
              <a:rPr lang="sk-SK" sz="1900" noProof="0" dirty="0"/>
              <a:t>. Hodnota E</a:t>
            </a:r>
            <a:r>
              <a:rPr lang="sk-SK" sz="1900" baseline="-25000" noProof="0" dirty="0"/>
              <a:t>rxn</a:t>
            </a:r>
            <a:r>
              <a:rPr lang="sk-SK" sz="1900" noProof="0" dirty="0"/>
              <a:t> reaktantov a produktov sa však nemení.</a:t>
            </a:r>
          </a:p>
          <a:p>
            <a:endParaRPr lang="sk-SK" noProof="0" dirty="0"/>
          </a:p>
          <a:p>
            <a:endParaRPr lang="sk-SK" noProof="0" dirty="0"/>
          </a:p>
          <a:p>
            <a:endParaRPr lang="sk-SK" noProof="0" dirty="0"/>
          </a:p>
        </p:txBody>
      </p:sp>
      <p:sp>
        <p:nvSpPr>
          <p:cNvPr id="7" name="Zástupný objekt pre obsah 2">
            <a:extLst>
              <a:ext uri="{FF2B5EF4-FFF2-40B4-BE49-F238E27FC236}">
                <a16:creationId xmlns:a16="http://schemas.microsoft.com/office/drawing/2014/main" id="{E3CD93C4-F7DA-4827-1482-BA6807E390FF}"/>
              </a:ext>
            </a:extLst>
          </p:cNvPr>
          <p:cNvSpPr txBox="1">
            <a:spLocks/>
          </p:cNvSpPr>
          <p:nvPr/>
        </p:nvSpPr>
        <p:spPr>
          <a:xfrm>
            <a:off x="3829927" y="4173993"/>
            <a:ext cx="2701505" cy="2675842"/>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k-SK" sz="1900" noProof="0" dirty="0"/>
              <a:t>Keď je prítomný katalyzátor, energetická bariéra sa znižuje. Preto má viac molekúl minimálnu kinetickú energiu potrebnú na reakciu. </a:t>
            </a:r>
          </a:p>
          <a:p>
            <a:endParaRPr lang="sk-SK" sz="1900" noProof="0" dirty="0"/>
          </a:p>
          <a:p>
            <a:endParaRPr lang="sk-SK" sz="1900" noProof="0" dirty="0"/>
          </a:p>
          <a:p>
            <a:endParaRPr lang="sk-SK" sz="1900" noProof="0" dirty="0"/>
          </a:p>
          <a:p>
            <a:endParaRPr lang="sk-SK" sz="1900" noProof="0" dirty="0"/>
          </a:p>
          <a:p>
            <a:endParaRPr lang="sk-SK" sz="1900" noProof="0" dirty="0"/>
          </a:p>
          <a:p>
            <a:endParaRPr lang="sk-SK" sz="1900" noProof="0" dirty="0"/>
          </a:p>
          <a:p>
            <a:endParaRPr lang="sk-SK" sz="1900" noProof="0" dirty="0"/>
          </a:p>
          <a:p>
            <a:endParaRPr lang="sk-SK" sz="1900" noProof="0" dirty="0"/>
          </a:p>
          <a:p>
            <a:endParaRPr lang="sk-SK" sz="1900" noProof="0" dirty="0"/>
          </a:p>
        </p:txBody>
      </p:sp>
      <p:pic>
        <p:nvPicPr>
          <p:cNvPr id="10" name="Obrázok 9" descr="Obrázok, na ktorom je text, diagram, rad, vývoj&#10;&#10;Obsah vygenerovaný pomocou AI môže byť nesprávny.">
            <a:extLst>
              <a:ext uri="{FF2B5EF4-FFF2-40B4-BE49-F238E27FC236}">
                <a16:creationId xmlns:a16="http://schemas.microsoft.com/office/drawing/2014/main" id="{3C79302A-C2C1-2448-02BE-38CB487A4A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5254" y="5654"/>
            <a:ext cx="8176746" cy="4124913"/>
          </a:xfrm>
          <a:prstGeom prst="rect">
            <a:avLst/>
          </a:prstGeom>
        </p:spPr>
      </p:pic>
      <p:pic>
        <p:nvPicPr>
          <p:cNvPr id="14" name="Obrázok 13" descr="Obrázok, na ktorom je text, snímka obrazovky, písmo, rad&#10;&#10;Obsah vygenerovaný pomocou AI môže byť nesprávny.">
            <a:extLst>
              <a:ext uri="{FF2B5EF4-FFF2-40B4-BE49-F238E27FC236}">
                <a16:creationId xmlns:a16="http://schemas.microsoft.com/office/drawing/2014/main" id="{99FED5CF-9866-DFC2-A61F-E9AFE8F7FC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1138" y="4102487"/>
            <a:ext cx="5720861" cy="2777492"/>
          </a:xfrm>
          <a:prstGeom prst="rect">
            <a:avLst/>
          </a:prstGeom>
        </p:spPr>
      </p:pic>
    </p:spTree>
    <p:extLst>
      <p:ext uri="{BB962C8B-B14F-4D97-AF65-F5344CB8AC3E}">
        <p14:creationId xmlns:p14="http://schemas.microsoft.com/office/powerpoint/2010/main" val="3966904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018887D-674B-39EE-B577-504495351A81}"/>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A8E7E8C9-F251-992E-012D-47F3EE15AD34}"/>
              </a:ext>
            </a:extLst>
          </p:cNvPr>
          <p:cNvSpPr>
            <a:spLocks noGrp="1"/>
          </p:cNvSpPr>
          <p:nvPr>
            <p:ph type="title"/>
          </p:nvPr>
        </p:nvSpPr>
        <p:spPr>
          <a:xfrm>
            <a:off x="640079" y="207225"/>
            <a:ext cx="10890929" cy="1097280"/>
          </a:xfrm>
        </p:spPr>
        <p:txBody>
          <a:bodyPr anchor="ctr">
            <a:normAutofit/>
          </a:bodyPr>
          <a:lstStyle/>
          <a:p>
            <a:r>
              <a:rPr lang="sk-SK" sz="2400" noProof="0" dirty="0"/>
              <a:t>Kinetika reakcií v environmentálnom kontexte</a:t>
            </a:r>
          </a:p>
        </p:txBody>
      </p:sp>
      <p:sp>
        <p:nvSpPr>
          <p:cNvPr id="3" name="Zástupný objekt pre obsah 2">
            <a:extLst>
              <a:ext uri="{FF2B5EF4-FFF2-40B4-BE49-F238E27FC236}">
                <a16:creationId xmlns:a16="http://schemas.microsoft.com/office/drawing/2014/main" id="{BD0C65F5-64E8-21D0-79AB-142DA77804EA}"/>
              </a:ext>
            </a:extLst>
          </p:cNvPr>
          <p:cNvSpPr>
            <a:spLocks noGrp="1"/>
          </p:cNvSpPr>
          <p:nvPr>
            <p:ph idx="1"/>
          </p:nvPr>
        </p:nvSpPr>
        <p:spPr>
          <a:xfrm>
            <a:off x="640080" y="1469094"/>
            <a:ext cx="10890928" cy="5277394"/>
          </a:xfrm>
        </p:spPr>
        <p:txBody>
          <a:bodyPr>
            <a:normAutofit/>
          </a:bodyPr>
          <a:lstStyle/>
          <a:p>
            <a:r>
              <a:rPr lang="sk-SK" noProof="0" dirty="0"/>
              <a:t>Reakcie </a:t>
            </a:r>
            <a:r>
              <a:rPr lang="sk-SK" b="1" noProof="0" dirty="0"/>
              <a:t>nultého</a:t>
            </a:r>
            <a:r>
              <a:rPr lang="sk-SK" noProof="0" dirty="0"/>
              <a:t> poriadku: často ich pozorujeme pri reakciách, kde je reaktant v nadbytku alebo kde reakcia prebieha na povrchu (napr. katalyzátora).</a:t>
            </a:r>
          </a:p>
          <a:p>
            <a:r>
              <a:rPr lang="sk-SK" noProof="0" dirty="0"/>
              <a:t>Rozklad oxidu dusného (N₂O) v stratosfére proces hrá podstatnú úlohu pri poškodzovaní ozónovej vrstvy; pri jeho rozklade vzniká reaktívna forma kyslíka, ktorá ďalej reaguje s N</a:t>
            </a:r>
            <a:r>
              <a:rPr lang="sk-SK" baseline="-25000" noProof="0" dirty="0"/>
              <a:t>2</a:t>
            </a:r>
            <a:r>
              <a:rPr lang="sk-SK" noProof="0" dirty="0"/>
              <a:t>O za vzniku NO, ktorý následne reaguje s ozónom:</a:t>
            </a:r>
          </a:p>
          <a:p>
            <a:pPr marL="0" indent="0">
              <a:buNone/>
            </a:pPr>
            <a:r>
              <a:rPr lang="sk-SK" noProof="0" dirty="0"/>
              <a:t>	</a:t>
            </a:r>
          </a:p>
          <a:p>
            <a:pPr marL="0" indent="0">
              <a:buNone/>
            </a:pPr>
            <a:endParaRPr lang="sk-SK" baseline="-25000" noProof="0" dirty="0"/>
          </a:p>
          <a:p>
            <a:r>
              <a:rPr lang="sk-SK" noProof="0" dirty="0"/>
              <a:t>Reakcia (1) prebieha podľa nultého poriadku. Po začatí reakcie sa rýchlosť rozkladu stáva nezávislou od koncentrácie N₂O, pretože rozklad je primárne “poháňaný” ultrafialovým žiarením, ktoré je konštantné.</a:t>
            </a:r>
          </a:p>
        </p:txBody>
      </p:sp>
      <p:pic>
        <p:nvPicPr>
          <p:cNvPr id="5" name="Obrázok 4" descr="Obrázok, na ktorom je typografia, písmo, text, kaligrafia&#10;&#10;Obsah vygenerovaný pomocou AI môže byť nesprávny.">
            <a:extLst>
              <a:ext uri="{FF2B5EF4-FFF2-40B4-BE49-F238E27FC236}">
                <a16:creationId xmlns:a16="http://schemas.microsoft.com/office/drawing/2014/main" id="{B8519006-EA20-1577-1EF9-E37AA49879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8716" y="3740582"/>
            <a:ext cx="2634020" cy="367209"/>
          </a:xfrm>
          <a:prstGeom prst="rect">
            <a:avLst/>
          </a:prstGeom>
        </p:spPr>
      </p:pic>
      <p:pic>
        <p:nvPicPr>
          <p:cNvPr id="7" name="Obrázok 6">
            <a:extLst>
              <a:ext uri="{FF2B5EF4-FFF2-40B4-BE49-F238E27FC236}">
                <a16:creationId xmlns:a16="http://schemas.microsoft.com/office/drawing/2014/main" id="{F16F3A79-00E5-0C98-317D-0F1D253D18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3003" y="3740582"/>
            <a:ext cx="2556388" cy="338345"/>
          </a:xfrm>
          <a:prstGeom prst="rect">
            <a:avLst/>
          </a:prstGeom>
        </p:spPr>
      </p:pic>
      <p:pic>
        <p:nvPicPr>
          <p:cNvPr id="9" name="Obrázok 8" descr="Obrázok, na ktorom je písmo, text, typografia, kaligrafia&#10;&#10;Obsah vygenerovaný pomocou AI môže byť nesprávny.">
            <a:extLst>
              <a:ext uri="{FF2B5EF4-FFF2-40B4-BE49-F238E27FC236}">
                <a16:creationId xmlns:a16="http://schemas.microsoft.com/office/drawing/2014/main" id="{B0956B19-5989-D5BD-5B9D-5084C91DF6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8323" y="3708297"/>
            <a:ext cx="2467864" cy="389276"/>
          </a:xfrm>
          <a:prstGeom prst="rect">
            <a:avLst/>
          </a:prstGeom>
        </p:spPr>
      </p:pic>
      <p:sp>
        <p:nvSpPr>
          <p:cNvPr id="10" name="BlokTextu 9">
            <a:extLst>
              <a:ext uri="{FF2B5EF4-FFF2-40B4-BE49-F238E27FC236}">
                <a16:creationId xmlns:a16="http://schemas.microsoft.com/office/drawing/2014/main" id="{39D4D8CB-9A25-DDD0-6DBB-DFD557E4E3AB}"/>
              </a:ext>
            </a:extLst>
          </p:cNvPr>
          <p:cNvSpPr txBox="1"/>
          <p:nvPr/>
        </p:nvSpPr>
        <p:spPr>
          <a:xfrm>
            <a:off x="968558" y="3730541"/>
            <a:ext cx="340158" cy="338554"/>
          </a:xfrm>
          <a:prstGeom prst="rect">
            <a:avLst/>
          </a:prstGeom>
          <a:noFill/>
        </p:spPr>
        <p:txBody>
          <a:bodyPr wrap="none" rtlCol="0">
            <a:spAutoFit/>
          </a:bodyPr>
          <a:lstStyle/>
          <a:p>
            <a:r>
              <a:rPr lang="sk-SK" sz="1600" b="1" noProof="0" dirty="0"/>
              <a:t>1.</a:t>
            </a:r>
          </a:p>
        </p:txBody>
      </p:sp>
      <p:sp>
        <p:nvSpPr>
          <p:cNvPr id="11" name="BlokTextu 10">
            <a:extLst>
              <a:ext uri="{FF2B5EF4-FFF2-40B4-BE49-F238E27FC236}">
                <a16:creationId xmlns:a16="http://schemas.microsoft.com/office/drawing/2014/main" id="{33C64B12-81E2-166D-3A2E-9A3E9AF9A2E8}"/>
              </a:ext>
            </a:extLst>
          </p:cNvPr>
          <p:cNvSpPr txBox="1"/>
          <p:nvPr/>
        </p:nvSpPr>
        <p:spPr>
          <a:xfrm>
            <a:off x="4263230" y="3753322"/>
            <a:ext cx="340158" cy="338554"/>
          </a:xfrm>
          <a:prstGeom prst="rect">
            <a:avLst/>
          </a:prstGeom>
          <a:noFill/>
        </p:spPr>
        <p:txBody>
          <a:bodyPr wrap="none" rtlCol="0">
            <a:spAutoFit/>
          </a:bodyPr>
          <a:lstStyle/>
          <a:p>
            <a:r>
              <a:rPr lang="sk-SK" sz="1600" b="1" noProof="0" dirty="0"/>
              <a:t>2.</a:t>
            </a:r>
          </a:p>
        </p:txBody>
      </p:sp>
      <p:sp>
        <p:nvSpPr>
          <p:cNvPr id="12" name="BlokTextu 11">
            <a:extLst>
              <a:ext uri="{FF2B5EF4-FFF2-40B4-BE49-F238E27FC236}">
                <a16:creationId xmlns:a16="http://schemas.microsoft.com/office/drawing/2014/main" id="{8E4140C1-5AF0-8516-3540-2BB21C68EBC7}"/>
              </a:ext>
            </a:extLst>
          </p:cNvPr>
          <p:cNvSpPr txBox="1"/>
          <p:nvPr/>
        </p:nvSpPr>
        <p:spPr>
          <a:xfrm>
            <a:off x="7430251" y="3717983"/>
            <a:ext cx="340158" cy="338554"/>
          </a:xfrm>
          <a:prstGeom prst="rect">
            <a:avLst/>
          </a:prstGeom>
          <a:noFill/>
        </p:spPr>
        <p:txBody>
          <a:bodyPr wrap="none" rtlCol="0">
            <a:spAutoFit/>
          </a:bodyPr>
          <a:lstStyle/>
          <a:p>
            <a:r>
              <a:rPr lang="sk-SK" sz="1600" b="1" noProof="0" dirty="0"/>
              <a:t>3.</a:t>
            </a:r>
          </a:p>
        </p:txBody>
      </p:sp>
    </p:spTree>
    <p:extLst>
      <p:ext uri="{BB962C8B-B14F-4D97-AF65-F5344CB8AC3E}">
        <p14:creationId xmlns:p14="http://schemas.microsoft.com/office/powerpoint/2010/main" val="20871131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A5E77A7-4026-AD2A-8F91-FC202753E1A7}"/>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CC91DB20-F975-8753-AB57-9949BC0B4283}"/>
              </a:ext>
            </a:extLst>
          </p:cNvPr>
          <p:cNvSpPr>
            <a:spLocks noGrp="1"/>
          </p:cNvSpPr>
          <p:nvPr>
            <p:ph type="title"/>
          </p:nvPr>
        </p:nvSpPr>
        <p:spPr>
          <a:xfrm>
            <a:off x="640079" y="207225"/>
            <a:ext cx="10890929" cy="1097280"/>
          </a:xfrm>
        </p:spPr>
        <p:txBody>
          <a:bodyPr anchor="ctr">
            <a:normAutofit/>
          </a:bodyPr>
          <a:lstStyle/>
          <a:p>
            <a:r>
              <a:rPr lang="sk-SK" sz="2400" noProof="0" dirty="0"/>
              <a:t>Kinetika reakcií v environmentálnom kontexte</a:t>
            </a:r>
          </a:p>
        </p:txBody>
      </p:sp>
      <p:sp>
        <p:nvSpPr>
          <p:cNvPr id="3" name="Zástupný objekt pre obsah 2">
            <a:extLst>
              <a:ext uri="{FF2B5EF4-FFF2-40B4-BE49-F238E27FC236}">
                <a16:creationId xmlns:a16="http://schemas.microsoft.com/office/drawing/2014/main" id="{CEE680F8-C70C-32BB-57FD-B77C19210143}"/>
              </a:ext>
            </a:extLst>
          </p:cNvPr>
          <p:cNvSpPr>
            <a:spLocks noGrp="1"/>
          </p:cNvSpPr>
          <p:nvPr>
            <p:ph idx="1"/>
          </p:nvPr>
        </p:nvSpPr>
        <p:spPr>
          <a:xfrm>
            <a:off x="640080" y="1469094"/>
            <a:ext cx="10890928" cy="5277394"/>
          </a:xfrm>
        </p:spPr>
        <p:txBody>
          <a:bodyPr>
            <a:normAutofit/>
          </a:bodyPr>
          <a:lstStyle/>
          <a:p>
            <a:r>
              <a:rPr lang="sk-SK" noProof="0" dirty="0"/>
              <a:t>V reakciách </a:t>
            </a:r>
            <a:r>
              <a:rPr lang="sk-SK" b="1" noProof="0" dirty="0"/>
              <a:t>prvého</a:t>
            </a:r>
            <a:r>
              <a:rPr lang="sk-SK" noProof="0" dirty="0"/>
              <a:t> rádu je rýchlosť reakcie priamo úmerná koncentrácii jedného reaktantu. Toto je bežné v mnohých environmentálnych procesoch, kde sa znečisťujúca látka alebo reaktant časom rozpadá.</a:t>
            </a:r>
          </a:p>
          <a:p>
            <a:r>
              <a:rPr lang="sk-SK" noProof="0" dirty="0"/>
              <a:t>Rádioaktívny rozpad uhlíka (¹⁴C). Ide o reakciu prvého poriadku, čo znamená, že rýchlosť rozpadu závisí iba od množstva prítomného uhlíka-14:</a:t>
            </a:r>
          </a:p>
          <a:p>
            <a:pPr marL="0" indent="0">
              <a:buNone/>
            </a:pPr>
            <a:r>
              <a:rPr lang="sk-SK" noProof="0" dirty="0"/>
              <a:t>	¹⁴C → ¹⁴N + β</a:t>
            </a:r>
          </a:p>
          <a:p>
            <a:r>
              <a:rPr lang="sk-SK" noProof="0" dirty="0"/>
              <a:t>Polčas ¹⁴C je približne 5730 rokov, čo ho robí užitočným nástrojom pri rádiokarbónovom datovaní </a:t>
            </a:r>
            <a:r>
              <a:rPr lang="sk-SK" noProof="0" dirty="0">
                <a:sym typeface="Wingdings" panose="05000000000000000000" pitchFamily="2" charset="2"/>
              </a:rPr>
              <a:t></a:t>
            </a:r>
            <a:r>
              <a:rPr lang="sk-SK" noProof="0" dirty="0"/>
              <a:t> odhad veku organických materiálov.</a:t>
            </a:r>
          </a:p>
          <a:p>
            <a:r>
              <a:rPr lang="sk-SK" noProof="0" dirty="0"/>
              <a:t>Datovanie pomocou </a:t>
            </a:r>
            <a:r>
              <a:rPr lang="sk-SK" baseline="30000" noProof="0" dirty="0"/>
              <a:t>14</a:t>
            </a:r>
            <a:r>
              <a:rPr lang="sk-SK" noProof="0" dirty="0"/>
              <a:t>C pomáha pochopiť vek biologického materiálu a posúdiť procesy uhlíkového cyklu. Uplatnenie ¹⁴C analýzy v ​​paleoklimatológii, archeológii a ekológii.</a:t>
            </a:r>
          </a:p>
        </p:txBody>
      </p:sp>
    </p:spTree>
    <p:extLst>
      <p:ext uri="{BB962C8B-B14F-4D97-AF65-F5344CB8AC3E}">
        <p14:creationId xmlns:p14="http://schemas.microsoft.com/office/powerpoint/2010/main" val="2602053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47556F5-AAA8-FD41-2ADE-D12521669F6F}"/>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87ACF5D0-A15F-47A9-4668-67A7E3739260}"/>
              </a:ext>
            </a:extLst>
          </p:cNvPr>
          <p:cNvSpPr>
            <a:spLocks noGrp="1"/>
          </p:cNvSpPr>
          <p:nvPr>
            <p:ph type="title"/>
          </p:nvPr>
        </p:nvSpPr>
        <p:spPr>
          <a:xfrm>
            <a:off x="640079" y="207225"/>
            <a:ext cx="10890929" cy="1097280"/>
          </a:xfrm>
        </p:spPr>
        <p:txBody>
          <a:bodyPr anchor="ctr">
            <a:normAutofit/>
          </a:bodyPr>
          <a:lstStyle/>
          <a:p>
            <a:r>
              <a:rPr lang="sk-SK" sz="2400" noProof="0" dirty="0"/>
              <a:t>Kinetika reakcií v environmentálnom kontexte</a:t>
            </a:r>
          </a:p>
        </p:txBody>
      </p:sp>
      <p:sp>
        <p:nvSpPr>
          <p:cNvPr id="3" name="Zástupný objekt pre obsah 2">
            <a:extLst>
              <a:ext uri="{FF2B5EF4-FFF2-40B4-BE49-F238E27FC236}">
                <a16:creationId xmlns:a16="http://schemas.microsoft.com/office/drawing/2014/main" id="{BC35D296-24F2-369A-DBF2-E0D245E94A68}"/>
              </a:ext>
            </a:extLst>
          </p:cNvPr>
          <p:cNvSpPr>
            <a:spLocks noGrp="1"/>
          </p:cNvSpPr>
          <p:nvPr>
            <p:ph idx="1"/>
          </p:nvPr>
        </p:nvSpPr>
        <p:spPr>
          <a:xfrm>
            <a:off x="640080" y="1469094"/>
            <a:ext cx="10890928" cy="5277394"/>
          </a:xfrm>
        </p:spPr>
        <p:txBody>
          <a:bodyPr>
            <a:normAutofit/>
          </a:bodyPr>
          <a:lstStyle/>
          <a:p>
            <a:r>
              <a:rPr lang="sk-SK" noProof="0" dirty="0"/>
              <a:t>V reakciách </a:t>
            </a:r>
            <a:r>
              <a:rPr lang="sk-SK" b="1" noProof="0" dirty="0"/>
              <a:t>druhého</a:t>
            </a:r>
            <a:r>
              <a:rPr lang="sk-SK" noProof="0" dirty="0"/>
              <a:t> poriadku je rýchlosť úmerná druhej mocnine koncentrácie jednej reagujúcej látky alebo súčinu koncentrácií dvoch reaktantov.</a:t>
            </a:r>
          </a:p>
          <a:p>
            <a:r>
              <a:rPr lang="sk-SK" noProof="0" dirty="0"/>
              <a:t>Tvorba ozónu (O₃) z molekulárneho kyslíka (O₂) v prítomnosti UV žiarenia je reakcia druhého poriadku:</a:t>
            </a:r>
          </a:p>
          <a:p>
            <a:pPr marL="0" indent="0">
              <a:buNone/>
            </a:pPr>
            <a:r>
              <a:rPr lang="sk-SK" noProof="0" dirty="0"/>
              <a:t>	O</a:t>
            </a:r>
            <a:r>
              <a:rPr lang="sk-SK" baseline="-25000" noProof="0" dirty="0"/>
              <a:t>2 </a:t>
            </a:r>
            <a:r>
              <a:rPr lang="sk-SK" noProof="0" dirty="0"/>
              <a:t>+ O → UV žiarenie →  O</a:t>
            </a:r>
            <a:r>
              <a:rPr lang="sk-SK" baseline="-25000" noProof="0" dirty="0"/>
              <a:t>3</a:t>
            </a:r>
          </a:p>
          <a:p>
            <a:r>
              <a:rPr lang="sk-SK" noProof="0" dirty="0"/>
              <a:t>Reakcia závisí od koncentrácie molekulárneho kyslíka (O₂) aj atómového kyslíka (O), čo znamená, že rýchlosť tvorby ozónu sa zvyšuje so zvyšujúcou sa koncentráciou O₂ alebo O.</a:t>
            </a:r>
          </a:p>
          <a:p>
            <a:pPr marL="0" indent="0">
              <a:buNone/>
            </a:pPr>
            <a:endParaRPr lang="sk-SK" noProof="0" dirty="0"/>
          </a:p>
        </p:txBody>
      </p:sp>
    </p:spTree>
    <p:extLst>
      <p:ext uri="{BB962C8B-B14F-4D97-AF65-F5344CB8AC3E}">
        <p14:creationId xmlns:p14="http://schemas.microsoft.com/office/powerpoint/2010/main" val="2816778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980E880-4536-F299-5611-D3D16A78E3A3}"/>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AD2117B3-57A5-924F-876D-86E8679853E0}"/>
              </a:ext>
            </a:extLst>
          </p:cNvPr>
          <p:cNvSpPr>
            <a:spLocks noGrp="1"/>
          </p:cNvSpPr>
          <p:nvPr>
            <p:ph type="title"/>
          </p:nvPr>
        </p:nvSpPr>
        <p:spPr>
          <a:xfrm>
            <a:off x="640079" y="207225"/>
            <a:ext cx="10890929" cy="1097280"/>
          </a:xfrm>
        </p:spPr>
        <p:txBody>
          <a:bodyPr anchor="ctr">
            <a:normAutofit/>
          </a:bodyPr>
          <a:lstStyle/>
          <a:p>
            <a:r>
              <a:rPr lang="sk-SK" sz="2400" noProof="0" dirty="0"/>
              <a:t>Kinetika reakcií v environmentálnom kontexte</a:t>
            </a:r>
          </a:p>
        </p:txBody>
      </p:sp>
      <p:sp>
        <p:nvSpPr>
          <p:cNvPr id="3" name="Zástupný objekt pre obsah 2">
            <a:extLst>
              <a:ext uri="{FF2B5EF4-FFF2-40B4-BE49-F238E27FC236}">
                <a16:creationId xmlns:a16="http://schemas.microsoft.com/office/drawing/2014/main" id="{997E0E22-DAE2-9A47-015E-0BC1518C4D81}"/>
              </a:ext>
            </a:extLst>
          </p:cNvPr>
          <p:cNvSpPr>
            <a:spLocks noGrp="1"/>
          </p:cNvSpPr>
          <p:nvPr>
            <p:ph idx="1"/>
          </p:nvPr>
        </p:nvSpPr>
        <p:spPr>
          <a:xfrm>
            <a:off x="640080" y="1469094"/>
            <a:ext cx="10890928" cy="5277394"/>
          </a:xfrm>
        </p:spPr>
        <p:txBody>
          <a:bodyPr>
            <a:normAutofit fontScale="85000" lnSpcReduction="10000"/>
          </a:bodyPr>
          <a:lstStyle/>
          <a:p>
            <a:r>
              <a:rPr lang="sk-SK" noProof="0" dirty="0"/>
              <a:t>Transformačné procesy pesticídov (napr. malatión). Malatión je organofosfátový pesticíd, ktorý podlieha hydrolýze v pôde a vode. Reakcia sa riadi kinetikou prvého poriadku.</a:t>
            </a:r>
          </a:p>
          <a:p>
            <a:r>
              <a:rPr lang="sk-SK" noProof="0" dirty="0"/>
              <a:t>Malatión + H</a:t>
            </a:r>
            <a:r>
              <a:rPr lang="sk-SK" baseline="-25000" noProof="0" dirty="0"/>
              <a:t>2</a:t>
            </a:r>
            <a:r>
              <a:rPr lang="sk-SK" noProof="0" dirty="0"/>
              <a:t>O → Malaoxón + Iné produkty</a:t>
            </a:r>
          </a:p>
          <a:p>
            <a:r>
              <a:rPr lang="sk-SK" noProof="0" dirty="0"/>
              <a:t>Mechanizmus: hydrolýza malatiónu je jednoduchá substitučná reakcia, pri ktorej voda (H₂O) nahrádza odstupujúcu skupinu na molekule malatiónu, čím vzniká malaoxón (toxickejšia zlúčenina) a ďalšie vedľajšie produkty.</a:t>
            </a:r>
          </a:p>
          <a:p>
            <a:r>
              <a:rPr lang="sk-SK" noProof="0" dirty="0"/>
              <a:t>závisí iba od koncentrácie malatiónu. S klesajúcou koncentráciou malatiónu sa rýchlosť hydrolýzy úmerne spomaľuje.</a:t>
            </a:r>
          </a:p>
          <a:p>
            <a:r>
              <a:rPr lang="sk-SK" noProof="0" dirty="0"/>
              <a:t>Environmentálny kontext:</a:t>
            </a:r>
          </a:p>
          <a:p>
            <a:pPr marL="225425" indent="0">
              <a:buNone/>
            </a:pPr>
            <a:r>
              <a:rPr lang="sk-SK" noProof="0" dirty="0"/>
              <a:t>Vplyv na vodné ekosystémy a organizmy. Toxickejší malaoxón sa môže akumulovať v organizmoch a v potravovom reťazci.</a:t>
            </a:r>
          </a:p>
          <a:p>
            <a:pPr marL="225425" indent="0">
              <a:buNone/>
            </a:pPr>
            <a:r>
              <a:rPr lang="sk-SK" noProof="0" dirty="0"/>
              <a:t>Proces hydrolýzy je tiež dôležitým faktorom pretrvávania pesticídov v pôde a vode. Pochopenie jeho kinetiky pomáha pri hodnotení rizika kontaminácie a pri prípadnej sanácii znečistenia.</a:t>
            </a:r>
          </a:p>
          <a:p>
            <a:pPr marL="225425" indent="0">
              <a:buNone/>
            </a:pPr>
            <a:r>
              <a:rPr lang="sk-SK" noProof="0" dirty="0"/>
              <a:t>Reakciu môžu urýchliť faktory prostredia, ako je pH, teplota a prítomnosť katalyzátorov (napr. ióny kovov).</a:t>
            </a:r>
          </a:p>
        </p:txBody>
      </p:sp>
    </p:spTree>
    <p:extLst>
      <p:ext uri="{BB962C8B-B14F-4D97-AF65-F5344CB8AC3E}">
        <p14:creationId xmlns:p14="http://schemas.microsoft.com/office/powerpoint/2010/main" val="33183791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objekt pre obsah 2">
            <a:extLst>
              <a:ext uri="{FF2B5EF4-FFF2-40B4-BE49-F238E27FC236}">
                <a16:creationId xmlns:a16="http://schemas.microsoft.com/office/drawing/2014/main" id="{C73AF264-6048-FC16-FA8D-FFE576DA974E}"/>
              </a:ext>
            </a:extLst>
          </p:cNvPr>
          <p:cNvSpPr>
            <a:spLocks noGrp="1"/>
          </p:cNvSpPr>
          <p:nvPr>
            <p:ph idx="1"/>
          </p:nvPr>
        </p:nvSpPr>
        <p:spPr>
          <a:xfrm>
            <a:off x="199751" y="1619148"/>
            <a:ext cx="4845585" cy="5238852"/>
          </a:xfrm>
        </p:spPr>
        <p:txBody>
          <a:bodyPr>
            <a:normAutofit/>
          </a:bodyPr>
          <a:lstStyle/>
          <a:p>
            <a:r>
              <a:rPr lang="sk-SK" sz="2000" noProof="0" dirty="0"/>
              <a:t>Izotop </a:t>
            </a:r>
            <a:r>
              <a:rPr lang="sk-SK" sz="2000" baseline="30000" noProof="0" dirty="0"/>
              <a:t>90</a:t>
            </a:r>
            <a:r>
              <a:rPr lang="sk-SK" sz="2000" noProof="0" dirty="0"/>
              <a:t>Sr bol (bol spolu s ďalšími rádionuklidmi) do atmosféry uvoľnený v dôsledku testovania jadrových zbraní. Nakoľko po chemickej stránke existuje podobnosť medzi Sr a Ca, v súčasnosti nachádzame Sr v merateľných množstvách v rôznych biologických materiáloch, tkanivách, pletivách alebo tekutinách, ako sú mlieko, kosti, zuby, potraviny alebo vodné zdroje. Rozpad </a:t>
            </a:r>
            <a:r>
              <a:rPr lang="sk-SK" sz="2000" baseline="30000" noProof="0" dirty="0"/>
              <a:t>90</a:t>
            </a:r>
            <a:r>
              <a:rPr lang="sk-SK" sz="2000" noProof="0" dirty="0"/>
              <a:t>Sr produkuje beta žiarenie s polčasom 28 rokov. Pokiaľ ide o vplyv </a:t>
            </a:r>
            <a:r>
              <a:rPr lang="sk-SK" sz="2000" baseline="30000" noProof="0" dirty="0"/>
              <a:t>90</a:t>
            </a:r>
            <a:r>
              <a:rPr lang="sk-SK" sz="2000" noProof="0" dirty="0"/>
              <a:t>Sr na ľudské zdravie, vo vyšších množstvách môže prispieť k vzniku leukémie, alebo rakoviny kostnej drene.</a:t>
            </a:r>
          </a:p>
        </p:txBody>
      </p:sp>
      <p:sp>
        <p:nvSpPr>
          <p:cNvPr id="2" name="Nadpis 1">
            <a:extLst>
              <a:ext uri="{FF2B5EF4-FFF2-40B4-BE49-F238E27FC236}">
                <a16:creationId xmlns:a16="http://schemas.microsoft.com/office/drawing/2014/main" id="{8B581F40-B843-C883-2F18-087D35048225}"/>
              </a:ext>
            </a:extLst>
          </p:cNvPr>
          <p:cNvSpPr>
            <a:spLocks noGrp="1"/>
          </p:cNvSpPr>
          <p:nvPr>
            <p:ph type="title"/>
          </p:nvPr>
        </p:nvSpPr>
        <p:spPr>
          <a:xfrm>
            <a:off x="430701" y="365125"/>
            <a:ext cx="10515600" cy="1325563"/>
          </a:xfrm>
        </p:spPr>
        <p:txBody>
          <a:bodyPr>
            <a:normAutofit/>
          </a:bodyPr>
          <a:lstStyle/>
          <a:p>
            <a:r>
              <a:rPr lang="sk-SK" sz="2400" noProof="0" dirty="0"/>
              <a:t>Premena vybraných rádionuklidov (reakcie prvého poriadku)</a:t>
            </a:r>
          </a:p>
        </p:txBody>
      </p:sp>
      <p:pic>
        <p:nvPicPr>
          <p:cNvPr id="11" name="Obrázok 10" descr="Obrázok, na ktorom je text, diagram, rad, mapa&#10;&#10;Automaticky generovaný popis">
            <a:extLst>
              <a:ext uri="{FF2B5EF4-FFF2-40B4-BE49-F238E27FC236}">
                <a16:creationId xmlns:a16="http://schemas.microsoft.com/office/drawing/2014/main" id="{64503F99-962D-5171-FD1F-2526CE3D15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16245" y="1276551"/>
            <a:ext cx="7282286" cy="5581450"/>
          </a:xfrm>
          <a:prstGeom prst="rect">
            <a:avLst/>
          </a:prstGeom>
        </p:spPr>
      </p:pic>
    </p:spTree>
    <p:extLst>
      <p:ext uri="{BB962C8B-B14F-4D97-AF65-F5344CB8AC3E}">
        <p14:creationId xmlns:p14="http://schemas.microsoft.com/office/powerpoint/2010/main" val="19712737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lokTextu 7">
            <a:extLst>
              <a:ext uri="{FF2B5EF4-FFF2-40B4-BE49-F238E27FC236}">
                <a16:creationId xmlns:a16="http://schemas.microsoft.com/office/drawing/2014/main" id="{063B8F7D-9062-72BC-3B6F-C256DCF6AEBB}"/>
              </a:ext>
            </a:extLst>
          </p:cNvPr>
          <p:cNvSpPr txBox="1"/>
          <p:nvPr/>
        </p:nvSpPr>
        <p:spPr>
          <a:xfrm>
            <a:off x="4016969" y="1313031"/>
            <a:ext cx="811943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princíp metódy určovania veku fosílnych C materiálov: stanovený vek zodpovedá  času od kedy prestala prebiehať látková výmena medzi materiálom vzorky a atmosférou. </a:t>
            </a:r>
          </a:p>
        </p:txBody>
      </p:sp>
      <p:pic>
        <p:nvPicPr>
          <p:cNvPr id="10" name="Obrázok 9" descr="Obrázok, na ktorom je text, snímka obrazovky, písmo, rad&#10;&#10;Automaticky generovaný popis">
            <a:extLst>
              <a:ext uri="{FF2B5EF4-FFF2-40B4-BE49-F238E27FC236}">
                <a16:creationId xmlns:a16="http://schemas.microsoft.com/office/drawing/2014/main" id="{07AF4D6A-0424-C3B6-1B3E-FDA5C7C4B0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54481" y="2236361"/>
            <a:ext cx="7829877" cy="4621639"/>
          </a:xfrm>
          <a:prstGeom prst="rect">
            <a:avLst/>
          </a:prstGeom>
        </p:spPr>
      </p:pic>
      <p:pic>
        <p:nvPicPr>
          <p:cNvPr id="12" name="Obrázok 11" descr="Obrázok, na ktorom je nebo, strom, balón, exteriér&#10;&#10;Automaticky generovaný popis">
            <a:extLst>
              <a:ext uri="{FF2B5EF4-FFF2-40B4-BE49-F238E27FC236}">
                <a16:creationId xmlns:a16="http://schemas.microsoft.com/office/drawing/2014/main" id="{152B81A1-8154-4FE9-8C90-633FB3FE76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072" y="1318260"/>
            <a:ext cx="3693160" cy="5539740"/>
          </a:xfrm>
          <a:prstGeom prst="rect">
            <a:avLst/>
          </a:prstGeom>
        </p:spPr>
      </p:pic>
      <p:sp>
        <p:nvSpPr>
          <p:cNvPr id="5" name="Nadpis 1">
            <a:extLst>
              <a:ext uri="{FF2B5EF4-FFF2-40B4-BE49-F238E27FC236}">
                <a16:creationId xmlns:a16="http://schemas.microsoft.com/office/drawing/2014/main" id="{036F3912-70EA-76AF-DEAF-55E7B90E9F9C}"/>
              </a:ext>
            </a:extLst>
          </p:cNvPr>
          <p:cNvSpPr>
            <a:spLocks noGrp="1"/>
          </p:cNvSpPr>
          <p:nvPr>
            <p:ph type="title"/>
          </p:nvPr>
        </p:nvSpPr>
        <p:spPr>
          <a:xfrm>
            <a:off x="430701" y="365125"/>
            <a:ext cx="10515600" cy="1325563"/>
          </a:xfrm>
        </p:spPr>
        <p:txBody>
          <a:bodyPr>
            <a:normAutofit/>
          </a:bodyPr>
          <a:lstStyle/>
          <a:p>
            <a:r>
              <a:rPr lang="sk-SK" sz="2400" noProof="0" dirty="0"/>
              <a:t>Premena vybraných rádionuklidov (reakcie prvého poriadku, </a:t>
            </a:r>
            <a:r>
              <a:rPr lang="sk-SK" sz="2400" baseline="30000" noProof="0" dirty="0"/>
              <a:t>14</a:t>
            </a:r>
            <a:r>
              <a:rPr lang="sk-SK" sz="2400" noProof="0" dirty="0"/>
              <a:t>C datovanie)</a:t>
            </a:r>
          </a:p>
        </p:txBody>
      </p:sp>
      <p:pic>
        <p:nvPicPr>
          <p:cNvPr id="7" name="Obrázok 6" descr="Obrázok, na ktorom je písmo, typografia, text, kaligrafia&#10;&#10;Obsah vygenerovaný pomocou AI môže byť nesprávny.">
            <a:extLst>
              <a:ext uri="{FF2B5EF4-FFF2-40B4-BE49-F238E27FC236}">
                <a16:creationId xmlns:a16="http://schemas.microsoft.com/office/drawing/2014/main" id="{55141867-72D7-B968-1F37-DE7E6A47AC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4049" y="1460472"/>
            <a:ext cx="2433712" cy="460432"/>
          </a:xfrm>
          <a:prstGeom prst="rect">
            <a:avLst/>
          </a:prstGeom>
          <a:ln>
            <a:solidFill>
              <a:schemeClr val="accent1"/>
            </a:solidFill>
          </a:ln>
        </p:spPr>
      </p:pic>
      <p:pic>
        <p:nvPicPr>
          <p:cNvPr id="9" name="Obrázok 8" descr="Obrázok, na ktorom je písmo, rukopis, typografia, text&#10;&#10;Automaticky generovaný popis">
            <a:extLst>
              <a:ext uri="{FF2B5EF4-FFF2-40B4-BE49-F238E27FC236}">
                <a16:creationId xmlns:a16="http://schemas.microsoft.com/office/drawing/2014/main" id="{5312CC53-4C59-95C3-3E83-3938E2E4C7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53758" y="5626380"/>
            <a:ext cx="2352294" cy="404622"/>
          </a:xfrm>
          <a:prstGeom prst="rect">
            <a:avLst/>
          </a:prstGeom>
          <a:ln>
            <a:solidFill>
              <a:schemeClr val="accent1"/>
            </a:solidFill>
          </a:ln>
        </p:spPr>
      </p:pic>
    </p:spTree>
    <p:extLst>
      <p:ext uri="{BB962C8B-B14F-4D97-AF65-F5344CB8AC3E}">
        <p14:creationId xmlns:p14="http://schemas.microsoft.com/office/powerpoint/2010/main" val="64073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B581F40-B843-C883-2F18-087D35048225}"/>
              </a:ext>
            </a:extLst>
          </p:cNvPr>
          <p:cNvSpPr>
            <a:spLocks noGrp="1"/>
          </p:cNvSpPr>
          <p:nvPr>
            <p:ph type="title"/>
          </p:nvPr>
        </p:nvSpPr>
        <p:spPr/>
        <p:txBody>
          <a:bodyPr>
            <a:normAutofit/>
          </a:bodyPr>
          <a:lstStyle/>
          <a:p>
            <a:r>
              <a:rPr lang="sk-SK" sz="2400" noProof="0" dirty="0"/>
              <a:t>Premena vybraných rádionuklidov (reakcie prvého poriadku,</a:t>
            </a:r>
            <a:r>
              <a:rPr lang="sk-SK" sz="2400" noProof="0" dirty="0">
                <a:sym typeface="Wingdings" panose="05000000000000000000" pitchFamily="2" charset="2"/>
              </a:rPr>
              <a:t> datovanie U rudy)</a:t>
            </a:r>
            <a:endParaRPr lang="sk-SK" sz="2400" noProof="0" dirty="0"/>
          </a:p>
        </p:txBody>
      </p:sp>
      <p:sp>
        <p:nvSpPr>
          <p:cNvPr id="3" name="BlokTextu 2">
            <a:extLst>
              <a:ext uri="{FF2B5EF4-FFF2-40B4-BE49-F238E27FC236}">
                <a16:creationId xmlns:a16="http://schemas.microsoft.com/office/drawing/2014/main" id="{F9B05290-9A82-9A38-0272-B67C72B1B36A}"/>
              </a:ext>
            </a:extLst>
          </p:cNvPr>
          <p:cNvSpPr txBox="1"/>
          <p:nvPr/>
        </p:nvSpPr>
        <p:spPr>
          <a:xfrm>
            <a:off x="558493" y="1421738"/>
            <a:ext cx="4035022" cy="3693319"/>
          </a:xfrm>
          <a:prstGeom prst="rect">
            <a:avLst/>
          </a:prstGeom>
          <a:noFill/>
          <a:ln>
            <a:solidFill>
              <a:schemeClr val="accent1"/>
            </a:solid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Zistilo sa, že vzorka uránovej rudy obsahuje 4,64 mg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238</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U a 1,22 mg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206</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Pb. Odhadnite vek rudy. Polčas rozpadu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238</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U je 4,51 x 10</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9</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 rokov.</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Pôvodná hmotnosť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238</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U sa rovná hmotnosti zostatkového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238</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U vo vzorke plus hmotnosť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238</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U, ktorá sa premenila na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206</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Pb. Rýchlostnú konštantu k získame z hodnoty polčasu rozpadu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238</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U. Pri výpočte času vychádzame z pomeru pôvodného množstva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238</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U a zostatkového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238</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BlokTextu 10">
            <a:extLst>
              <a:ext uri="{FF2B5EF4-FFF2-40B4-BE49-F238E27FC236}">
                <a16:creationId xmlns:a16="http://schemas.microsoft.com/office/drawing/2014/main" id="{4B9513E6-FBEB-367B-98C3-DE0E7F7FF7D3}"/>
              </a:ext>
            </a:extLst>
          </p:cNvPr>
          <p:cNvSpPr txBox="1"/>
          <p:nvPr/>
        </p:nvSpPr>
        <p:spPr>
          <a:xfrm>
            <a:off x="4765409" y="1429166"/>
            <a:ext cx="6287106" cy="646331"/>
          </a:xfrm>
          <a:prstGeom prst="rect">
            <a:avLst/>
          </a:prstGeom>
          <a:noFill/>
          <a:ln>
            <a:solidFill>
              <a:schemeClr val="accent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1. Najprv vypočítame množstvo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238</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U, ktoré sa muselo rozpadnúť,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aby vzniklo 1,22 mg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206</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Pb.</a:t>
            </a:r>
          </a:p>
        </p:txBody>
      </p:sp>
      <p:pic>
        <p:nvPicPr>
          <p:cNvPr id="15" name="Obrázok 14">
            <a:extLst>
              <a:ext uri="{FF2B5EF4-FFF2-40B4-BE49-F238E27FC236}">
                <a16:creationId xmlns:a16="http://schemas.microsoft.com/office/drawing/2014/main" id="{FB7B1D12-3005-46B3-98A4-08879455A3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7222" y="2103617"/>
            <a:ext cx="5269484" cy="646836"/>
          </a:xfrm>
          <a:prstGeom prst="rect">
            <a:avLst/>
          </a:prstGeom>
        </p:spPr>
      </p:pic>
      <p:sp>
        <p:nvSpPr>
          <p:cNvPr id="16" name="BlokTextu 15">
            <a:extLst>
              <a:ext uri="{FF2B5EF4-FFF2-40B4-BE49-F238E27FC236}">
                <a16:creationId xmlns:a16="http://schemas.microsoft.com/office/drawing/2014/main" id="{0905AF36-F75D-C223-954C-7960FD80552F}"/>
              </a:ext>
            </a:extLst>
          </p:cNvPr>
          <p:cNvSpPr txBox="1"/>
          <p:nvPr/>
        </p:nvSpPr>
        <p:spPr>
          <a:xfrm>
            <a:off x="4765409" y="2853868"/>
            <a:ext cx="6763005" cy="646331"/>
          </a:xfrm>
          <a:prstGeom prst="rect">
            <a:avLst/>
          </a:prstGeom>
          <a:noFill/>
          <a:ln>
            <a:solidFill>
              <a:schemeClr val="accent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2. Vzorka teda pôvodne obsahovala 4,64 mg + 1,41 mg = 6,05 mg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238</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U.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Následne počítame rýchlostnú konštantu, pomocou vzťahu pre polčas. </a:t>
            </a:r>
          </a:p>
        </p:txBody>
      </p:sp>
      <p:pic>
        <p:nvPicPr>
          <p:cNvPr id="18" name="Obrázok 17" descr="Obrázok, na ktorom je text, písmo, rukopis, diagram&#10;&#10;Automaticky generovaný popis">
            <a:extLst>
              <a:ext uri="{FF2B5EF4-FFF2-40B4-BE49-F238E27FC236}">
                <a16:creationId xmlns:a16="http://schemas.microsoft.com/office/drawing/2014/main" id="{0E90B13B-575E-72A3-6740-4F338D26FF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0851" y="3678149"/>
            <a:ext cx="6684644" cy="3122392"/>
          </a:xfrm>
          <a:prstGeom prst="rect">
            <a:avLst/>
          </a:prstGeom>
        </p:spPr>
      </p:pic>
      <p:sp>
        <p:nvSpPr>
          <p:cNvPr id="19" name="Šípka: doprava 18">
            <a:extLst>
              <a:ext uri="{FF2B5EF4-FFF2-40B4-BE49-F238E27FC236}">
                <a16:creationId xmlns:a16="http://schemas.microsoft.com/office/drawing/2014/main" id="{9F1D83C9-31B0-05B5-2A73-69B2F5972319}"/>
              </a:ext>
            </a:extLst>
          </p:cNvPr>
          <p:cNvSpPr/>
          <p:nvPr/>
        </p:nvSpPr>
        <p:spPr>
          <a:xfrm>
            <a:off x="6956171" y="3893085"/>
            <a:ext cx="645459" cy="2407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k-SK"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BlokTextu 19">
            <a:extLst>
              <a:ext uri="{FF2B5EF4-FFF2-40B4-BE49-F238E27FC236}">
                <a16:creationId xmlns:a16="http://schemas.microsoft.com/office/drawing/2014/main" id="{D470C1F1-B9FD-5E50-84A7-46132ED7C201}"/>
              </a:ext>
            </a:extLst>
          </p:cNvPr>
          <p:cNvSpPr txBox="1"/>
          <p:nvPr/>
        </p:nvSpPr>
        <p:spPr>
          <a:xfrm>
            <a:off x="4776166" y="4340214"/>
            <a:ext cx="2364748" cy="2031325"/>
          </a:xfrm>
          <a:prstGeom prst="rect">
            <a:avLst/>
          </a:prstGeom>
          <a:no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3. keď máme konštantu k a pomer pôvodného a zostatkového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238</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U, môžeme vypočítať čas </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 zistíme, že vek U rudy je cca 1,7 miliardy rokov.</a:t>
            </a:r>
          </a:p>
        </p:txBody>
      </p:sp>
      <p:sp>
        <p:nvSpPr>
          <p:cNvPr id="21" name="Šípka: doprava 20">
            <a:extLst>
              <a:ext uri="{FF2B5EF4-FFF2-40B4-BE49-F238E27FC236}">
                <a16:creationId xmlns:a16="http://schemas.microsoft.com/office/drawing/2014/main" id="{575C1E49-E61C-15C4-10C5-537A3A2A2130}"/>
              </a:ext>
            </a:extLst>
          </p:cNvPr>
          <p:cNvSpPr/>
          <p:nvPr/>
        </p:nvSpPr>
        <p:spPr>
          <a:xfrm>
            <a:off x="9345749" y="6322681"/>
            <a:ext cx="645459" cy="2376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k-SK"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83680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lokTextu 2">
            <a:extLst>
              <a:ext uri="{FF2B5EF4-FFF2-40B4-BE49-F238E27FC236}">
                <a16:creationId xmlns:a16="http://schemas.microsoft.com/office/drawing/2014/main" id="{F9B05290-9A82-9A38-0272-B67C72B1B36A}"/>
              </a:ext>
            </a:extLst>
          </p:cNvPr>
          <p:cNvSpPr txBox="1"/>
          <p:nvPr/>
        </p:nvSpPr>
        <p:spPr>
          <a:xfrm>
            <a:off x="536976" y="1421738"/>
            <a:ext cx="7853989" cy="430887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Opísané dva príklady datovania sú odlišné</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V prípade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14</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C metódy je princíp stanovenia založený iba na jednej reakcii, ktorá má polčas 5730 rokov</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Pri datovaní uránovej rudy sme koncepciu značne zjednodušili.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238</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U sa totiž premieňa na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206</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Pb cez niekoľko medzi produktov, ktoré sú súčasťou tzv. uránového rozpadového radu. </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Polčasy premeny jednotlivých rádionuklidov sú však natoľko nízke (v porovnaní s 4,51 x 10</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9</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 že ich môžeme zanedbať; najväčšie skreslenie bude spôsobené zanedbaním premeny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234</a:t>
            </a:r>
            <a:r>
              <a:rPr kumimoji="0" lang="sk-SK" sz="1800" b="0" i="0" u="none" strike="noStrike" kern="1200" cap="none" spc="0" normalizeH="0" baseline="-25000" noProof="0" dirty="0">
                <a:ln>
                  <a:noFill/>
                </a:ln>
                <a:solidFill>
                  <a:prstClr val="black"/>
                </a:solidFill>
                <a:effectLst/>
                <a:uLnTx/>
                <a:uFillTx/>
                <a:latin typeface="Calibri" panose="020F0502020204030204"/>
                <a:ea typeface="+mn-ea"/>
                <a:cs typeface="+mn-cs"/>
              </a:rPr>
              <a:t>92</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U </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sym typeface="Wingdings" panose="05000000000000000000" pitchFamily="2" charset="2"/>
              </a:rPr>
              <a:t>230</a:t>
            </a:r>
            <a:r>
              <a:rPr kumimoji="0" lang="sk-SK" sz="1800" b="0" i="0" u="none" strike="noStrike" kern="1200" cap="none" spc="0" normalizeH="0" baseline="-25000" noProof="0" dirty="0">
                <a:ln>
                  <a:noFill/>
                </a:ln>
                <a:solidFill>
                  <a:prstClr val="black"/>
                </a:solidFill>
                <a:effectLst/>
                <a:uLnTx/>
                <a:uFillTx/>
                <a:latin typeface="Calibri" panose="020F0502020204030204"/>
                <a:ea typeface="+mn-ea"/>
                <a:cs typeface="+mn-cs"/>
                <a:sym typeface="Wingdings" panose="05000000000000000000" pitchFamily="2" charset="2"/>
              </a:rPr>
              <a:t>90</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Th s polčasom </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2,47 x 10</a:t>
            </a:r>
            <a:r>
              <a:rPr kumimoji="0" lang="sk-SK" sz="1800" b="0" i="0" u="none" strike="noStrike" kern="1200" cap="none" spc="0" normalizeH="0" baseline="30000" noProof="0" dirty="0">
                <a:ln>
                  <a:noFill/>
                </a:ln>
                <a:solidFill>
                  <a:prstClr val="black"/>
                </a:solidFill>
                <a:effectLst/>
                <a:uLnTx/>
                <a:uFillTx/>
                <a:latin typeface="Calibri" panose="020F0502020204030204"/>
                <a:ea typeface="+mn-ea"/>
                <a:cs typeface="+mn-cs"/>
              </a:rPr>
              <a:t>5 </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rokov. Aj to však je pomerne akceptovateľná chyba pokiaľ ide o miliardy rokov. Čiže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 korektnejšie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je</a:t>
            </a:r>
            <a:r>
              <a:rPr kumimoji="0" lang="sk-SK" sz="1800" b="0" i="0" u="none" strike="noStrike" kern="1200" cap="none" spc="0" normalizeH="0" baseline="0" noProof="0" dirty="0">
                <a:ln>
                  <a:noFill/>
                </a:ln>
                <a:solidFill>
                  <a:prstClr val="black"/>
                </a:solidFill>
                <a:effectLst/>
                <a:uLnTx/>
                <a:uFillTx/>
                <a:latin typeface="Calibri" panose="020F0502020204030204"/>
                <a:ea typeface="+mn-ea"/>
                <a:cs typeface="+mn-cs"/>
              </a:rPr>
              <a:t> vnímať vypočítanú hodnotu 1,7 miliardy rokov ako mierne podhodnotenú vzhľadom na “skutočný vek” rudy.</a:t>
            </a:r>
          </a:p>
        </p:txBody>
      </p:sp>
      <p:pic>
        <p:nvPicPr>
          <p:cNvPr id="5" name="Obrázok 4" descr="Obrázok, na ktorom je písmo, rukopis, typografia, text&#10;&#10;Automaticky generovaný popis">
            <a:extLst>
              <a:ext uri="{FF2B5EF4-FFF2-40B4-BE49-F238E27FC236}">
                <a16:creationId xmlns:a16="http://schemas.microsoft.com/office/drawing/2014/main" id="{2F094476-1EA9-6D52-FEC4-D9A368351C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2083" y="2399515"/>
            <a:ext cx="2613660" cy="449580"/>
          </a:xfrm>
          <a:prstGeom prst="rect">
            <a:avLst/>
          </a:prstGeom>
        </p:spPr>
      </p:pic>
      <p:pic>
        <p:nvPicPr>
          <p:cNvPr id="7" name="Obrázok 6" descr="Obrázok, na ktorom je text, rukopis, písmo, diagram&#10;&#10;Automaticky generovaný popis">
            <a:extLst>
              <a:ext uri="{FF2B5EF4-FFF2-40B4-BE49-F238E27FC236}">
                <a16:creationId xmlns:a16="http://schemas.microsoft.com/office/drawing/2014/main" id="{B4A29901-465F-3CA8-41E2-8D2E4A4BB2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0659" y="0"/>
            <a:ext cx="2852530" cy="6858000"/>
          </a:xfrm>
          <a:prstGeom prst="rect">
            <a:avLst/>
          </a:prstGeom>
        </p:spPr>
      </p:pic>
      <p:sp>
        <p:nvSpPr>
          <p:cNvPr id="8" name="Nadpis 1">
            <a:extLst>
              <a:ext uri="{FF2B5EF4-FFF2-40B4-BE49-F238E27FC236}">
                <a16:creationId xmlns:a16="http://schemas.microsoft.com/office/drawing/2014/main" id="{BE0A137F-4A15-E2F7-73FF-FF54285DC4A7}"/>
              </a:ext>
            </a:extLst>
          </p:cNvPr>
          <p:cNvSpPr>
            <a:spLocks noGrp="1"/>
          </p:cNvSpPr>
          <p:nvPr>
            <p:ph type="title"/>
          </p:nvPr>
        </p:nvSpPr>
        <p:spPr>
          <a:xfrm>
            <a:off x="838200" y="365125"/>
            <a:ext cx="10515600" cy="1325563"/>
          </a:xfrm>
        </p:spPr>
        <p:txBody>
          <a:bodyPr>
            <a:normAutofit/>
          </a:bodyPr>
          <a:lstStyle/>
          <a:p>
            <a:r>
              <a:rPr lang="sk-SK" sz="2400" noProof="0" dirty="0"/>
              <a:t>Premena vybraných rádionuklidov (</a:t>
            </a:r>
            <a:r>
              <a:rPr lang="sk-SK" sz="2400" noProof="0" dirty="0">
                <a:sym typeface="Wingdings" panose="05000000000000000000" pitchFamily="2" charset="2"/>
              </a:rPr>
              <a:t>datovanie)</a:t>
            </a:r>
            <a:endParaRPr lang="sk-SK" sz="2400" noProof="0" dirty="0"/>
          </a:p>
        </p:txBody>
      </p:sp>
    </p:spTree>
    <p:extLst>
      <p:ext uri="{BB962C8B-B14F-4D97-AF65-F5344CB8AC3E}">
        <p14:creationId xmlns:p14="http://schemas.microsoft.com/office/powerpoint/2010/main" val="3401464327"/>
      </p:ext>
    </p:extLst>
  </p:cSld>
  <p:clrMapOvr>
    <a:masterClrMapping/>
  </p:clrMapOvr>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877</TotalTime>
  <Words>4049</Words>
  <PresentationFormat>Širokouhlá</PresentationFormat>
  <Paragraphs>207</Paragraphs>
  <Slides>38</Slides>
  <Notes>0</Notes>
  <HiddenSlides>0</HiddenSlides>
  <MMClips>0</MMClips>
  <ScaleCrop>false</ScaleCrop>
  <HeadingPairs>
    <vt:vector size="6" baseType="variant">
      <vt:variant>
        <vt:lpstr>Použité písma</vt:lpstr>
      </vt:variant>
      <vt:variant>
        <vt:i4>5</vt:i4>
      </vt:variant>
      <vt:variant>
        <vt:lpstr>Motív</vt:lpstr>
      </vt:variant>
      <vt:variant>
        <vt:i4>2</vt:i4>
      </vt:variant>
      <vt:variant>
        <vt:lpstr>Nadpisy snímok</vt:lpstr>
      </vt:variant>
      <vt:variant>
        <vt:i4>38</vt:i4>
      </vt:variant>
    </vt:vector>
  </HeadingPairs>
  <TitlesOfParts>
    <vt:vector size="45" baseType="lpstr">
      <vt:lpstr>Arial</vt:lpstr>
      <vt:lpstr>Calibri</vt:lpstr>
      <vt:lpstr>Calibri Light</vt:lpstr>
      <vt:lpstr>Grandview Display</vt:lpstr>
      <vt:lpstr>Wingdings</vt:lpstr>
      <vt:lpstr>DashVTI</vt:lpstr>
      <vt:lpstr>Motív Office</vt:lpstr>
      <vt:lpstr>Kinetika chemických reakcií</vt:lpstr>
      <vt:lpstr>Rýchlosť chemických reakcií – úvod</vt:lpstr>
      <vt:lpstr>Čo má vplyv na rýchlosť chemických reakcií ?</vt:lpstr>
      <vt:lpstr>Rýchlosť reakcie</vt:lpstr>
      <vt:lpstr>Rýchlosť reakcie (príklad: dve plynné látky v objeme 1L pri 230°C)</vt:lpstr>
      <vt:lpstr>Rýchlosť reakcie</vt:lpstr>
      <vt:lpstr>Rýchlosť reakcie</vt:lpstr>
      <vt:lpstr>Rýchlostná rovnica</vt:lpstr>
      <vt:lpstr>Prezentácia programu PowerPoint</vt:lpstr>
      <vt:lpstr>Špecifická rýchlostná konštanta (k) - zopár poznámok:</vt:lpstr>
      <vt:lpstr>Interpretácia rýchlostnej rovnice – príklad</vt:lpstr>
      <vt:lpstr>Koncentrácia vs. čas</vt:lpstr>
      <vt:lpstr>Reakcie prvého poriadku </vt:lpstr>
      <vt:lpstr>Reakcie druhého poriadku </vt:lpstr>
      <vt:lpstr>Prezentácia programu PowerPoint</vt:lpstr>
      <vt:lpstr>Reakcie nultého poriadku </vt:lpstr>
      <vt:lpstr>Ako zistiť, ktorú rovnicu použiť na riešenie konkrétneho problému?</vt:lpstr>
      <vt:lpstr>Rovnice a reakčné poriadky (zhrnutie)</vt:lpstr>
      <vt:lpstr>Kolízia molekúl (elementárnych častíc) reagujúcich látok</vt:lpstr>
      <vt:lpstr>Prezentácia programu PowerPoint</vt:lpstr>
      <vt:lpstr>Teória prechodného stavu</vt:lpstr>
      <vt:lpstr>Teória prechodného stavu</vt:lpstr>
      <vt:lpstr>Reakčný mechanizmus a vyjadrenie reakčnej rýchlosti</vt:lpstr>
      <vt:lpstr>Reakčný mechanizmus</vt:lpstr>
      <vt:lpstr>Teplota: Arrheniova rovnica</vt:lpstr>
      <vt:lpstr>Teplota: Arrheniova rovnica</vt:lpstr>
      <vt:lpstr>Prezentácia programu PowerPoint</vt:lpstr>
      <vt:lpstr>Arrheniova rovnica: určenie aktivačnej E pomocou grafického znázornenia</vt:lpstr>
      <vt:lpstr>Účinok katalyzátora</vt:lpstr>
      <vt:lpstr>Účinok katalyzátora</vt:lpstr>
      <vt:lpstr>Kinetika reakcií v environmentálnom kontexte</vt:lpstr>
      <vt:lpstr>Kinetika reakcií v environmentálnom kontexte</vt:lpstr>
      <vt:lpstr>Kinetika reakcií v environmentálnom kontexte</vt:lpstr>
      <vt:lpstr>Kinetika reakcií v environmentálnom kontexte</vt:lpstr>
      <vt:lpstr>Premena vybraných rádionuklidov (reakcie prvého poriadku)</vt:lpstr>
      <vt:lpstr>Premena vybraných rádionuklidov (reakcie prvého poriadku, 14C datovanie)</vt:lpstr>
      <vt:lpstr>Premena vybraných rádionuklidov (reakcie prvého poriadku, datovanie U rudy)</vt:lpstr>
      <vt:lpstr>Premena vybraných rádionuklidov (datovanie)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erms:created xsi:type="dcterms:W3CDTF">2025-10-23T09:07:53Z</dcterms:created>
  <dcterms:modified xsi:type="dcterms:W3CDTF">2025-12-09T17:26:14Z</dcterms:modified>
</cp:coreProperties>
</file>