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3" r:id="rId18"/>
    <p:sldId id="281" r:id="rId19"/>
    <p:sldId id="282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3" r:id="rId28"/>
    <p:sldId id="284" r:id="rId29"/>
    <p:sldId id="285" r:id="rId30"/>
    <p:sldId id="286" r:id="rId31"/>
    <p:sldId id="274" r:id="rId32"/>
    <p:sldId id="287" r:id="rId3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377742-016D-D656-8E29-A83F12AAD5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6A66767-D782-6D6F-0223-5B131B03E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AC7C621-3413-6CA3-DE84-547FD09E3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58A940B-FC03-B315-9F15-4A773735E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A39DCBF-D195-9E50-79D0-5743CF3B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6621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BA0F2B-5DD0-88F0-3D39-0640A909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F98DAE7-71F1-554D-9F4F-F68579B85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2E735F9-6277-F65E-C0BC-DB603FF73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CAAE1EC-11B3-855E-F8B7-E2EAE6EBF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5859ECC-5498-310C-A75E-CE38FBCC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0473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4358D3-5B10-2DCE-7483-A4A5A3EB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8959C68-35BE-907B-CD14-55DAE6BA4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9242B1E-5F7E-3733-48C8-1E0E56C0F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A1741D6-6DFE-6471-3D45-40069F824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66E3DEB-F90E-FE54-1763-52FDF5AC9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59237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CB117E-4600-24AD-D098-C6FC9028B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89A05F5-5315-A3D6-5DEE-879B5C6E35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B39F759-D380-F0CF-4FFF-ED6709367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BEC63E2-2420-D946-601A-2B9F735C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A92F148-6D93-2F98-D46C-DF4312E23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FE71789-E5F6-D536-DFF2-C2AA2C1D4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55546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D7CC38-9406-A6C9-D97F-3DE1ACF5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E7EB1D7-0BE6-2F28-0554-E1B2346E9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E62B5BA-0FCE-4424-1BD1-08EAC2D9B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E9F305-77CC-529F-4AAC-DF60CDD4E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98C34CAD-9A02-CFA2-A65F-1980F38D9F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6036C79F-EBCA-A795-71DF-E36B43A10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CA0D4C6B-B3AD-0AC5-ADAF-18761243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C27DEFEE-E415-A1EF-DAD1-5F2951D18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84044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F3F80D-855D-CF20-06BC-131AF6CC5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75DEABF-7E68-67C3-99FC-BBAD984AA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5680070-CFC5-C2E9-0A87-FBEA9A2E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BF61AFF-CE87-8148-8A89-36EF89067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1314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58E05191-FDD0-6F97-D567-6E1499F8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FEE36B12-E5DB-6E43-BAB4-5B50888EC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AF061E0-12FB-7364-3524-CE098BBC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37916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757D68-7B61-224B-75F4-376AA21FC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F312049-94D0-72D8-8F5C-A6B7BC9BA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ACDED71-45EB-D388-F490-B56BBD807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6001840-A941-5DFB-1190-5941D5CD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6642B1D-49B0-C1AB-5DAE-60D995C5D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95B222-5A0B-B969-E878-2AABA91E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303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0C7BB-F84F-6D98-CBA7-294E2B91D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6EE249B2-DE9F-F283-0067-06BDC2E99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31DFAAD-72C5-10FD-23B5-4D1F4F522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9B2F2CA-E9DF-3083-7376-B2D38DFB6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0456E8C-5F6C-2E82-DD07-D4963EBEC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E17B52A7-2A5B-5F6F-73D7-427093F4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1188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F66C86-414E-58B1-D73E-DF02C027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87135FA-3C23-AA0E-3379-030F3270D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59B6FA1-069E-FEF4-B00C-558CB59B2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CF471AF-0D12-90BD-A8F8-25FBC4F68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443649F-4BA9-DD9E-A42C-C754A9D2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1565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FA56647-D981-63AB-56EC-E79FC1E7C7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350C2DB3-9234-07A6-92AE-92C6BFCB0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DF0A481-EE5E-9A19-D3DA-CBE48850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720E9CD-EE44-39F5-C537-D4FE2EE99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853D466-94D1-BFAD-E302-7162A388A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181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2F103268-EA16-0496-A6A6-17C3F8D77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54F141D-B223-A2B3-B6E4-BFADE4226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3F7BE48-6BF8-807E-CF77-C6E3DD2D5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025B68-7D89-4875-9F4E-372CCDEB4712}" type="datetimeFigureOut">
              <a:rPr lang="sk-SK" smtClean="0"/>
              <a:t>27. 9. 2026</a:t>
            </a:fld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C69FBDF-C659-AB9B-55FA-A098A93DA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B9DC39B-D224-761F-66EC-7854D26B9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64ABDC-B42A-4111-AE0C-A0C5A220BD6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6787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>
              <a:solidFill>
                <a:schemeClr val="accent3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CDF812E-DAA4-B021-D963-7332C85F0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0" y="965580"/>
            <a:ext cx="5204489" cy="3160593"/>
          </a:xfrm>
        </p:spPr>
        <p:txBody>
          <a:bodyPr>
            <a:normAutofit/>
          </a:bodyPr>
          <a:lstStyle/>
          <a:p>
            <a:r>
              <a:rPr lang="sk-SK" sz="4600" noProof="0">
                <a:solidFill>
                  <a:schemeClr val="bg1"/>
                </a:solidFill>
              </a:rPr>
              <a:t>Chémia metabolizmu a bioenergetiky</a:t>
            </a:r>
            <a:br>
              <a:rPr lang="sk-SK" sz="4600" noProof="0">
                <a:solidFill>
                  <a:schemeClr val="bg1"/>
                </a:solidFill>
              </a:rPr>
            </a:br>
            <a:r>
              <a:rPr lang="sk-SK" sz="2800" noProof="0">
                <a:solidFill>
                  <a:schemeClr val="bg1"/>
                </a:solidFill>
              </a:rPr>
              <a:t>(základné poznatky)</a:t>
            </a:r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k-SK" noProof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k-SK" noProof="0">
              <a:solidFill>
                <a:schemeClr val="lt1"/>
              </a:solidFill>
            </a:endParaRPr>
          </a:p>
        </p:txBody>
      </p:sp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k-SK" noProof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k-SK" noProof="0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k-SK" noProof="0"/>
            </a:p>
          </p:txBody>
        </p:sp>
      </p:grpSp>
    </p:spTree>
    <p:extLst>
      <p:ext uri="{BB962C8B-B14F-4D97-AF65-F5344CB8AC3E}">
        <p14:creationId xmlns:p14="http://schemas.microsoft.com/office/powerpoint/2010/main" val="338630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9DA6FF-DA4B-AE15-4B82-5D85D62C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Základná energetika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8C1ED2D-FEAC-193F-1BAE-07E3E8598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3"/>
            <a:ext cx="10515600" cy="5284163"/>
          </a:xfrm>
        </p:spPr>
        <p:txBody>
          <a:bodyPr>
            <a:normAutofit lnSpcReduction="10000"/>
          </a:bodyPr>
          <a:lstStyle/>
          <a:p>
            <a:r>
              <a:rPr lang="sk-SK" sz="2000" noProof="0"/>
              <a:t>Energia </a:t>
            </a:r>
            <a:r>
              <a:rPr lang="sk-SK" sz="2000" noProof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sk-SK" sz="2000" noProof="0"/>
              <a:t> schopnosť konať prácu, udáva sa (väčšinou) v Jouloch (J). Všetky chemické reakcie v bunkách sú sprevádzané zmenami energie, pričom energia je buď potrebná, alebo sa v dôsledku reakcie uvoľňuje.</a:t>
            </a:r>
          </a:p>
          <a:p>
            <a:r>
              <a:rPr lang="sk-SK" sz="2000" noProof="0"/>
              <a:t>Pri chemickej reakcii sa určitá E stratí ako teplo, a nás často zaujíma hodnota voľnej E (skrátene G), ktorá je k dispozícii na prácu. Zmena voľnej energie sa vyjadruje ako ∆G</a:t>
            </a:r>
            <a:r>
              <a:rPr lang="sk-SK" sz="2000" baseline="30000" noProof="0"/>
              <a:t>0’ </a:t>
            </a:r>
            <a:r>
              <a:rPr lang="sk-SK" sz="2000" noProof="0"/>
              <a:t>a kontexte biologických procesov platí pre štandardné podmienky: pH 7, 25 °C, tlak 1 atm., pričom všetky reaktanty a produkty sú v molárnych koncentráciách.</a:t>
            </a:r>
          </a:p>
          <a:p>
            <a:r>
              <a:rPr lang="sk-SK" sz="2000" noProof="0"/>
              <a:t>Pre reakciu vo všeobecnom tvare: A + B </a:t>
            </a:r>
            <a:r>
              <a:rPr lang="sk-SK" sz="2000" noProof="0">
                <a:sym typeface="Wingdings" panose="05000000000000000000" pitchFamily="2" charset="2"/>
              </a:rPr>
              <a:t></a:t>
            </a:r>
            <a:r>
              <a:rPr lang="sk-SK" sz="2000" noProof="0"/>
              <a:t> C + D platí</a:t>
            </a:r>
          </a:p>
          <a:p>
            <a:r>
              <a:rPr lang="sk-SK" sz="2000" noProof="0"/>
              <a:t>Ak je ∆G</a:t>
            </a:r>
            <a:r>
              <a:rPr lang="sk-SK" sz="2000" baseline="30000" noProof="0"/>
              <a:t>0</a:t>
            </a:r>
            <a:r>
              <a:rPr lang="sk-SK" sz="2000" noProof="0"/>
              <a:t>’, pre túto reakciu záporná </a:t>
            </a:r>
            <a:r>
              <a:rPr lang="sk-SK" sz="2000" noProof="0">
                <a:sym typeface="Wingdings" panose="05000000000000000000" pitchFamily="2" charset="2"/>
              </a:rPr>
              <a:t> </a:t>
            </a:r>
            <a:r>
              <a:rPr lang="sk-SK" sz="2000" noProof="0"/>
              <a:t>uvoľnenie voľnej E, ktorú si bunka môže uchovať, napr. ako ATP. Reakcie poskytujúce E sa nazývajú exergonické (exotermické). Ak je hodnota ∆G</a:t>
            </a:r>
            <a:r>
              <a:rPr lang="sk-SK" sz="2000" baseline="30000" noProof="0"/>
              <a:t>0</a:t>
            </a:r>
            <a:r>
              <a:rPr lang="sk-SK" sz="2000" noProof="0"/>
              <a:t>’ pozitívna, reakcia si vyžaduje dodanie E, aby sa tvorili produkty. Takéto reakcie sa nazývajú endergonické (endotermické). </a:t>
            </a:r>
          </a:p>
          <a:p>
            <a:r>
              <a:rPr lang="sk-SK" sz="2000" noProof="0" dirty="0"/>
              <a:t>napriek tomu, že dvojice termínov endergonické – endotermické a exergonické – exotermické, môžeme za istých okolností vnímať ako synonymá, v biochémii sa používajú výhradne atribúty enedergonické / exergonické; ide o to, aby energia uvoľnená pri reakcii mohla byť  využitá na výkon práce; v biologických systémoch je energia uvoľnená vo forme tepla často menej žiaduca (a môže aj škodiť ak je tepla priveľa); častejšie sa energia využíva vo forme toku elektrónov v rámci sekvencie oxidačno-redukčných reakcií.</a:t>
            </a:r>
          </a:p>
          <a:p>
            <a:endParaRPr lang="sk-SK" sz="2000" noProof="0" dirty="0"/>
          </a:p>
        </p:txBody>
      </p:sp>
    </p:spTree>
    <p:extLst>
      <p:ext uri="{BB962C8B-B14F-4D97-AF65-F5344CB8AC3E}">
        <p14:creationId xmlns:p14="http://schemas.microsoft.com/office/powerpoint/2010/main" val="287194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2D397-EA59-695B-E451-99863A0D1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21E790-2BA4-6A7A-9F15-65FF65B84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Základná energetika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623263-CAE3-7F92-53B1-05698F611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4"/>
            <a:ext cx="4532586" cy="3455363"/>
          </a:xfrm>
        </p:spPr>
        <p:txBody>
          <a:bodyPr>
            <a:normAutofit/>
          </a:bodyPr>
          <a:lstStyle/>
          <a:p>
            <a:r>
              <a:rPr lang="sk-SK" sz="2000" noProof="0" dirty="0"/>
              <a:t>Na výpočet čistej voľnej energie z reakcie je potrebné poznať voľnú energiu jej reaktantov a produktov. Ide o štandardnú zlučovaciu energiu (G</a:t>
            </a:r>
            <a:r>
              <a:rPr lang="sk-SK" sz="2000" baseline="-25000" noProof="0" dirty="0"/>
              <a:t>f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), energiu uvoľnenú alebo potrebnú pri tvorbe danej molekuly z prvkov. Tabuľka uvádza niekoľko príkladov G</a:t>
            </a:r>
            <a:r>
              <a:rPr lang="sk-SK" sz="2000" baseline="-25000" noProof="0" dirty="0"/>
              <a:t>f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. Podľa konvencie je štandardná zlučovacia energia prvkov v ich elementárnej a elektricky neutrálnej forme (napr. C,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, N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) nulová. </a:t>
            </a:r>
          </a:p>
        </p:txBody>
      </p:sp>
      <p:sp>
        <p:nvSpPr>
          <p:cNvPr id="8" name="Zástupný objekt pre obsah 2">
            <a:extLst>
              <a:ext uri="{FF2B5EF4-FFF2-40B4-BE49-F238E27FC236}">
                <a16:creationId xmlns:a16="http://schemas.microsoft.com/office/drawing/2014/main" id="{36A0008C-A113-33B3-4424-58C4DF67BB9F}"/>
              </a:ext>
            </a:extLst>
          </p:cNvPr>
          <p:cNvSpPr txBox="1">
            <a:spLocks/>
          </p:cNvSpPr>
          <p:nvPr/>
        </p:nvSpPr>
        <p:spPr>
          <a:xfrm>
            <a:off x="838199" y="4753209"/>
            <a:ext cx="10670629" cy="1859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noProof="0" dirty="0"/>
              <a:t>Použitím G</a:t>
            </a:r>
            <a:r>
              <a:rPr lang="sk-SK" sz="2000" baseline="-25000" noProof="0" dirty="0"/>
              <a:t>f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 hodnôt sa pre reakciu A + B </a:t>
            </a:r>
            <a:r>
              <a:rPr lang="sk-SK" sz="2000" noProof="0" dirty="0">
                <a:sym typeface="Wingdings" panose="05000000000000000000" pitchFamily="2" charset="2"/>
              </a:rPr>
              <a:t></a:t>
            </a:r>
            <a:r>
              <a:rPr lang="sk-SK" sz="2000" noProof="0" dirty="0"/>
              <a:t> C + D vypočíta ∆G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’ so štandardných zlučovacích energií reaktantov (A + B) od energií produktov (C + D), podľa vzťahu:</a:t>
            </a:r>
          </a:p>
          <a:p>
            <a:endParaRPr lang="sk-SK" sz="2000" noProof="0" dirty="0"/>
          </a:p>
          <a:p>
            <a:endParaRPr lang="sk-SK" sz="2000" noProof="0" dirty="0"/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99F4838C-3131-9F5D-2831-47DEC0D80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5437023"/>
            <a:ext cx="3950849" cy="428083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FEFE266D-7E3C-535F-BC8F-36E806680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86" y="0"/>
            <a:ext cx="6821214" cy="463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4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2C34-ACBC-151D-6C01-C3AC3DD41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90F3B7-F9C4-E8C5-F4C9-86A5E89E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Základná energetika (∆G</a:t>
            </a:r>
            <a:r>
              <a:rPr lang="sk-SK" sz="2400" baseline="30000" noProof="0" dirty="0"/>
              <a:t>0</a:t>
            </a:r>
            <a:r>
              <a:rPr lang="sk-SK" sz="2400" noProof="0" dirty="0"/>
              <a:t>’ vs. ∆G)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F2E24CA-077D-765A-BD72-EE11979C2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4"/>
            <a:ext cx="10515600" cy="5176540"/>
          </a:xfrm>
        </p:spPr>
        <p:txBody>
          <a:bodyPr>
            <a:normAutofit/>
          </a:bodyPr>
          <a:lstStyle/>
          <a:p>
            <a:r>
              <a:rPr lang="sk-SK" sz="2000" noProof="0" dirty="0"/>
              <a:t>Hoci výpočty ∆G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‘ sú zvyčajne rozumné odhady skutočných zmien voľnej energie, za určitých okolností to tak nie je. Skutočné koncentrácie produktov a reaktantov v prírode sú zriedkavo na molárnych úrovniach, čo môže významne vplývať na bioenergetiku reakcií.</a:t>
            </a:r>
          </a:p>
          <a:p>
            <a:r>
              <a:rPr lang="sk-SK" sz="2000" noProof="0" dirty="0"/>
              <a:t>Pre bioenergetiku je relevantnejšie ∆G (nie je ∆G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’), čiže zmena voľnej energie, ku ktorej dochádza v skutočných podmienkach, v ktorých organizmus žije/rastie. Rovnica pre ∆G ktorá berie do úvahy skutočné koncentrácie reaktantov a produktov v reakcii má tvar:</a:t>
            </a:r>
          </a:p>
          <a:p>
            <a:endParaRPr lang="sk-SK" sz="2000" noProof="0" dirty="0"/>
          </a:p>
          <a:p>
            <a:pPr marL="231775" indent="0">
              <a:buNone/>
            </a:pPr>
            <a:r>
              <a:rPr lang="sk-SK" sz="2000" noProof="0" dirty="0"/>
              <a:t>kde R a T sú fyzikálne konštanty a K je rovnovážna konštanta pre reakciu. Je vhodné zdôrazniť, že iba reakcie, ktoré poskytujú výťažok energie, môže bunka zachovať vo forme ATP.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E5D2BB1-E529-4AA7-98A3-2E866493D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629" y="3165163"/>
            <a:ext cx="3326742" cy="467393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8AA1904-A3C5-C7F8-214C-5A15B1D34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37" y="4377559"/>
            <a:ext cx="6978869" cy="85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45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4A74A-50B6-9C23-C5EC-D9EE00E0D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FC96E6CB-78C7-40EB-F75B-9C0267D58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518" y="2238703"/>
            <a:ext cx="4789481" cy="461929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9543B4E-415E-E499-DAAF-BB10E2588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Katalýza a enzýmy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2F82985-820E-F96E-C0F3-9D9CB81F6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4"/>
            <a:ext cx="6607629" cy="5541666"/>
          </a:xfrm>
        </p:spPr>
        <p:txBody>
          <a:bodyPr>
            <a:normAutofit/>
          </a:bodyPr>
          <a:lstStyle/>
          <a:p>
            <a:r>
              <a:rPr lang="sk-SK" sz="2000" noProof="0" dirty="0"/>
              <a:t>Výpočty voľnej energie odhaľujú iba to, či sa energia v danej reakcii uvoľňuje alebo je potrebné E dodať. Hodnoty nehovoria nič o rýchlosti reakcie. </a:t>
            </a:r>
          </a:p>
          <a:p>
            <a:r>
              <a:rPr lang="sk-SK" sz="2000" noProof="0" dirty="0"/>
              <a:t>Zoberme si napríklad tvorbu vody z plynného kyslíka (O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) a vodíka (H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). Energetika tejto reakcie je priaznivá: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 + 1/2O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 </a:t>
            </a:r>
            <a:r>
              <a:rPr lang="sk-SK" sz="2000" noProof="0" dirty="0">
                <a:sym typeface="Wingdings" panose="05000000000000000000" pitchFamily="2" charset="2"/>
              </a:rPr>
              <a:t></a:t>
            </a:r>
            <a:r>
              <a:rPr lang="sk-SK" sz="2000" noProof="0" dirty="0"/>
              <a:t>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O, ∆G0‘ = -237 kJ. Ak by sme však zmiešali O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 a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 v utesnenej fľaši a nechali ju tam roky, nevytvorilo by sa žiadne merateľné množstvo vody. Je to preto, že vznik väzby medzi kyslíkom a vodíkom za vzniku vody si vyžaduje, aby sa existujúce chemické väzby najprv prerušili. To si vyžaduje aktivačnú E.</a:t>
            </a:r>
          </a:p>
          <a:p>
            <a:r>
              <a:rPr lang="sk-SK" sz="2000" noProof="0" dirty="0"/>
              <a:t>Aktivačná E je potrebná na uvedenie molekúl do reaktívneho stavu. Pre reakciu, ktorá prebieha s čistým uvoľnením voľnej energie (exergonická), je situácia znázornená na obrázku. Hoci je bariéra aktivačnej energie v neprítomnosti katalyzátora ťažko prekonateľná, ak je prítomný vhodný katalyzátor, bariéra sa výrazne zníži.</a:t>
            </a:r>
          </a:p>
          <a:p>
            <a:endParaRPr lang="sk-SK" sz="2000" noProof="0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2B212AAB-2190-F0A6-0422-99E765E20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439" y="0"/>
            <a:ext cx="3269115" cy="271421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23067F0A-7200-7BFC-1174-3E515FAB387A}"/>
              </a:ext>
            </a:extLst>
          </p:cNvPr>
          <p:cNvSpPr txBox="1"/>
          <p:nvPr/>
        </p:nvSpPr>
        <p:spPr>
          <a:xfrm>
            <a:off x="5046467" y="246355"/>
            <a:ext cx="3221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noProof="0" dirty="0"/>
              <a:t>koncept / schéma </a:t>
            </a:r>
          </a:p>
          <a:p>
            <a:r>
              <a:rPr lang="sk-SK" noProof="0" dirty="0"/>
              <a:t>energetickej bariéry reakcie </a:t>
            </a:r>
            <a:r>
              <a:rPr lang="sk-SK" noProof="0" dirty="0">
                <a:sym typeface="Wingdings" panose="05000000000000000000" pitchFamily="2" charset="2"/>
              </a:rPr>
              <a:t></a:t>
            </a:r>
            <a:r>
              <a:rPr lang="sk-SK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361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2DE1D-943A-1E8D-7DE2-F1A2F9A25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26A997-6E4C-465B-FB89-3969F493A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Oxidácia / redukcia (všeobecne)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16F89C6-2A19-26B3-F604-22CAC112D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4"/>
            <a:ext cx="10515600" cy="5541666"/>
          </a:xfrm>
        </p:spPr>
        <p:txBody>
          <a:bodyPr>
            <a:normAutofit/>
          </a:bodyPr>
          <a:lstStyle/>
          <a:p>
            <a:r>
              <a:rPr lang="sk-SK" sz="2000" noProof="0" dirty="0"/>
              <a:t>Energia uvoľnená pri oxidačno-redukčných reakciách sa v bunkách zachováva súčasnou syntézou energeticky bohatých zlúčenín, ako je ATP. </a:t>
            </a:r>
          </a:p>
          <a:p>
            <a:r>
              <a:rPr lang="sk-SK" sz="2000" noProof="0" dirty="0"/>
              <a:t>Donory a akceptory elektrónov: Oxidácia je odber elektrónov zo zlúčeniny a redukcia je príjem elektrónov látkou. Oxidácie a redukcie sú bežné v bunkovej biochémii a môžu zahŕňať iba elektróny, alebo elektrón plus protón (atóm vodíka).</a:t>
            </a:r>
          </a:p>
          <a:p>
            <a:r>
              <a:rPr lang="sk-SK" sz="2000" noProof="0" dirty="0"/>
              <a:t>Redoxné reakcie prebiehajú v pároch. Napríklad plynný vodík (H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) môže uvoľňovať elektróny a protóny a oxidovať sa. Elektróny však nemôžu v roztoku existovať samostatne – musia byť súčasťou atómov alebo molekúl. Zaužívaný zápis redoxného deja preto sám o sebe nepredstavuje nezávislé reakcie. Reakcia je iba polovičná, čo znamená potrebu druhej polovičnej reakcie. Dôvod? aby sa akákoľvek látka oxidovala, musí sa iná látka redukovať.</a:t>
            </a:r>
          </a:p>
          <a:p>
            <a:r>
              <a:rPr lang="sk-SK" sz="2000" noProof="0" dirty="0"/>
              <a:t>Látky sa líšia svojou tendenciou byť donormi alebo akceptormi elektrónov. Táto tendencia sa vyjadruje ako ich redukčný potenciál (E</a:t>
            </a:r>
            <a:r>
              <a:rPr lang="sk-SK" sz="2000" baseline="-25000" noProof="0" dirty="0"/>
              <a:t>0</a:t>
            </a:r>
            <a:r>
              <a:rPr lang="sk-SK" sz="2000" noProof="0" dirty="0"/>
              <a:t>’, štandardné podmienky), udáva sa vo voltoch (V) vzhľadom na štandardnú látku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. Podľa konvencie sa redukčné potenciály pre polovičné reakcie uvádzajú ako redukcie, pričom sa uvažuje/predpokladá pH </a:t>
            </a:r>
            <a:r>
              <a:rPr lang="sk-SK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≈ </a:t>
            </a:r>
            <a:r>
              <a:rPr lang="sk-SK" sz="2000" noProof="0" dirty="0"/>
              <a:t>7, pretože pH cytoplazmy väčšiny buniek je blízke neutrálnemu.</a:t>
            </a:r>
          </a:p>
        </p:txBody>
      </p:sp>
    </p:spTree>
    <p:extLst>
      <p:ext uri="{BB962C8B-B14F-4D97-AF65-F5344CB8AC3E}">
        <p14:creationId xmlns:p14="http://schemas.microsoft.com/office/powerpoint/2010/main" val="1819983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DDDE3C36-A46F-10C4-1C6F-1AC8CF14C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447" y="0"/>
            <a:ext cx="4726641" cy="6858000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611D8230-32D7-98CB-4E2D-6992A0B43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01" y="5615041"/>
            <a:ext cx="4726641" cy="1107909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45F87201-9D75-11D9-D24D-5E838661393D}"/>
              </a:ext>
            </a:extLst>
          </p:cNvPr>
          <p:cNvSpPr txBox="1"/>
          <p:nvPr/>
        </p:nvSpPr>
        <p:spPr>
          <a:xfrm>
            <a:off x="504861" y="2306075"/>
            <a:ext cx="67507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 dirty="0"/>
              <a:t>Ku každej oxidačno–redukčnej reakcii môžeme priradiť hodnotu E</a:t>
            </a:r>
            <a:r>
              <a:rPr lang="sk-SK" baseline="-25000" noProof="0" dirty="0"/>
              <a:t>0</a:t>
            </a:r>
            <a:r>
              <a:rPr lang="sk-SK" noProof="0" dirty="0"/>
              <a:t>’  (V)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noProof="0" dirty="0"/>
              <a:t>Redoxné páry sú usporiadané od najsilnejších donorov e</a:t>
            </a:r>
            <a:r>
              <a:rPr lang="sk-SK" baseline="30000" noProof="0" dirty="0"/>
              <a:t>–</a:t>
            </a:r>
            <a:r>
              <a:rPr lang="sk-SK" noProof="0" dirty="0"/>
              <a:t> na vrchu po najsilnejšie akceptory e</a:t>
            </a:r>
            <a:r>
              <a:rPr lang="sk-SK" baseline="30000" noProof="0" dirty="0"/>
              <a:t>–</a:t>
            </a:r>
            <a:r>
              <a:rPr lang="sk-SK" noProof="0" dirty="0"/>
              <a:t> v spodnej časti. Elektróny môžu byť „zachytené“ akceptormi na akejkoľvek medziľahlej úrovni, pokiaľ je donorový pár negatívnejší ako akceptorový pár.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noProof="0" dirty="0"/>
              <a:t>Čím väčší je rozdiel v redox potenciáli medzi donorom  e a akceptorom elektrónov, tým viac voľnej energie sa uvoľní. Demonštrujú to rozdielne hodnoty voľnej energie pre tri uvažované reakcie, v ktorých H</a:t>
            </a:r>
            <a:r>
              <a:rPr lang="sk-SK" baseline="-25000" noProof="0" dirty="0"/>
              <a:t>2</a:t>
            </a:r>
            <a:r>
              <a:rPr lang="sk-SK" noProof="0" dirty="0"/>
              <a:t> reaguje s rôznymi akceptormi elektrónov, fumarátom, dusičnanom a kyslíkom.</a:t>
            </a:r>
          </a:p>
          <a:p>
            <a:endParaRPr lang="sk-SK" noProof="0" dirty="0"/>
          </a:p>
        </p:txBody>
      </p:sp>
      <p:pic>
        <p:nvPicPr>
          <p:cNvPr id="18" name="Obrázok 17">
            <a:extLst>
              <a:ext uri="{FF2B5EF4-FFF2-40B4-BE49-F238E27FC236}">
                <a16:creationId xmlns:a16="http://schemas.microsoft.com/office/drawing/2014/main" id="{73CB9297-8C8E-A813-9F10-C1C34419E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7" y="994927"/>
            <a:ext cx="7314970" cy="1034839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pic>
        <p:nvPicPr>
          <p:cNvPr id="20" name="Obrázok 19">
            <a:extLst>
              <a:ext uri="{FF2B5EF4-FFF2-40B4-BE49-F238E27FC236}">
                <a16:creationId xmlns:a16="http://schemas.microsoft.com/office/drawing/2014/main" id="{90C78EF9-6E5F-56AF-AB1F-DD68A681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632" y="51343"/>
            <a:ext cx="3359625" cy="879419"/>
          </a:xfrm>
          <a:prstGeom prst="rect">
            <a:avLst/>
          </a:prstGeom>
        </p:spPr>
      </p:pic>
      <p:sp>
        <p:nvSpPr>
          <p:cNvPr id="21" name="BlokTextu 20">
            <a:extLst>
              <a:ext uri="{FF2B5EF4-FFF2-40B4-BE49-F238E27FC236}">
                <a16:creationId xmlns:a16="http://schemas.microsoft.com/office/drawing/2014/main" id="{4267C0FF-38B7-8C7C-219B-E8CDAAAD632E}"/>
              </a:ext>
            </a:extLst>
          </p:cNvPr>
          <p:cNvSpPr txBox="1"/>
          <p:nvPr/>
        </p:nvSpPr>
        <p:spPr>
          <a:xfrm>
            <a:off x="112583" y="191754"/>
            <a:ext cx="3935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noProof="0" dirty="0"/>
              <a:t>jednoduchú oxidáciu vodíka kyslíkom môžeme rozpísať na čiastkové reakcie:</a:t>
            </a:r>
          </a:p>
        </p:txBody>
      </p:sp>
    </p:spTree>
    <p:extLst>
      <p:ext uri="{BB962C8B-B14F-4D97-AF65-F5344CB8AC3E}">
        <p14:creationId xmlns:p14="http://schemas.microsoft.com/office/powerpoint/2010/main" val="2187562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F79B0-3AF3-DED8-EBBB-174B85AC5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BEB10A-7269-2FA4-F1FF-9E95DCFD0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Nosiče elektrónov a NAD</a:t>
            </a:r>
            <a:r>
              <a:rPr lang="sk-SK" sz="2400" baseline="30000" noProof="0" dirty="0"/>
              <a:t>+</a:t>
            </a:r>
            <a:r>
              <a:rPr lang="sk-SK" sz="2400" noProof="0" dirty="0"/>
              <a:t>/NADH cyklus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C8CEC42-1862-FB3B-F205-A5731B34F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35944"/>
            <a:ext cx="4724791" cy="5541666"/>
          </a:xfrm>
        </p:spPr>
        <p:txBody>
          <a:bodyPr>
            <a:normAutofit/>
          </a:bodyPr>
          <a:lstStyle/>
          <a:p>
            <a:r>
              <a:rPr lang="sk-SK" sz="2000" noProof="0" dirty="0"/>
              <a:t>Redoxné reakcie v bunkách sú typicky sprostredkované jednou alebo viacerými malými molekulami. Veľmi bežným nosičom je koenzým nikotínamid adenín dinukleotid (NAD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). Plní transportnú funkciu elektrónov a protónov – súčasne prenáša 2 e</a:t>
            </a:r>
            <a:r>
              <a:rPr lang="sk-SK" sz="2000" baseline="30000" noProof="0" dirty="0"/>
              <a:t>– </a:t>
            </a:r>
            <a:r>
              <a:rPr lang="sk-SK" sz="2000" noProof="0" dirty="0"/>
              <a:t>a 2H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.</a:t>
            </a:r>
          </a:p>
          <a:p>
            <a:r>
              <a:rPr lang="sk-SK" sz="2000" noProof="0" dirty="0"/>
              <a:t>Redox potenciál páru NAD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/NADH je     –0,32 V, čo ho umiestňuje pomerne vysoko v rámci hierarchie. To znamená, že NADH je dobrý donor elektrónov. </a:t>
            </a:r>
          </a:p>
          <a:p>
            <a:r>
              <a:rPr lang="sk-SK" sz="2000" noProof="0" dirty="0"/>
              <a:t>Obrázok znázorňuje prenos e</a:t>
            </a:r>
            <a:r>
              <a:rPr lang="sk-SK" sz="2000" baseline="30000" noProof="0" dirty="0"/>
              <a:t>– </a:t>
            </a:r>
            <a:r>
              <a:rPr lang="sk-SK" sz="2000" noProof="0" dirty="0"/>
              <a:t>vďaka NAD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/NADH. V reakcii NAD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 a NADH uľahčujú redoxnú reakciu bez toho, aby sa v procese spotrebovali.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D3E7830-18BA-5CE7-6279-ADBCC9488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990" y="907543"/>
            <a:ext cx="6629010" cy="4589614"/>
          </a:xfrm>
          <a:prstGeom prst="rect">
            <a:avLst/>
          </a:prstGeom>
        </p:spPr>
      </p:pic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670166EA-343A-B95E-1FDD-9C5333D1A91A}"/>
              </a:ext>
            </a:extLst>
          </p:cNvPr>
          <p:cNvSpPr txBox="1">
            <a:spLocks/>
          </p:cNvSpPr>
          <p:nvPr/>
        </p:nvSpPr>
        <p:spPr>
          <a:xfrm>
            <a:off x="838199" y="5811848"/>
            <a:ext cx="11353801" cy="1076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noProof="0" dirty="0"/>
              <a:t>Bunka vyžaduje veľké množstvá primárneho donora elektrónov (látka, ktorá bola oxidovaná za vzniku NADH) a konečného akceptora elektrónov (ako napríklad O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). Bunka však potrebuje len malé množstvo NAD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/NADH, pretože sa neustále recyklujú. </a:t>
            </a:r>
          </a:p>
        </p:txBody>
      </p:sp>
    </p:spTree>
    <p:extLst>
      <p:ext uri="{BB962C8B-B14F-4D97-AF65-F5344CB8AC3E}">
        <p14:creationId xmlns:p14="http://schemas.microsoft.com/office/powerpoint/2010/main" val="171634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384D0-4CCC-7D39-F873-6AEDB8F6E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753A9E-54A4-F49B-D2CC-D342D720C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Nosiče elektrónov a NAD</a:t>
            </a:r>
            <a:r>
              <a:rPr lang="sk-SK" sz="2400" baseline="30000" noProof="0" dirty="0"/>
              <a:t>+</a:t>
            </a:r>
            <a:r>
              <a:rPr lang="sk-SK" sz="2400" noProof="0" dirty="0"/>
              <a:t>/NADH cyklus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3F74924B-E322-46E2-C333-DAA690E7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309" y="0"/>
            <a:ext cx="6007691" cy="6858000"/>
          </a:xfrm>
          <a:prstGeom prst="rect">
            <a:avLst/>
          </a:pr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EE300EA-DF1B-6FA7-7CD7-4F294996B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35944"/>
            <a:ext cx="4919505" cy="5541666"/>
          </a:xfrm>
        </p:spPr>
        <p:txBody>
          <a:bodyPr>
            <a:normAutofit/>
          </a:bodyPr>
          <a:lstStyle/>
          <a:p>
            <a:r>
              <a:rPr lang="sk-SK" sz="2000" noProof="0" dirty="0"/>
              <a:t>Obrátok znázorňuje zdieľanie NAD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/NADH koenzýmov v rámci dvoch rôznych reakcií, ktoré sú katalyzované odlišnými enzýmami (oxidoreduktázami)</a:t>
            </a:r>
          </a:p>
          <a:p>
            <a:r>
              <a:rPr lang="sk-SK" sz="2000" noProof="0" dirty="0"/>
              <a:t>Do reakcie v hornej časti vstupuje koenzým  v oxidovanej forme NAD</a:t>
            </a:r>
            <a:r>
              <a:rPr lang="sk-SK" sz="2000" baseline="30000" noProof="0" dirty="0"/>
              <a:t>+</a:t>
            </a:r>
            <a:r>
              <a:rPr lang="sk-SK" sz="2000" noProof="0" dirty="0"/>
              <a:t>, redukuje sa, za súčasnej oxidácie substrátu</a:t>
            </a:r>
          </a:p>
          <a:p>
            <a:r>
              <a:rPr lang="sk-SK" sz="2000" noProof="0" dirty="0"/>
              <a:t>Do reakcie vstupuje redukovaná forma NADH, substrát je v úlohe akceptora elektrónov </a:t>
            </a:r>
            <a:r>
              <a:rPr lang="sk-SK" sz="2000" noProof="0" dirty="0">
                <a:sym typeface="Wingdings" panose="05000000000000000000" pitchFamily="2" charset="2"/>
              </a:rPr>
              <a:t> redukuje sa, v dôsledku čoho reakciu “opúšťa” NAD</a:t>
            </a:r>
            <a:r>
              <a:rPr lang="sk-SK" sz="2000" baseline="30000" noProof="0" dirty="0">
                <a:sym typeface="Wingdings" panose="05000000000000000000" pitchFamily="2" charset="2"/>
              </a:rPr>
              <a:t>+</a:t>
            </a:r>
            <a:r>
              <a:rPr lang="sk-SK" sz="2000" noProof="0" dirty="0">
                <a:sym typeface="Wingdings" panose="05000000000000000000" pitchFamily="2" charset="2"/>
              </a:rPr>
              <a:t> v oxidovanej forme</a:t>
            </a:r>
            <a:r>
              <a:rPr lang="sk-SK" sz="2000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8963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472A-451B-9BA7-9169-BD2F2D9EC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335F99-8619-F029-91A2-B288862A0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Energeticky bohaté zlúčeniny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E7DDDFE-36BD-017C-9226-F1A413B57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4"/>
            <a:ext cx="10515600" cy="5541666"/>
          </a:xfrm>
        </p:spPr>
        <p:txBody>
          <a:bodyPr>
            <a:normAutofit/>
          </a:bodyPr>
          <a:lstStyle/>
          <a:p>
            <a:r>
              <a:rPr lang="sk-SK" sz="2000" noProof="0" dirty="0"/>
              <a:t>Energia uvoľnená z redoxných reakcií musí byť bunkou “konzervovaná”, ak sa má neskôr použiť pri energeticky náročných bunkových procesoch. V živých organizmoch sa chemická E, “ukladá” predovšetkým vo fosforylovaných zlúčeninách. </a:t>
            </a:r>
          </a:p>
          <a:p>
            <a:r>
              <a:rPr lang="sk-SK" sz="2000" noProof="0" dirty="0"/>
              <a:t>Voľná energia uvoľnená pri hydrolýze týchto energeticky bohatých zlúčeninách je výrazne väčšia, ako energia priemernej kovalentnej väzby v bunke </a:t>
            </a:r>
            <a:r>
              <a:rPr lang="sk-SK" sz="2000" noProof="0" dirty="0">
                <a:sym typeface="Wingdings" panose="05000000000000000000" pitchFamily="2" charset="2"/>
              </a:rPr>
              <a:t> je ekonomické ju uskladniť</a:t>
            </a:r>
            <a:endParaRPr lang="sk-SK" sz="2000" noProof="0" dirty="0"/>
          </a:p>
          <a:p>
            <a:r>
              <a:rPr lang="sk-SK" sz="2000" noProof="0" dirty="0"/>
              <a:t>Ako už bolo naznačené, na energiu sú bohaté najmä látky obsahujúce fosforylovú skupinu, ktorá sa v organických zlúčeninách viaže buď esterovými, alebo anhydridovými väzbami</a:t>
            </a:r>
          </a:p>
          <a:p>
            <a:r>
              <a:rPr lang="sk-SK" sz="2000" noProof="0" dirty="0"/>
              <a:t>Hoci ktorákoľvek z uvedených zlúčenín by mohla byť hydrolyzovaná za uvoľnenia energie, bunky typicky používajú malú skupinu zlúčenín (ktorých ∆G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’ hydrolýzy je väčšia ako &gt; 30 kJ/mol) ako hlavné energetické nosiče v bunke. Napr. fosfoenolpyruvát je energeticky bohatý, zatiaľ čo glukóza-6-fosfát nie je.</a:t>
            </a:r>
          </a:p>
          <a:p>
            <a:r>
              <a:rPr lang="sk-SK" sz="2000" noProof="0" dirty="0"/>
              <a:t>ATP síce obsahuje tri fosfáty, ale iba dva z nich majú voľnú energiu hydrolýzy &gt; 30 kJ. Tioesterová väzba medzi atómami C a S koenzýmu A má voľnú energiu hydrolýzy &gt; 30 kJ.</a:t>
            </a:r>
          </a:p>
        </p:txBody>
      </p:sp>
    </p:spTree>
    <p:extLst>
      <p:ext uri="{BB962C8B-B14F-4D97-AF65-F5344CB8AC3E}">
        <p14:creationId xmlns:p14="http://schemas.microsoft.com/office/powerpoint/2010/main" val="1252414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0E1179EC-E026-DA47-979D-8FD8DEF84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873"/>
            <a:ext cx="12192000" cy="6758127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E127F6A7-000D-385F-FB2A-B0E64A9C5EFA}"/>
              </a:ext>
            </a:extLst>
          </p:cNvPr>
          <p:cNvSpPr txBox="1"/>
          <p:nvPr/>
        </p:nvSpPr>
        <p:spPr>
          <a:xfrm>
            <a:off x="45394" y="59681"/>
            <a:ext cx="6210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noProof="0" dirty="0"/>
              <a:t>Rôzne väzby v zlúčeninách, ktoré uchovávajú E v rámci </a:t>
            </a:r>
          </a:p>
          <a:p>
            <a:r>
              <a:rPr lang="sk-SK" sz="2000" noProof="0" dirty="0"/>
              <a:t>metabolických procesov:</a:t>
            </a:r>
          </a:p>
        </p:txBody>
      </p:sp>
    </p:spTree>
    <p:extLst>
      <p:ext uri="{BB962C8B-B14F-4D97-AF65-F5344CB8AC3E}">
        <p14:creationId xmlns:p14="http://schemas.microsoft.com/office/powerpoint/2010/main" val="293505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5F927-3F61-0EFD-7B82-29475B0E9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3358B35F-1E60-CB58-ADF9-5A16F67B9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0" y="2177309"/>
            <a:ext cx="4791058" cy="319260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9237ABA-285E-A5BB-EC54-D25755FF6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Energeticky bohaté zlúčeniny (ATP)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5ACAD86-1BFD-A177-F783-B7F87DC40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4"/>
            <a:ext cx="9692473" cy="1358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 dirty="0"/>
              <a:t>Dve fosfoanhydridové väzby (červené) v ATP spájajú tri fosfátové skupiny. Pri hydrolýze týchto väzieb sa uvoľní E ktorá je korešponduje s ∆G°' = –7,3 kcal/mol (–30,543 J/mol). Hydrolýza týchto väzieb, najmä terminálnej, riadi mnohé energeticky náročné reakcie v biologických systémoch.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C5D21B7D-4E8D-887E-49D1-5EFE8B3A5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436" y="2355242"/>
            <a:ext cx="5268310" cy="1053662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33D49795-2311-DD2C-A2B8-D8CB030E28B0}"/>
              </a:ext>
            </a:extLst>
          </p:cNvPr>
          <p:cNvSpPr txBox="1"/>
          <p:nvPr/>
        </p:nvSpPr>
        <p:spPr>
          <a:xfrm>
            <a:off x="5640590" y="3496682"/>
            <a:ext cx="6551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 dirty="0"/>
              <a:t>fosfoanhydridové väzby sú kovalentné väzby vytvorené kondenzáciou dvoch molekúl fosfátu za súčasnej straty vody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A51067E1-9994-BDE4-C09A-90F8A80EF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28" y="4372230"/>
            <a:ext cx="4151072" cy="2271268"/>
          </a:xfrm>
          <a:prstGeom prst="rect">
            <a:avLst/>
          </a:prstGeo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FB7A1600-1BD7-83A6-A623-40F4834241A8}"/>
              </a:ext>
            </a:extLst>
          </p:cNvPr>
          <p:cNvSpPr txBox="1"/>
          <p:nvPr/>
        </p:nvSpPr>
        <p:spPr>
          <a:xfrm>
            <a:off x="838200" y="5369914"/>
            <a:ext cx="78243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 dirty="0"/>
              <a:t>V reakciách vpravo označuje P</a:t>
            </a:r>
            <a:r>
              <a:rPr lang="sk-SK" baseline="-25000" noProof="0" dirty="0"/>
              <a:t>i </a:t>
            </a:r>
            <a:r>
              <a:rPr lang="sk-SK" noProof="0" dirty="0"/>
              <a:t>jednoduchý fosfát (PO</a:t>
            </a:r>
            <a:r>
              <a:rPr lang="sk-SK" baseline="-25000" noProof="0" dirty="0"/>
              <a:t>4</a:t>
            </a:r>
            <a:r>
              <a:rPr lang="sk-SK" baseline="30000" noProof="0" dirty="0"/>
              <a:t>3–</a:t>
            </a:r>
            <a:r>
              <a:rPr lang="sk-SK" noProof="0" dirty="0"/>
              <a:t>) a PP</a:t>
            </a:r>
            <a:r>
              <a:rPr lang="sk-SK" baseline="-25000" noProof="0" dirty="0"/>
              <a:t>i</a:t>
            </a:r>
            <a:r>
              <a:rPr lang="sk-SK" noProof="0" dirty="0"/>
              <a:t> pyrofosfát, ktorý zodpovedá dvom fosfátovým skupinám spojeným fosfodiesterovou väzbou. Ako ukazujú prvé dve reakcie, odstránenie fosfátovej alebo pyrofosfátovej skupiny z ATP zanecháva adenozíndifosfát (ADP) alebo adenozínmonofosfát (AMP).</a:t>
            </a:r>
          </a:p>
        </p:txBody>
      </p:sp>
    </p:spTree>
    <p:extLst>
      <p:ext uri="{BB962C8B-B14F-4D97-AF65-F5344CB8AC3E}">
        <p14:creationId xmlns:p14="http://schemas.microsoft.com/office/powerpoint/2010/main" val="3225199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84A92-2232-F32F-0791-C0A01CC48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AF6581-F17B-CDE2-12C2-D40C5E61F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Energeticky bohaté zlúčeniny (ATP vs. iné látky)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13E2B70-2717-146B-095C-81BE934AB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6333"/>
            <a:ext cx="9692473" cy="5176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noProof="0" dirty="0"/>
              <a:t>Hoci sa vysokoenergetické väzby, ako fosfoanhydridová (označovaná ~), v princípe nelíšia od iných kovalentných väzieb, keď sa rozrušia pridaním vody (hydrolyzujú) </a:t>
            </a:r>
            <a:r>
              <a:rPr lang="sk-SK" sz="2000" noProof="0" dirty="0">
                <a:sym typeface="Wingdings" panose="05000000000000000000" pitchFamily="2" charset="2"/>
              </a:rPr>
              <a:t> uvoľní sa E</a:t>
            </a:r>
            <a:r>
              <a:rPr lang="sk-SK" sz="2000" noProof="0" dirty="0"/>
              <a:t>. Napr. ∆G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' pre hydrolýzu fosfoanhydridovej väzby v ATP (–7,3 kcal/mol) je viac ako trojnásobná v porovnaní s hydrolýzou fosfoesterovej väzby (ružová) v glycerol-3-fosfáte (–2,2 kcal/mol):</a:t>
            </a:r>
          </a:p>
          <a:p>
            <a:pPr marL="0" indent="0">
              <a:buNone/>
            </a:pPr>
            <a:endParaRPr lang="sk-SK" sz="2000" noProof="0" dirty="0"/>
          </a:p>
          <a:p>
            <a:pPr marL="0" indent="0">
              <a:buNone/>
            </a:pPr>
            <a:endParaRPr lang="sk-SK" sz="2000" noProof="0" dirty="0"/>
          </a:p>
          <a:p>
            <a:pPr marL="0" indent="0">
              <a:buNone/>
            </a:pPr>
            <a:endParaRPr lang="sk-SK" sz="2000" noProof="0" dirty="0"/>
          </a:p>
          <a:p>
            <a:pPr marL="0" indent="0">
              <a:buNone/>
            </a:pPr>
            <a:r>
              <a:rPr lang="sk-SK" sz="2000" noProof="0" dirty="0"/>
              <a:t>Dôvodom tohto rozdielu je, že pri ATP majú produkty jej hydrolýzy (ADP a Pi) vysoký náboj (za predpokladu neutrálneho pH). Počas syntézy ATP je potrebný veľký vstup energie, na spojenie záporných nábojov v ADP a Pi. Naopak, veľa energie sa aj uvoľní pri hydrolýze ATP na ADP a Pi. Na porovnanie, tvorba fosfoesterovej väzby medzi nenabitou hydroxylovou skupinou v glycerole a Pi vyžaduje menej E a menej sa aj uvoľní pri hydrolýze danej väzby.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8ECB9E65-1054-D316-D1F0-6E0A450C8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97" y="2548640"/>
            <a:ext cx="4204137" cy="141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40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87784-269C-D696-A447-7051F9E94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273BA5-AE1A-AA79-CB0B-97E3AEE57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ATP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07ED81E-7BF1-4592-DDE1-DDDEDE3C0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344157"/>
            <a:ext cx="5706441" cy="3416738"/>
          </a:xfrm>
        </p:spPr>
        <p:txBody>
          <a:bodyPr>
            <a:normAutofit fontScale="92500" lnSpcReduction="20000"/>
          </a:bodyPr>
          <a:lstStyle/>
          <a:p>
            <a:r>
              <a:rPr lang="sk-SK" sz="2000" noProof="0" dirty="0"/>
              <a:t>Pri syntéze ATP sa využíva energia získaná z viacerých </a:t>
            </a:r>
            <a:r>
              <a:rPr lang="sk-SK" sz="2000" noProof="0"/>
              <a:t>katabolických mechanizmov</a:t>
            </a:r>
            <a:r>
              <a:rPr lang="en-US" sz="2000" noProof="0"/>
              <a:t>,</a:t>
            </a:r>
            <a:r>
              <a:rPr lang="sk-SK" sz="2000" noProof="0" dirty="0"/>
              <a:t> vrátane bunkového dýchania, fermentácie, </a:t>
            </a:r>
            <a:r>
              <a:rPr lang="sk-SK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sk-SK" sz="2000" noProof="0" dirty="0"/>
              <a:t>-oxidácie a ketolýzy.</a:t>
            </a:r>
          </a:p>
          <a:p>
            <a:r>
              <a:rPr lang="sk-SK" sz="2000" noProof="0" dirty="0"/>
              <a:t>U eukaryotických organizmov prebieha syntéza ATP počas bunkového dýchania najmä v mitochondriálnej matrici, pričom sa generuje približne 32 molekúl ATP na jednu oxidovanú molekulu glukózy (menší podiel ATP vzniká aj v cytoplazme).</a:t>
            </a:r>
          </a:p>
          <a:p>
            <a:r>
              <a:rPr lang="sk-SK" sz="2000" noProof="0" dirty="0"/>
              <a:t>U prokaryotov prebieha syntéza ATP najmä oxidačnou fosforyláciou na plazmatickej membráne; v menšej miere vniká ATP substrátovou fosforyláciou priamo v cytosole 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3D440ED3-7D40-EB8F-88BE-96E24B3A65AE}"/>
              </a:ext>
            </a:extLst>
          </p:cNvPr>
          <p:cNvSpPr txBox="1">
            <a:spLocks/>
          </p:cNvSpPr>
          <p:nvPr/>
        </p:nvSpPr>
        <p:spPr>
          <a:xfrm>
            <a:off x="838199" y="1316334"/>
            <a:ext cx="10606549" cy="2112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noProof="0" dirty="0"/>
              <a:t>V primárnych producentoch (fototrofné organizmy) je zdrojom ATP fotofosforylácia, čo je proces špecifický pre rastliny a sinice. Ide o tvorbu ATP z ADP s využitím energie zo slnečného žiarenia, ktorá prebieha počas fotosyntézy. </a:t>
            </a:r>
          </a:p>
          <a:p>
            <a:r>
              <a:rPr lang="sk-SK" sz="2000" noProof="0" dirty="0"/>
              <a:t>K efektívnej syntéze ATP dochádza pri dýchaní. Môže ísť o aeróbne dýchanie, ktoré si vyžaduje kyslík, alebo anaeróbne dýchanie, ktoré prebieha v neprítomnosti O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. Aeróbne dýchanie je však výrazne efektívnejšie pri tvorbe ATP.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802E37E0-BFFA-A578-F07D-B41DBD3E4C10}"/>
              </a:ext>
            </a:extLst>
          </p:cNvPr>
          <p:cNvSpPr txBox="1"/>
          <p:nvPr/>
        </p:nvSpPr>
        <p:spPr>
          <a:xfrm>
            <a:off x="7478630" y="6453118"/>
            <a:ext cx="3072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400" u="sng" noProof="0" dirty="0">
                <a:solidFill>
                  <a:schemeClr val="bg1">
                    <a:lumMod val="50000"/>
                  </a:schemeClr>
                </a:solidFill>
              </a:rPr>
              <a:t>https://doi.org/10.1021/jacs.2c08955</a:t>
            </a:r>
            <a:endParaRPr lang="sk-SK" sz="1400" noProof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13438758-F25A-F17D-7DA2-CA62C1CB6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641" y="3487553"/>
            <a:ext cx="5647359" cy="26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83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3B4C-0F98-0A6E-C74D-A04A46BC5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5B9CD7-49A1-E4BB-1BD1-7410D56A6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ATP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970FB261-AF17-4BF4-06E1-D5D3D4B6AC5D}"/>
              </a:ext>
            </a:extLst>
          </p:cNvPr>
          <p:cNvSpPr txBox="1">
            <a:spLocks/>
          </p:cNvSpPr>
          <p:nvPr/>
        </p:nvSpPr>
        <p:spPr>
          <a:xfrm>
            <a:off x="838199" y="1316333"/>
            <a:ext cx="10606549" cy="4669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noProof="0" dirty="0"/>
              <a:t>Úplná oxidácia glukózy za vzniku oxidu uhličitého prebieha podľa schémy:</a:t>
            </a:r>
          </a:p>
          <a:p>
            <a:pPr marL="227013" indent="0">
              <a:buNone/>
            </a:pPr>
            <a:r>
              <a:rPr lang="sk-SK" sz="2000" noProof="0" dirty="0"/>
              <a:t>C</a:t>
            </a:r>
            <a:r>
              <a:rPr lang="sk-SK" sz="2000" baseline="-25000" noProof="0" dirty="0"/>
              <a:t>6</a:t>
            </a:r>
            <a:r>
              <a:rPr lang="sk-SK" sz="2000" noProof="0" dirty="0"/>
              <a:t>H</a:t>
            </a:r>
            <a:r>
              <a:rPr lang="sk-SK" sz="2000" baseline="-25000" noProof="0" dirty="0"/>
              <a:t>12</a:t>
            </a:r>
            <a:r>
              <a:rPr lang="sk-SK" sz="2000" noProof="0" dirty="0"/>
              <a:t>O</a:t>
            </a:r>
            <a:r>
              <a:rPr lang="sk-SK" sz="2000" baseline="-25000" noProof="0" dirty="0"/>
              <a:t>6</a:t>
            </a:r>
            <a:r>
              <a:rPr lang="sk-SK" sz="2000" noProof="0" dirty="0"/>
              <a:t> + 6 O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 </a:t>
            </a:r>
            <a:r>
              <a:rPr lang="sk-SK" sz="2000" noProof="0" dirty="0">
                <a:sym typeface="Wingdings" panose="05000000000000000000" pitchFamily="2" charset="2"/>
              </a:rPr>
              <a:t></a:t>
            </a:r>
            <a:r>
              <a:rPr lang="sk-SK" sz="2000" noProof="0" dirty="0"/>
              <a:t> 6 CO</a:t>
            </a:r>
            <a:r>
              <a:rPr lang="sk-SK" sz="2000" baseline="-25000" noProof="0" dirty="0"/>
              <a:t>2 </a:t>
            </a:r>
            <a:r>
              <a:rPr lang="sk-SK" sz="2000" noProof="0" dirty="0"/>
              <a:t>+ 6 H</a:t>
            </a:r>
            <a:r>
              <a:rPr lang="sk-SK" sz="2000" baseline="-25000" noProof="0" dirty="0"/>
              <a:t>2</a:t>
            </a:r>
            <a:r>
              <a:rPr lang="sk-SK" sz="2000" noProof="0" dirty="0"/>
              <a:t>O (∆G</a:t>
            </a:r>
            <a:r>
              <a:rPr lang="sk-SK" sz="2000" baseline="30000" noProof="0" dirty="0"/>
              <a:t>0</a:t>
            </a:r>
            <a:r>
              <a:rPr lang="sk-SK" sz="2000" noProof="0" dirty="0"/>
              <a:t>’ = –686 kcal/mol)</a:t>
            </a:r>
          </a:p>
          <a:p>
            <a:pPr marL="227013" indent="-227013"/>
            <a:r>
              <a:rPr lang="sk-SK" sz="2000" noProof="0" dirty="0"/>
              <a:t>Bunky využívajú prepracovaný súbor enzýmami katalyzovaných reakcií na spojenie metabolizmu 1 molekuly glukózy so syntézou až 30 molekúl ATP z 30 molekúl ADP. </a:t>
            </a:r>
          </a:p>
          <a:p>
            <a:pPr marL="227013" indent="-227013"/>
            <a:r>
              <a:rPr lang="sk-SK" sz="2000" noProof="0" dirty="0"/>
              <a:t>Tento od kyslíka závislý (aeróbny) rozklad (katabolizmus) glukózy je hlavnou cestou tvorby ATP vo všetkých živočíšnych bunkách, nefotosyntetických rastlinných bunkách a mnohých bakteriálnych bunkách.</a:t>
            </a:r>
          </a:p>
          <a:p>
            <a:pPr marL="227013" indent="-227013"/>
            <a:r>
              <a:rPr lang="sk-SK" sz="2000" noProof="0" dirty="0"/>
              <a:t>Svetelná energia zachytená pri fotosyntéze nie je jediným zdrojom chemickej energie pre všetky bunky. Niektoré mikroorganizmy, ktoré žijú v podmienkach hlboko pod hladinou oceánov (kde slnečné svetlo absentuje) získavajú energiu na premenu ADP a Pi na ATP oxidáciou redukovaných anorganických zlúčenín. </a:t>
            </a:r>
          </a:p>
        </p:txBody>
      </p:sp>
    </p:spTree>
    <p:extLst>
      <p:ext uri="{BB962C8B-B14F-4D97-AF65-F5344CB8AC3E}">
        <p14:creationId xmlns:p14="http://schemas.microsoft.com/office/powerpoint/2010/main" val="3613941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16942-E0EA-D8E3-9E4D-30B2AB7C7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A866526E-34F9-FF26-F0EF-90440F38F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214" y="1316332"/>
            <a:ext cx="6068785" cy="554166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33C375A-9F42-ECBD-CC16-5190FD755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329516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NAD</a:t>
            </a:r>
            <a:r>
              <a:rPr lang="sk-SK" sz="2400" baseline="30000" noProof="0" dirty="0"/>
              <a:t>+</a:t>
            </a:r>
            <a:r>
              <a:rPr lang="sk-SK" sz="2400" noProof="0" dirty="0"/>
              <a:t> a FAD spájajú oxidačné a redukčné reakcie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C2F7E06B-0ABA-3EC6-768E-2F2651CA23C1}"/>
              </a:ext>
            </a:extLst>
          </p:cNvPr>
          <p:cNvSpPr txBox="1">
            <a:spLocks/>
          </p:cNvSpPr>
          <p:nvPr/>
        </p:nvSpPr>
        <p:spPr>
          <a:xfrm>
            <a:off x="655983" y="1316333"/>
            <a:ext cx="5277678" cy="5541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800" noProof="0" dirty="0"/>
              <a:t>Mnohé biologicky dôležité oxidačné a redukčné reakcie zahŕňajú naviazanie alebo elimináciu atómov vodíka (protóny plus elektróny) a nie prenos “izolovaných” elektrónov samostatne. </a:t>
            </a:r>
          </a:p>
          <a:p>
            <a:r>
              <a:rPr lang="sk-SK" sz="1800" noProof="0" dirty="0"/>
              <a:t>Napr. pri oxidácii sukcinátu na fumarát, ktorá prebieha v mitochondriách, sú protóny rozpustené vo vodných roztokoch (H</a:t>
            </a:r>
            <a:r>
              <a:rPr lang="sk-SK" sz="1800" baseline="-25000" noProof="0" dirty="0"/>
              <a:t>3</a:t>
            </a:r>
            <a:r>
              <a:rPr lang="sk-SK" sz="1800" noProof="0" dirty="0"/>
              <a:t>O</a:t>
            </a:r>
            <a:r>
              <a:rPr lang="sk-SK" sz="1800" baseline="30000" noProof="0" dirty="0"/>
              <a:t>+</a:t>
            </a:r>
            <a:r>
              <a:rPr lang="sk-SK" sz="1800" noProof="0" dirty="0"/>
              <a:t>), ale elektróny nie sú a musia sa prenášať z atómu na atom, resp. jednej molekuly alebo na druhú.</a:t>
            </a:r>
          </a:p>
          <a:p>
            <a:r>
              <a:rPr lang="sk-SK" sz="1800" noProof="0" dirty="0"/>
              <a:t>Pri tomto type redoxných reakcií slúžia na prenos elektrónov malé molekuly </a:t>
            </a:r>
            <a:r>
              <a:rPr lang="sk-SK" sz="1800" noProof="0" dirty="0">
                <a:sym typeface="Wingdings" panose="05000000000000000000" pitchFamily="2" charset="2"/>
              </a:rPr>
              <a:t></a:t>
            </a:r>
            <a:r>
              <a:rPr lang="sk-SK" sz="1800" noProof="0" dirty="0"/>
              <a:t> koenzýmy. </a:t>
            </a:r>
          </a:p>
          <a:p>
            <a:r>
              <a:rPr lang="sk-SK" sz="1800" noProof="0" dirty="0"/>
              <a:t>Najbežnejšími z týchto prenášačov elektrónov sú NAD</a:t>
            </a:r>
            <a:r>
              <a:rPr lang="sk-SK" sz="1800" baseline="30000" noProof="0" dirty="0"/>
              <a:t>+</a:t>
            </a:r>
            <a:r>
              <a:rPr lang="sk-SK" sz="1800" noProof="0" dirty="0"/>
              <a:t> (nikotínamid adeníndinukleotid), ktorý sa redukuje na NADH, a FAD (flavín adeníndinukleotid), ktorý sa redukuje ďalej na FADH2. Redukované formy týchto koenzýmov môžu prenášať protóny a elektróny na iné molekuly, čím ich redukujú.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BE2289D4-0056-3ABA-C39D-3795E32CF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405" y="29496"/>
            <a:ext cx="2581329" cy="1556061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09645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D37E6-958D-2DB4-7DE7-0FBE0D69D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5E6107-6FF6-037D-306E-B66DF0CE7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329516" cy="750242"/>
          </a:xfrm>
        </p:spPr>
        <p:txBody>
          <a:bodyPr>
            <a:normAutofit/>
          </a:bodyPr>
          <a:lstStyle/>
          <a:p>
            <a:r>
              <a:rPr lang="sk-SK" sz="2400" noProof="0" dirty="0"/>
              <a:t>Oxidačno-redukčné reakcie (respirácia)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CDBB2682-D7C4-27AD-FA1D-E8A13EC9D731}"/>
              </a:ext>
            </a:extLst>
          </p:cNvPr>
          <p:cNvSpPr txBox="1">
            <a:spLocks/>
          </p:cNvSpPr>
          <p:nvPr/>
        </p:nvSpPr>
        <p:spPr>
          <a:xfrm>
            <a:off x="655983" y="1316333"/>
            <a:ext cx="5277678" cy="5541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800" noProof="0" dirty="0"/>
              <a:t>Na transporte elektrónov sa zúčastňuje niekoľko typov oxidačno-redukčných enzýmov. Patria sem NADH dehydrogenázy, flavoproteíny (obr. </a:t>
            </a:r>
            <a:r>
              <a:rPr lang="sk-SK" sz="1800" noProof="0" dirty="0">
                <a:sym typeface="Wingdings" panose="05000000000000000000" pitchFamily="2" charset="2"/>
              </a:rPr>
              <a:t></a:t>
            </a:r>
            <a:r>
              <a:rPr lang="sk-SK" sz="1800" noProof="0" dirty="0"/>
              <a:t>), železo-sírové proteíny a cytochrómy.</a:t>
            </a:r>
          </a:p>
          <a:p>
            <a:r>
              <a:rPr lang="sk-SK" sz="1800" noProof="0" dirty="0"/>
              <a:t>Zúčastňujú sa aj nebielkovinové nosiče elektrónov nazývané chinóny. </a:t>
            </a:r>
          </a:p>
          <a:p>
            <a:r>
              <a:rPr lang="sk-SK" sz="1800" noProof="0" dirty="0"/>
              <a:t>Nosiče sú v membráne usporiadané v poradí s rastúcim pozitívnym redukčným potenciálom, pričom NADH dehydrogenáza je prvá a cytochrómy sú posledné.</a:t>
            </a:r>
          </a:p>
          <a:p>
            <a:r>
              <a:rPr lang="sk-SK" sz="1800" noProof="0" dirty="0"/>
              <a:t>Na prenose e</a:t>
            </a:r>
            <a:r>
              <a:rPr lang="sk-SK" sz="1800" baseline="30000" noProof="0" dirty="0"/>
              <a:t>–</a:t>
            </a:r>
            <a:r>
              <a:rPr lang="sk-SK" sz="1800" noProof="0" dirty="0"/>
              <a:t> v procesoch súvisiacich s dýchaním sa podieľa aj koenzým Q, (</a:t>
            </a:r>
            <a:r>
              <a:rPr lang="sk-SK" sz="1800" noProof="0" dirty="0" err="1"/>
              <a:t>chinón</a:t>
            </a:r>
            <a:r>
              <a:rPr lang="sk-SK" sz="1800" noProof="0"/>
              <a:t>). Päťuhlíková jednotka v bočnom reťazci (izoprenoid) sa vyskytuje v niekoľkých násobkoch, typicky 6–10. Na úplnú redukciu chinónu v oxidovanej forme sú potrebné 2 e</a:t>
            </a:r>
            <a:r>
              <a:rPr lang="sk-SK" sz="1800" baseline="30000" noProof="0"/>
              <a:t>–</a:t>
            </a:r>
            <a:r>
              <a:rPr lang="sk-SK" sz="1800" noProof="0"/>
              <a:t> a 2 H</a:t>
            </a:r>
            <a:r>
              <a:rPr lang="sk-SK" sz="1800" baseline="30000" noProof="0"/>
              <a:t>+</a:t>
            </a:r>
            <a:r>
              <a:rPr lang="sk-SK" sz="1800" noProof="0"/>
              <a:t> (znázornené červenou).</a:t>
            </a:r>
          </a:p>
          <a:p>
            <a:endParaRPr lang="sk-SK" sz="1800" noProof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083A92E5-2394-B4B6-43A9-4DF274C44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51" y="65989"/>
            <a:ext cx="5850324" cy="342900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3AA16F70-7F62-3940-63C6-8D9EC9FCB1B3}"/>
              </a:ext>
            </a:extLst>
          </p:cNvPr>
          <p:cNvSpPr txBox="1"/>
          <p:nvPr/>
        </p:nvSpPr>
        <p:spPr>
          <a:xfrm>
            <a:off x="9433037" y="0"/>
            <a:ext cx="2480669" cy="1384995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k-SK" sz="1200" noProof="0"/>
              <a:t>Flavínmononukleotid (FMN), nosič atómu vodíka.</a:t>
            </a:r>
          </a:p>
          <a:p>
            <a:r>
              <a:rPr lang="sk-SK" sz="1200" noProof="0"/>
              <a:t>Miesto oxidácie a redukcie (zvýraznené červenou) je rovnaké v FMN a príbuznom koenzýme flavínadeníndinukleotide (FAD, nie je zobrazený)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256C110-1A09-E5FB-7505-6A1F8B9B0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644" y="3635774"/>
            <a:ext cx="4044210" cy="315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B0C1C-4225-6AF9-AA63-D323C512B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71B9B8-BE15-55CC-B179-3049996D1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Citrátový cyklus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01A6189C-57EB-9B25-CD6D-62DB45AAB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46" y="0"/>
            <a:ext cx="8190754" cy="6858000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7FA856D2-1DCF-72C0-0880-34E7BA019497}"/>
              </a:ext>
            </a:extLst>
          </p:cNvPr>
          <p:cNvSpPr txBox="1"/>
          <p:nvPr/>
        </p:nvSpPr>
        <p:spPr>
          <a:xfrm>
            <a:off x="838200" y="1018829"/>
            <a:ext cx="3289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/>
              <a:t>tiež Krebsov cyklus, cyklus kyseliny citrónovej, skratky TCA, CAC,..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75E673E0-9438-9F3A-01AB-5CD956D23B7C}"/>
              </a:ext>
            </a:extLst>
          </p:cNvPr>
          <p:cNvSpPr txBox="1"/>
          <p:nvPr/>
        </p:nvSpPr>
        <p:spPr>
          <a:xfrm>
            <a:off x="838200" y="2134197"/>
            <a:ext cx="32897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noProof="0"/>
              <a:t>jedna zo základných metabolických dráh aeróbnej oxidácie organických látok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noProof="0"/>
              <a:t>vstupná látka – pyruvát je produktom glykolytického štiepenia glukózy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noProof="0"/>
              <a:t>proces zabezpečuje postupné uvoľňovanie energie, ktorá sa ukladá vo forme redukovaných koenzýmov (NADH a FADH2), ktoré sú následne využité pri dýchaní na tvorbu ATP.</a:t>
            </a:r>
          </a:p>
        </p:txBody>
      </p:sp>
    </p:spTree>
    <p:extLst>
      <p:ext uri="{BB962C8B-B14F-4D97-AF65-F5344CB8AC3E}">
        <p14:creationId xmlns:p14="http://schemas.microsoft.com/office/powerpoint/2010/main" val="3037191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F51EA-405C-AAC6-52F7-9ABC4A5D1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6AC3F3C5-C342-6B8A-A459-536F2FA38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90" y="181352"/>
            <a:ext cx="8555421" cy="6002744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2734BACD-6156-A7AF-EA21-91DCB618240E}"/>
              </a:ext>
            </a:extLst>
          </p:cNvPr>
          <p:cNvSpPr txBox="1"/>
          <p:nvPr/>
        </p:nvSpPr>
        <p:spPr>
          <a:xfrm>
            <a:off x="1818290" y="6307316"/>
            <a:ext cx="2903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noProof="0">
                <a:solidFill>
                  <a:schemeClr val="tx1">
                    <a:lumMod val="50000"/>
                    <a:lumOff val="50000"/>
                  </a:schemeClr>
                </a:solidFill>
              </a:rPr>
              <a:t>CAC </a:t>
            </a:r>
            <a:r>
              <a:rPr lang="sk-SK" noProof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citrátový cyklus</a:t>
            </a:r>
            <a:endParaRPr lang="sk-SK" noProof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375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A2B99-5E6A-69EC-4BEA-180272BF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44E6CA99-12B0-F085-F115-17F46E958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27" y="0"/>
            <a:ext cx="7646973" cy="6858000"/>
          </a:xfrm>
          <a:prstGeom prst="rect">
            <a:avLst/>
          </a:prstGeom>
        </p:spPr>
      </p:pic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CB501586-31AC-2B38-B897-826C1EC27056}"/>
              </a:ext>
            </a:extLst>
          </p:cNvPr>
          <p:cNvSpPr txBox="1">
            <a:spLocks/>
          </p:cNvSpPr>
          <p:nvPr/>
        </p:nvSpPr>
        <p:spPr>
          <a:xfrm>
            <a:off x="838200" y="1316333"/>
            <a:ext cx="3385930" cy="505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noProof="0"/>
              <a:t>Chemoorganotrofy sa líšia od chemolitotrofov v dvoch dôležitých aspektoch: </a:t>
            </a:r>
          </a:p>
          <a:p>
            <a:pPr marL="457200" indent="-457200">
              <a:buAutoNum type="arabicParenBoth"/>
            </a:pPr>
            <a:r>
              <a:rPr lang="sk-SK" sz="2000" noProof="0"/>
              <a:t>Povahou donora elektrónov (organické verzus anorganické zlúčeniny), a </a:t>
            </a:r>
          </a:p>
          <a:p>
            <a:pPr marL="457200" indent="-457200">
              <a:buAutoNum type="arabicParenBoth"/>
            </a:pPr>
            <a:r>
              <a:rPr lang="sk-SK" sz="2000" noProof="0"/>
              <a:t>Povahou zdroja bunkového uhlíka (organické zlúčeniny verzus CO</a:t>
            </a:r>
            <a:r>
              <a:rPr lang="sk-SK" sz="2000" baseline="-25000" noProof="0"/>
              <a:t>2</a:t>
            </a:r>
            <a:r>
              <a:rPr lang="sk-SK" sz="2000" noProof="0"/>
              <a:t>). </a:t>
            </a:r>
          </a:p>
          <a:p>
            <a:pPr marL="0" indent="0">
              <a:buNone/>
            </a:pPr>
            <a:r>
              <a:rPr lang="sk-SK" sz="2000" noProof="0"/>
              <a:t>Dôležitý je transport elektrónov, ktorý riadi tvorbu protónovej hybnej sily vo všetkých organizmoch.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6BF232A-0A38-18B9-4313-9E4CD5A6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327689" cy="784944"/>
          </a:xfrm>
        </p:spPr>
        <p:txBody>
          <a:bodyPr>
            <a:normAutofit/>
          </a:bodyPr>
          <a:lstStyle/>
          <a:p>
            <a:r>
              <a:rPr lang="sk-SK" sz="2400" noProof="0"/>
              <a:t>Mechanizmy, ktorými bunky generujú energiu</a:t>
            </a:r>
          </a:p>
        </p:txBody>
      </p:sp>
    </p:spTree>
    <p:extLst>
      <p:ext uri="{BB962C8B-B14F-4D97-AF65-F5344CB8AC3E}">
        <p14:creationId xmlns:p14="http://schemas.microsoft.com/office/powerpoint/2010/main" val="2963895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1E47B-D356-3600-E86C-C1BFF870B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C85AA2B2-6520-7E0F-C1A1-0197CA3D8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027" y="0"/>
            <a:ext cx="7646973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D7AB589-803E-DC34-87E8-8A258C322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327689" cy="784944"/>
          </a:xfrm>
        </p:spPr>
        <p:txBody>
          <a:bodyPr>
            <a:normAutofit/>
          </a:bodyPr>
          <a:lstStyle/>
          <a:p>
            <a:r>
              <a:rPr lang="sk-SK" sz="2400" noProof="0"/>
              <a:t>Mechanizmy, ktorými bunky generujú energiu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0D7F890A-4E77-4893-1010-2C9EBB51576D}"/>
              </a:ext>
            </a:extLst>
          </p:cNvPr>
          <p:cNvSpPr txBox="1"/>
          <p:nvPr/>
        </p:nvSpPr>
        <p:spPr>
          <a:xfrm>
            <a:off x="838199" y="1319887"/>
            <a:ext cx="3706827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700" noProof="0"/>
              <a:t>Okrem toho, že v rámci chemotrofných organizmov rozlišujeme medzi striktne aeróbnymi a anaeróbnymi zástupcami; niektoré organizmy (fakultatívne anaeróbne) môžu “prepínať” medzi aeróbnymi a anaeróbnymi metabolickými dráhami v závislosti od podmienok v ktorých sa nachádzajú. Často uvádzaný príklad sú kvasinky, ktoré v aeróbnom prostredí transformujú organické látky na CO</a:t>
            </a:r>
            <a:r>
              <a:rPr lang="sk-SK" sz="1700" baseline="-25000" noProof="0"/>
              <a:t>2</a:t>
            </a:r>
            <a:r>
              <a:rPr lang="sk-SK" sz="1700" noProof="0"/>
              <a:t> respiráciou, avšak v anoxických podmienkach prebieha fermentácia organického substrátu, pri ktorej vzniká tiež CO</a:t>
            </a:r>
            <a:r>
              <a:rPr lang="sk-SK" sz="1700" baseline="-25000" noProof="0"/>
              <a:t>2</a:t>
            </a:r>
            <a:r>
              <a:rPr lang="sk-SK" sz="1700" noProof="0"/>
              <a:t> (v menšej miere) plus fermentačný produkt (etylalkohol, kyselina mliečna) v závislosti od východiskových látok a podmienok fermentácie.  </a:t>
            </a:r>
          </a:p>
        </p:txBody>
      </p:sp>
    </p:spTree>
    <p:extLst>
      <p:ext uri="{BB962C8B-B14F-4D97-AF65-F5344CB8AC3E}">
        <p14:creationId xmlns:p14="http://schemas.microsoft.com/office/powerpoint/2010/main" val="1920211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5E403-9CF0-E26C-9065-B3EBAFD42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17E46C-BE66-125D-8913-3CF58617E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Príklady čiastkových metabolických procesov / reakcií (</a:t>
            </a:r>
            <a:r>
              <a:rPr lang="sk-SK" sz="2400" b="1" noProof="0"/>
              <a:t>Chemoorganotrofia</a:t>
            </a:r>
            <a:r>
              <a:rPr lang="sk-SK" sz="2400" noProof="0"/>
              <a:t>)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BCBFCBA8-2C64-75CF-B9AC-DF53B1428F28}"/>
              </a:ext>
            </a:extLst>
          </p:cNvPr>
          <p:cNvSpPr txBox="1">
            <a:spLocks/>
          </p:cNvSpPr>
          <p:nvPr/>
        </p:nvSpPr>
        <p:spPr>
          <a:xfrm>
            <a:off x="838199" y="1316333"/>
            <a:ext cx="10606549" cy="5176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noProof="0"/>
              <a:t>1. </a:t>
            </a:r>
            <a:r>
              <a:rPr lang="sk-SK" sz="2000" b="1" noProof="0"/>
              <a:t>Aeróbne dýchanie</a:t>
            </a:r>
            <a:r>
              <a:rPr lang="sk-SK" sz="2000" noProof="0"/>
              <a:t> glukózy</a:t>
            </a:r>
          </a:p>
          <a:p>
            <a:pPr marL="0" indent="0">
              <a:buNone/>
            </a:pPr>
            <a:r>
              <a:rPr lang="sk-SK" sz="2000" noProof="0"/>
              <a:t>∆G</a:t>
            </a:r>
            <a:r>
              <a:rPr lang="sk-SK" sz="2000" baseline="30000" noProof="0"/>
              <a:t>0</a:t>
            </a:r>
            <a:r>
              <a:rPr lang="sk-SK" sz="2000" noProof="0"/>
              <a:t>´≈  – 2780 kJ mol</a:t>
            </a:r>
            <a:r>
              <a:rPr lang="sk-SK" sz="2000" baseline="30000" noProof="0"/>
              <a:t>–1</a:t>
            </a:r>
          </a:p>
          <a:p>
            <a:pPr marL="0" indent="0">
              <a:buNone/>
            </a:pPr>
            <a:r>
              <a:rPr lang="sk-SK" sz="2000" noProof="0"/>
              <a:t>Silne exergonická reakcia. Typický výťažok ATP: ≈ 30 až 32 molekúl ATP na jednu molekulu glukózy</a:t>
            </a:r>
          </a:p>
          <a:p>
            <a:pPr marL="0" indent="0">
              <a:buNone/>
            </a:pPr>
            <a:r>
              <a:rPr lang="sk-SK" sz="2000" noProof="0"/>
              <a:t>Ide o vysoko energetický príklad keďže elektróny z organického uhlíka prechádzajú na O₂, (kyslík je veľmi silný akceptor elektrónov).</a:t>
            </a:r>
          </a:p>
          <a:p>
            <a:pPr marL="0" indent="0">
              <a:buNone/>
            </a:pPr>
            <a:r>
              <a:rPr lang="sk-SK" sz="2000" noProof="0"/>
              <a:t>2. </a:t>
            </a:r>
            <a:r>
              <a:rPr lang="sk-SK" sz="2000" b="1" noProof="0"/>
              <a:t>Fermentácia</a:t>
            </a:r>
            <a:r>
              <a:rPr lang="sk-SK" sz="2000" noProof="0"/>
              <a:t>: </a:t>
            </a:r>
            <a:r>
              <a:rPr lang="sk-SK" sz="2000" b="1" noProof="0"/>
              <a:t>mliečne</a:t>
            </a:r>
            <a:r>
              <a:rPr lang="sk-SK" sz="2000" noProof="0"/>
              <a:t> kvasenie</a:t>
            </a:r>
          </a:p>
          <a:p>
            <a:pPr marL="0" indent="0">
              <a:buNone/>
            </a:pPr>
            <a:r>
              <a:rPr lang="sk-SK" sz="2000" noProof="0"/>
              <a:t>Výťažok ATP: 2 molekuly ATP na jednu molukulu glukózy</a:t>
            </a:r>
          </a:p>
          <a:p>
            <a:pPr marL="0" indent="0">
              <a:buNone/>
            </a:pPr>
            <a:r>
              <a:rPr lang="sk-SK" sz="2000" noProof="0"/>
              <a:t>Len slabo exergonická reakcia v porovnaní s dýchaním. Nepoužíva sa žiadny externý akceptor elektrónov; organický uhlík je donorom aj akceptorom elektrónov.</a:t>
            </a:r>
          </a:p>
          <a:p>
            <a:pPr marL="0" indent="0">
              <a:buNone/>
            </a:pPr>
            <a:r>
              <a:rPr lang="sk-SK" sz="2000" noProof="0"/>
              <a:t>3. </a:t>
            </a:r>
            <a:r>
              <a:rPr lang="sk-SK" sz="2000" b="1" noProof="0"/>
              <a:t>Fermentácia</a:t>
            </a:r>
            <a:r>
              <a:rPr lang="sk-SK" sz="2000" noProof="0"/>
              <a:t>: </a:t>
            </a:r>
            <a:r>
              <a:rPr lang="sk-SK" sz="2000" b="1" noProof="0"/>
              <a:t>alkoholové</a:t>
            </a:r>
            <a:r>
              <a:rPr lang="sk-SK" sz="2000" noProof="0"/>
              <a:t> (etylalkohol) kvasenie</a:t>
            </a:r>
          </a:p>
          <a:p>
            <a:pPr marL="0" indent="0">
              <a:buNone/>
            </a:pPr>
            <a:r>
              <a:rPr lang="sk-SK" sz="2000" noProof="0"/>
              <a:t>Výťažok ATP: 2 molekuly ATP na jednu molukulu glukózy</a:t>
            </a:r>
          </a:p>
          <a:p>
            <a:pPr marL="0" indent="0">
              <a:buNone/>
            </a:pPr>
            <a:r>
              <a:rPr lang="sk-SK" sz="2000" noProof="0"/>
              <a:t>Oveľa menej efektívny spôsob získania energie v porovnaní s dýchaním.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C3E7904E-3E28-B847-6251-489240468E3B}"/>
                  </a:ext>
                </a:extLst>
              </p:cNvPr>
              <p:cNvSpPr txBox="1"/>
              <p:nvPr/>
            </p:nvSpPr>
            <p:spPr>
              <a:xfrm>
                <a:off x="4278969" y="1316333"/>
                <a:ext cx="3725007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→6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C3E7904E-3E28-B847-6251-489240468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8969" y="1316333"/>
                <a:ext cx="3725007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BlokTextu 6">
                <a:extLst>
                  <a:ext uri="{FF2B5EF4-FFF2-40B4-BE49-F238E27FC236}">
                    <a16:creationId xmlns:a16="http://schemas.microsoft.com/office/drawing/2014/main" id="{9E737275-362E-AB3C-7E7C-6B087EA04B34}"/>
                  </a:ext>
                </a:extLst>
              </p:cNvPr>
              <p:cNvSpPr txBox="1"/>
              <p:nvPr/>
            </p:nvSpPr>
            <p:spPr>
              <a:xfrm>
                <a:off x="4825722" y="3429000"/>
                <a:ext cx="4370830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→2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CH</m:t>
                      </m:r>
                      <m:d>
                        <m:d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OH</m:t>
                          </m:r>
                        </m:e>
                      </m:d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CO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7" name="BlokTextu 6">
                <a:extLst>
                  <a:ext uri="{FF2B5EF4-FFF2-40B4-BE49-F238E27FC236}">
                    <a16:creationId xmlns:a16="http://schemas.microsoft.com/office/drawing/2014/main" id="{9E737275-362E-AB3C-7E7C-6B087EA04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722" y="3429000"/>
                <a:ext cx="437083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2E4E5A95-0150-9908-A40B-54C60FF26164}"/>
                  </a:ext>
                </a:extLst>
              </p:cNvPr>
              <p:cNvSpPr txBox="1"/>
              <p:nvPr/>
            </p:nvSpPr>
            <p:spPr>
              <a:xfrm>
                <a:off x="6611106" y="4950179"/>
                <a:ext cx="3565628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OH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2E4E5A95-0150-9908-A40B-54C60FF261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106" y="4950179"/>
                <a:ext cx="356562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BlokTextu 2">
            <a:extLst>
              <a:ext uri="{FF2B5EF4-FFF2-40B4-BE49-F238E27FC236}">
                <a16:creationId xmlns:a16="http://schemas.microsoft.com/office/drawing/2014/main" id="{BCE0BB45-34FA-6A3D-2DD2-35F92F95A0A7}"/>
              </a:ext>
            </a:extLst>
          </p:cNvPr>
          <p:cNvSpPr txBox="1"/>
          <p:nvPr/>
        </p:nvSpPr>
        <p:spPr>
          <a:xfrm>
            <a:off x="800292" y="6273225"/>
            <a:ext cx="11621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b="1" noProof="0">
                <a:solidFill>
                  <a:schemeClr val="bg1">
                    <a:lumMod val="50000"/>
                  </a:schemeClr>
                </a:solidFill>
              </a:rPr>
              <a:t>je vhodné uviesť, že rovnice prezentované na tomto a nasledovných slaidoch vyjadrujú  iba východiskové a “konečné” látky, neznázorňujú metabolické dráhy vo svojej komplexnosti, napr. množstvo organických medziproduktov a podobne...</a:t>
            </a:r>
          </a:p>
        </p:txBody>
      </p: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7AF5F440-2941-8800-C1D5-FC34E96E6073}"/>
              </a:ext>
            </a:extLst>
          </p:cNvPr>
          <p:cNvCxnSpPr/>
          <p:nvPr/>
        </p:nvCxnSpPr>
        <p:spPr>
          <a:xfrm>
            <a:off x="0" y="6273225"/>
            <a:ext cx="12192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571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21FA-460B-50BB-7BEE-E2BF7FEA6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5F036C-C698-1E04-1C9C-59EEC17F1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Príklady čiastkových metabolických procesov / reakcií (</a:t>
            </a:r>
            <a:r>
              <a:rPr lang="sk-SK" sz="2400" b="1" noProof="0"/>
              <a:t>Chemoorganotrofia</a:t>
            </a:r>
            <a:r>
              <a:rPr lang="sk-SK" sz="2400" noProof="0"/>
              <a:t>)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06318F30-3DFE-6A78-2AB5-D99652118C97}"/>
              </a:ext>
            </a:extLst>
          </p:cNvPr>
          <p:cNvSpPr txBox="1">
            <a:spLocks/>
          </p:cNvSpPr>
          <p:nvPr/>
        </p:nvSpPr>
        <p:spPr>
          <a:xfrm>
            <a:off x="838199" y="1316333"/>
            <a:ext cx="10606549" cy="51765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noProof="0"/>
              <a:t>4. </a:t>
            </a:r>
            <a:r>
              <a:rPr lang="sk-SK" sz="2000" b="1" noProof="0"/>
              <a:t>Denitrifikácia organickou hmotou</a:t>
            </a:r>
            <a:r>
              <a:rPr lang="sk-SK" sz="2000" noProof="0"/>
              <a:t>.</a:t>
            </a:r>
          </a:p>
          <a:p>
            <a:pPr marL="0" indent="0">
              <a:buNone/>
            </a:pPr>
            <a:r>
              <a:rPr lang="sk-SK" sz="2000" noProof="0"/>
              <a:t>Zjednodušená schéma (octan ako východisková látka):</a:t>
            </a:r>
          </a:p>
          <a:p>
            <a:pPr marL="0" indent="0">
              <a:buNone/>
            </a:pPr>
            <a:r>
              <a:rPr lang="sk-SK" sz="2000" noProof="0"/>
              <a:t>Silne exergonická, ale vo všeobecnosti menej energeticky výhodná ako aeróbne dýchanie. Dusičnan je dobrý akceptor elektrónov, ale slabší ako O₂.</a:t>
            </a:r>
          </a:p>
          <a:p>
            <a:pPr marL="0" indent="0">
              <a:buNone/>
            </a:pPr>
            <a:r>
              <a:rPr lang="sk-SK" sz="2000" noProof="0"/>
              <a:t>Hierarchia (efektivita) elektrónových akceptorov z pohľadu množstva získanej energie:</a:t>
            </a:r>
          </a:p>
          <a:p>
            <a:pPr marL="0" indent="0">
              <a:buNone/>
            </a:pPr>
            <a:endParaRPr lang="sk-SK" sz="2000" noProof="0"/>
          </a:p>
          <a:p>
            <a:pPr marL="0" indent="0">
              <a:buNone/>
            </a:pPr>
            <a:r>
              <a:rPr lang="sk-SK" sz="2000" noProof="0"/>
              <a:t>5. </a:t>
            </a:r>
            <a:r>
              <a:rPr lang="sk-SK" sz="2000" b="1" noProof="0"/>
              <a:t>Redukcia síranov organickou hmotou</a:t>
            </a:r>
            <a:r>
              <a:rPr lang="sk-SK" sz="2000" noProof="0"/>
              <a:t>.</a:t>
            </a:r>
          </a:p>
          <a:p>
            <a:pPr marL="0" indent="0">
              <a:buNone/>
            </a:pPr>
            <a:r>
              <a:rPr lang="sk-SK" sz="2000" noProof="0"/>
              <a:t>Octan ako reagujúca látka:</a:t>
            </a:r>
          </a:p>
          <a:p>
            <a:pPr marL="0" indent="0">
              <a:buNone/>
            </a:pPr>
            <a:r>
              <a:rPr lang="sk-SK" sz="2000" noProof="0"/>
              <a:t>∆G</a:t>
            </a:r>
            <a:r>
              <a:rPr lang="sk-SK" sz="2000" baseline="30000" noProof="0"/>
              <a:t>0</a:t>
            </a:r>
            <a:r>
              <a:rPr lang="sk-SK" sz="2000" noProof="0"/>
              <a:t>´≈  – 50 kJ mol</a:t>
            </a:r>
            <a:r>
              <a:rPr lang="sk-SK" sz="2000" baseline="30000" noProof="0"/>
              <a:t>–1</a:t>
            </a:r>
          </a:p>
          <a:p>
            <a:pPr marL="0" indent="0">
              <a:buNone/>
            </a:pPr>
            <a:r>
              <a:rPr lang="sk-SK" sz="2000" noProof="0"/>
              <a:t>Oveľa menej získanej E ako pri aeróbnom dýchaní alebo denitrifikácii. To je dôvod, prečo organizmy redukujúce sírany rastú pomaly.</a:t>
            </a:r>
          </a:p>
          <a:p>
            <a:pPr marL="0" indent="0">
              <a:buNone/>
            </a:pPr>
            <a:r>
              <a:rPr lang="sk-SK" sz="2000" noProof="0"/>
              <a:t>6. </a:t>
            </a:r>
            <a:r>
              <a:rPr lang="sk-SK" sz="2000" b="1" noProof="0"/>
              <a:t>Metanogenéza z octanu</a:t>
            </a:r>
            <a:r>
              <a:rPr lang="sk-SK" sz="2000" noProof="0"/>
              <a:t>: </a:t>
            </a:r>
          </a:p>
          <a:p>
            <a:pPr marL="0" indent="0">
              <a:buNone/>
            </a:pPr>
            <a:r>
              <a:rPr lang="sk-SK" sz="2000" noProof="0"/>
              <a:t>∆G</a:t>
            </a:r>
            <a:r>
              <a:rPr lang="sk-SK" sz="2000" baseline="30000" noProof="0"/>
              <a:t>0</a:t>
            </a:r>
            <a:r>
              <a:rPr lang="sk-SK" sz="2000" noProof="0"/>
              <a:t>´≈  – 31 kJ mo</a:t>
            </a:r>
            <a:r>
              <a:rPr lang="sk-SK" sz="2000" baseline="30000" noProof="0"/>
              <a:t>l–1</a:t>
            </a:r>
          </a:p>
          <a:p>
            <a:pPr marL="0" indent="0">
              <a:buNone/>
            </a:pPr>
            <a:r>
              <a:rPr lang="sk-SK" sz="2000" noProof="0"/>
              <a:t>Sotva dostatok energie na život za štandardných podmienok. Metanogénne organizmy (doména Archea) žijú blízko termodynamického limitu.</a:t>
            </a:r>
          </a:p>
          <a:p>
            <a:endParaRPr lang="sk-SK" sz="2000" noProof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>
                <a:extLst>
                  <a:ext uri="{FF2B5EF4-FFF2-40B4-BE49-F238E27FC236}">
                    <a16:creationId xmlns:a16="http://schemas.microsoft.com/office/drawing/2014/main" id="{11A09191-5B4C-9FEF-EEC5-0EDD24F1D76E}"/>
                  </a:ext>
                </a:extLst>
              </p:cNvPr>
              <p:cNvSpPr txBox="1"/>
              <p:nvPr/>
            </p:nvSpPr>
            <p:spPr>
              <a:xfrm>
                <a:off x="5259476" y="1266093"/>
                <a:ext cx="6094324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sk-SK" sz="2000" noProof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CO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+8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N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+13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→10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+14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5" name="BlokTextu 4">
                <a:extLst>
                  <a:ext uri="{FF2B5EF4-FFF2-40B4-BE49-F238E27FC236}">
                    <a16:creationId xmlns:a16="http://schemas.microsoft.com/office/drawing/2014/main" id="{11A09191-5B4C-9FEF-EEC5-0EDD24F1D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9476" y="1266093"/>
                <a:ext cx="6094324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BlokTextu 9">
                <a:extLst>
                  <a:ext uri="{FF2B5EF4-FFF2-40B4-BE49-F238E27FC236}">
                    <a16:creationId xmlns:a16="http://schemas.microsoft.com/office/drawing/2014/main" id="{E511C045-05F4-5249-2404-30481DD8ED0E}"/>
                  </a:ext>
                </a:extLst>
              </p:cNvPr>
              <p:cNvSpPr txBox="1"/>
              <p:nvPr/>
            </p:nvSpPr>
            <p:spPr>
              <a:xfrm>
                <a:off x="902747" y="2983030"/>
                <a:ext cx="5124659" cy="405176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N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Mn</m:t>
                      </m:r>
                      <m:d>
                        <m:d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IV</m:t>
                          </m:r>
                        </m:e>
                      </m:d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Fe</m:t>
                      </m:r>
                      <m:d>
                        <m:d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III</m:t>
                          </m:r>
                        </m:e>
                      </m:d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0" name="BlokTextu 9">
                <a:extLst>
                  <a:ext uri="{FF2B5EF4-FFF2-40B4-BE49-F238E27FC236}">
                    <a16:creationId xmlns:a16="http://schemas.microsoft.com/office/drawing/2014/main" id="{E511C045-05F4-5249-2404-30481DD8E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747" y="2983030"/>
                <a:ext cx="5124659" cy="4051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BlokTextu 11">
                <a:extLst>
                  <a:ext uri="{FF2B5EF4-FFF2-40B4-BE49-F238E27FC236}">
                    <a16:creationId xmlns:a16="http://schemas.microsoft.com/office/drawing/2014/main" id="{3CF519C0-56F0-007B-03D0-7A1D8C6D5F38}"/>
                  </a:ext>
                </a:extLst>
              </p:cNvPr>
              <p:cNvSpPr txBox="1"/>
              <p:nvPr/>
            </p:nvSpPr>
            <p:spPr>
              <a:xfrm>
                <a:off x="4009292" y="3756703"/>
                <a:ext cx="5456255" cy="40338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CO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→2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2" name="BlokTextu 11">
                <a:extLst>
                  <a:ext uri="{FF2B5EF4-FFF2-40B4-BE49-F238E27FC236}">
                    <a16:creationId xmlns:a16="http://schemas.microsoft.com/office/drawing/2014/main" id="{3CF519C0-56F0-007B-03D0-7A1D8C6D5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292" y="3756703"/>
                <a:ext cx="5456255" cy="4033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BlokTextu 13">
                <a:extLst>
                  <a:ext uri="{FF2B5EF4-FFF2-40B4-BE49-F238E27FC236}">
                    <a16:creationId xmlns:a16="http://schemas.microsoft.com/office/drawing/2014/main" id="{9CB7A1D5-C80B-989F-E3D6-FC506FE8B1B4}"/>
                  </a:ext>
                </a:extLst>
              </p:cNvPr>
              <p:cNvSpPr txBox="1"/>
              <p:nvPr/>
            </p:nvSpPr>
            <p:spPr>
              <a:xfrm>
                <a:off x="4130932" y="5121044"/>
                <a:ext cx="3636089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CO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4" name="BlokTextu 13">
                <a:extLst>
                  <a:ext uri="{FF2B5EF4-FFF2-40B4-BE49-F238E27FC236}">
                    <a16:creationId xmlns:a16="http://schemas.microsoft.com/office/drawing/2014/main" id="{9CB7A1D5-C80B-989F-E3D6-FC506FE8B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932" y="5121044"/>
                <a:ext cx="363608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7093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44F89-1BA5-263D-4D27-1E6A572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DF5672-BB33-98A8-5011-70A419F7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Príklady čiastkových metabolických procesov / reakcií (</a:t>
            </a:r>
            <a:r>
              <a:rPr lang="sk-SK" sz="2400" b="1" noProof="0"/>
              <a:t>Chemolitotrofia</a:t>
            </a:r>
            <a:r>
              <a:rPr lang="sk-SK" sz="2400" noProof="0"/>
              <a:t>)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97927448-FF10-3C12-9303-513D0210305B}"/>
              </a:ext>
            </a:extLst>
          </p:cNvPr>
          <p:cNvSpPr txBox="1">
            <a:spLocks/>
          </p:cNvSpPr>
          <p:nvPr/>
        </p:nvSpPr>
        <p:spPr>
          <a:xfrm>
            <a:off x="838199" y="1316333"/>
            <a:ext cx="10606549" cy="53856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400" noProof="0"/>
              <a:t>1. Oxidácia </a:t>
            </a:r>
            <a:r>
              <a:rPr lang="sk-SK" sz="2400" b="1" noProof="0"/>
              <a:t>vodíka</a:t>
            </a:r>
            <a:r>
              <a:rPr lang="sk-SK" sz="2400" noProof="0"/>
              <a:t> ∆G</a:t>
            </a:r>
            <a:r>
              <a:rPr lang="sk-SK" sz="2400" baseline="30000" noProof="0"/>
              <a:t>0</a:t>
            </a:r>
            <a:r>
              <a:rPr lang="sk-SK" sz="2400" noProof="0"/>
              <a:t>´≈  – 474 kJ na 2 moly H</a:t>
            </a:r>
            <a:r>
              <a:rPr lang="sk-SK" sz="2400" baseline="-25000" noProof="0"/>
              <a:t>2</a:t>
            </a:r>
            <a:endParaRPr lang="sk-SK" sz="2400" noProof="0"/>
          </a:p>
          <a:p>
            <a:pPr marL="0" indent="0">
              <a:buNone/>
            </a:pPr>
            <a:r>
              <a:rPr lang="sk-SK" sz="2400" noProof="0"/>
              <a:t>Silne exergonická reakcie. Zdrojom elektrónov je H₂, a O₂ je terminálny akceptor.</a:t>
            </a:r>
          </a:p>
          <a:p>
            <a:pPr marL="0" indent="0">
              <a:buNone/>
            </a:pPr>
            <a:r>
              <a:rPr lang="sk-SK" sz="2400" noProof="0"/>
              <a:t>2. Oxidácia </a:t>
            </a:r>
            <a:r>
              <a:rPr lang="sk-SK" sz="2400" b="1" noProof="0"/>
              <a:t>amónneho iónu </a:t>
            </a:r>
            <a:r>
              <a:rPr lang="sk-SK" sz="2400" noProof="0"/>
              <a:t>nitrifikačnými organizmami ∆G</a:t>
            </a:r>
            <a:r>
              <a:rPr lang="sk-SK" sz="2400" baseline="30000" noProof="0"/>
              <a:t>0</a:t>
            </a:r>
            <a:r>
              <a:rPr lang="sk-SK" sz="2400" noProof="0"/>
              <a:t>´≈  – 275 kJ mol</a:t>
            </a:r>
            <a:r>
              <a:rPr lang="sk-SK" sz="2400" baseline="30000" noProof="0"/>
              <a:t>–1</a:t>
            </a:r>
            <a:r>
              <a:rPr lang="sk-SK" sz="2400" noProof="0"/>
              <a:t> NH</a:t>
            </a:r>
            <a:r>
              <a:rPr lang="sk-SK" sz="2400" baseline="-25000" noProof="0"/>
              <a:t>4</a:t>
            </a:r>
            <a:r>
              <a:rPr lang="sk-SK" sz="2400" baseline="30000" noProof="0"/>
              <a:t>+</a:t>
            </a:r>
            <a:endParaRPr lang="sk-SK" sz="2400" noProof="0"/>
          </a:p>
          <a:p>
            <a:pPr marL="0" indent="0">
              <a:buNone/>
            </a:pPr>
            <a:endParaRPr lang="sk-SK" sz="2400" noProof="0"/>
          </a:p>
          <a:p>
            <a:pPr marL="0" indent="0">
              <a:buNone/>
            </a:pPr>
            <a:r>
              <a:rPr lang="sk-SK" sz="2400" noProof="0"/>
              <a:t>Exergonická reakcia avšak množstvo uvoľnenej energie je </a:t>
            </a:r>
            <a:r>
              <a:rPr lang="en-US" sz="2400" noProof="0"/>
              <a:t>menšie</a:t>
            </a:r>
            <a:r>
              <a:rPr lang="sk-SK" sz="2400" noProof="0"/>
              <a:t>. Nitrifikačné organizmy musia zoxidovať veľa NH</a:t>
            </a:r>
            <a:r>
              <a:rPr lang="sk-SK" sz="2400" baseline="-25000" noProof="0"/>
              <a:t>4</a:t>
            </a:r>
            <a:r>
              <a:rPr lang="sk-SK" sz="2400" baseline="30000" noProof="0"/>
              <a:t>+</a:t>
            </a:r>
            <a:r>
              <a:rPr lang="sk-SK" sz="2400" noProof="0"/>
              <a:t> na fixáciu významnejšieho množstva CO</a:t>
            </a:r>
            <a:r>
              <a:rPr lang="sk-SK" sz="2400" baseline="-25000" noProof="0"/>
              <a:t>2</a:t>
            </a:r>
            <a:r>
              <a:rPr lang="sk-SK" sz="2400" noProof="0"/>
              <a:t> a rast</a:t>
            </a:r>
          </a:p>
          <a:p>
            <a:pPr marL="0" indent="0">
              <a:buNone/>
            </a:pPr>
            <a:r>
              <a:rPr lang="sk-SK" sz="2400" noProof="0"/>
              <a:t>3. Oxidácia </a:t>
            </a:r>
            <a:r>
              <a:rPr lang="sk-SK" sz="2400" b="1" noProof="0"/>
              <a:t>dusičnanov</a:t>
            </a:r>
            <a:r>
              <a:rPr lang="sk-SK" sz="2400" noProof="0"/>
              <a:t> ∆G</a:t>
            </a:r>
            <a:r>
              <a:rPr lang="sk-SK" sz="2400" baseline="30000" noProof="0"/>
              <a:t>0</a:t>
            </a:r>
            <a:r>
              <a:rPr lang="sk-SK" sz="2400" noProof="0"/>
              <a:t>´≈  – 75 kJ mol</a:t>
            </a:r>
            <a:r>
              <a:rPr lang="sk-SK" sz="2400" baseline="30000" noProof="0"/>
              <a:t>–1</a:t>
            </a:r>
            <a:r>
              <a:rPr lang="sk-SK" sz="2400" noProof="0"/>
              <a:t> N0</a:t>
            </a:r>
            <a:r>
              <a:rPr lang="sk-SK" sz="2400" baseline="-25000" noProof="0"/>
              <a:t>2</a:t>
            </a:r>
            <a:r>
              <a:rPr lang="sk-SK" sz="2400" baseline="30000" noProof="0"/>
              <a:t>-</a:t>
            </a:r>
            <a:endParaRPr lang="sk-SK" sz="2400" noProof="0"/>
          </a:p>
          <a:p>
            <a:pPr marL="0" indent="0">
              <a:buNone/>
            </a:pPr>
            <a:r>
              <a:rPr lang="sk-SK" sz="2400" noProof="0"/>
              <a:t>Exergonická reakcia, avšak množstvo získanej energie je relatívne nízke.</a:t>
            </a:r>
          </a:p>
          <a:p>
            <a:pPr marL="0" indent="0">
              <a:buNone/>
            </a:pPr>
            <a:r>
              <a:rPr lang="sk-SK" sz="2400" noProof="0"/>
              <a:t>4. Oxidácia </a:t>
            </a:r>
            <a:r>
              <a:rPr lang="sk-SK" sz="2400" b="1" noProof="0"/>
              <a:t>sírovodíka </a:t>
            </a:r>
            <a:r>
              <a:rPr lang="sk-SK" sz="2400" noProof="0"/>
              <a:t>∆G</a:t>
            </a:r>
            <a:r>
              <a:rPr lang="sk-SK" sz="2400" baseline="30000" noProof="0"/>
              <a:t>0</a:t>
            </a:r>
            <a:r>
              <a:rPr lang="sk-SK" sz="2400" noProof="0"/>
              <a:t>´≈  – 798 kJ mol</a:t>
            </a:r>
            <a:r>
              <a:rPr lang="sk-SK" sz="2400" baseline="30000" noProof="0"/>
              <a:t>–1</a:t>
            </a:r>
            <a:r>
              <a:rPr lang="sk-SK" sz="2400" noProof="0"/>
              <a:t> H</a:t>
            </a:r>
            <a:r>
              <a:rPr lang="sk-SK" sz="2400" baseline="-25000" noProof="0"/>
              <a:t>2</a:t>
            </a:r>
            <a:r>
              <a:rPr lang="sk-SK" sz="2400" noProof="0"/>
              <a:t>S</a:t>
            </a:r>
          </a:p>
          <a:p>
            <a:pPr marL="0" indent="0">
              <a:buNone/>
            </a:pPr>
            <a:r>
              <a:rPr lang="sk-SK" sz="2400" noProof="0"/>
              <a:t>Výrazne exergonická. Využívané baktériami oxidujúcimi síru.</a:t>
            </a:r>
          </a:p>
          <a:p>
            <a:pPr marL="0" indent="0">
              <a:buNone/>
            </a:pPr>
            <a:r>
              <a:rPr lang="sk-SK" sz="2400" noProof="0"/>
              <a:t>5. Oxidácia </a:t>
            </a:r>
            <a:r>
              <a:rPr lang="sk-SK" sz="2400" b="1" noProof="0"/>
              <a:t>Fe</a:t>
            </a:r>
          </a:p>
          <a:p>
            <a:pPr marL="0" indent="0">
              <a:buNone/>
            </a:pPr>
            <a:r>
              <a:rPr lang="sk-SK" sz="2400" noProof="0"/>
              <a:t>Nízky výťažok; je potrebné zoxidovať veľké množstvo Fe²⁺ na získanie 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A22745E4-781C-BA94-7750-DFC1F2134FCA}"/>
                  </a:ext>
                </a:extLst>
              </p:cNvPr>
              <p:cNvSpPr txBox="1"/>
              <p:nvPr/>
            </p:nvSpPr>
            <p:spPr>
              <a:xfrm>
                <a:off x="6758491" y="1337119"/>
                <a:ext cx="2482327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sk-SK" sz="2000" noProof="0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A22745E4-781C-BA94-7750-DFC1F2134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491" y="1337119"/>
                <a:ext cx="2482327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BlokTextu 7">
                <a:extLst>
                  <a:ext uri="{FF2B5EF4-FFF2-40B4-BE49-F238E27FC236}">
                    <a16:creationId xmlns:a16="http://schemas.microsoft.com/office/drawing/2014/main" id="{9CC763C7-652F-5AEB-219E-0C89AC9EAA03}"/>
                  </a:ext>
                </a:extLst>
              </p:cNvPr>
              <p:cNvSpPr txBox="1"/>
              <p:nvPr/>
            </p:nvSpPr>
            <p:spPr>
              <a:xfrm>
                <a:off x="913505" y="2601563"/>
                <a:ext cx="4078046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N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+1.5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N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8" name="BlokTextu 7">
                <a:extLst>
                  <a:ext uri="{FF2B5EF4-FFF2-40B4-BE49-F238E27FC236}">
                    <a16:creationId xmlns:a16="http://schemas.microsoft.com/office/drawing/2014/main" id="{9CC763C7-652F-5AEB-219E-0C89AC9EA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05" y="2601563"/>
                <a:ext cx="4078046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BlokTextu 10">
                <a:extLst>
                  <a:ext uri="{FF2B5EF4-FFF2-40B4-BE49-F238E27FC236}">
                    <a16:creationId xmlns:a16="http://schemas.microsoft.com/office/drawing/2014/main" id="{F2641E4B-9541-0542-40EB-8B0AA7C4FC92}"/>
                  </a:ext>
                </a:extLst>
              </p:cNvPr>
              <p:cNvSpPr txBox="1"/>
              <p:nvPr/>
            </p:nvSpPr>
            <p:spPr>
              <a:xfrm>
                <a:off x="7016678" y="3776844"/>
                <a:ext cx="2482328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N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+0.5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N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1" name="BlokTextu 10">
                <a:extLst>
                  <a:ext uri="{FF2B5EF4-FFF2-40B4-BE49-F238E27FC236}">
                    <a16:creationId xmlns:a16="http://schemas.microsoft.com/office/drawing/2014/main" id="{F2641E4B-9541-0542-40EB-8B0AA7C4F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678" y="3776844"/>
                <a:ext cx="248232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BlokTextu 14">
                <a:extLst>
                  <a:ext uri="{FF2B5EF4-FFF2-40B4-BE49-F238E27FC236}">
                    <a16:creationId xmlns:a16="http://schemas.microsoft.com/office/drawing/2014/main" id="{CBD0E5D8-49A4-BEB2-8FAC-B87A8DF69EC7}"/>
                  </a:ext>
                </a:extLst>
              </p:cNvPr>
              <p:cNvSpPr txBox="1"/>
              <p:nvPr/>
            </p:nvSpPr>
            <p:spPr>
              <a:xfrm>
                <a:off x="7016678" y="4594247"/>
                <a:ext cx="3018907" cy="40338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</m:t>
                      </m:r>
                      <m:sSubSup>
                        <m:sSub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b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5" name="BlokTextu 14">
                <a:extLst>
                  <a:ext uri="{FF2B5EF4-FFF2-40B4-BE49-F238E27FC236}">
                    <a16:creationId xmlns:a16="http://schemas.microsoft.com/office/drawing/2014/main" id="{CBD0E5D8-49A4-BEB2-8FAC-B87A8DF69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678" y="4594247"/>
                <a:ext cx="3018907" cy="4033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BlokTextu 16">
                <a:extLst>
                  <a:ext uri="{FF2B5EF4-FFF2-40B4-BE49-F238E27FC236}">
                    <a16:creationId xmlns:a16="http://schemas.microsoft.com/office/drawing/2014/main" id="{E085076C-79ED-BF20-9F5D-9D0941C9B887}"/>
                  </a:ext>
                </a:extLst>
              </p:cNvPr>
              <p:cNvSpPr txBox="1"/>
              <p:nvPr/>
            </p:nvSpPr>
            <p:spPr>
              <a:xfrm>
                <a:off x="2826530" y="5494458"/>
                <a:ext cx="4498098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+0.25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3+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+0.5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7" name="BlokTextu 16">
                <a:extLst>
                  <a:ext uri="{FF2B5EF4-FFF2-40B4-BE49-F238E27FC236}">
                    <a16:creationId xmlns:a16="http://schemas.microsoft.com/office/drawing/2014/main" id="{E085076C-79ED-BF20-9F5D-9D0941C9B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530" y="5494458"/>
                <a:ext cx="4498098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016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909E-4EA3-F747-1C08-D2EFC1300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0D82CC-E5F7-658C-DC62-3A4DB0BE7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Príklady čiastkových metabolických procesov / reakcií (</a:t>
            </a:r>
            <a:r>
              <a:rPr lang="sk-SK" sz="2400" b="1" noProof="0"/>
              <a:t>Fototrofia</a:t>
            </a:r>
            <a:r>
              <a:rPr lang="sk-SK" sz="2400" noProof="0"/>
              <a:t>)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7A6FFAEE-2069-7CA3-2365-68E1312C0E95}"/>
              </a:ext>
            </a:extLst>
          </p:cNvPr>
          <p:cNvSpPr txBox="1">
            <a:spLocks/>
          </p:cNvSpPr>
          <p:nvPr/>
        </p:nvSpPr>
        <p:spPr>
          <a:xfrm>
            <a:off x="838199" y="1316333"/>
            <a:ext cx="10606549" cy="5385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200" noProof="0"/>
              <a:t>1. </a:t>
            </a:r>
            <a:r>
              <a:rPr lang="sk-SK" sz="2200" b="1" noProof="0"/>
              <a:t>Fotosyntéza</a:t>
            </a:r>
            <a:r>
              <a:rPr lang="sk-SK" sz="2200" noProof="0"/>
              <a:t> (oxygénna)</a:t>
            </a:r>
          </a:p>
          <a:p>
            <a:pPr marL="0" indent="0">
              <a:buNone/>
            </a:pPr>
            <a:r>
              <a:rPr lang="sk-SK" sz="2200" noProof="0"/>
              <a:t>∆G</a:t>
            </a:r>
            <a:r>
              <a:rPr lang="sk-SK" sz="2200" baseline="30000" noProof="0"/>
              <a:t>0</a:t>
            </a:r>
            <a:r>
              <a:rPr lang="sk-SK" sz="2200" noProof="0"/>
              <a:t>´≈  +2870 kJ mol</a:t>
            </a:r>
            <a:r>
              <a:rPr lang="sk-SK" sz="2200" baseline="30000" noProof="0"/>
              <a:t>–1</a:t>
            </a:r>
            <a:r>
              <a:rPr lang="sk-SK" sz="2200" noProof="0"/>
              <a:t> glukózy.</a:t>
            </a:r>
          </a:p>
          <a:p>
            <a:pPr marL="0" indent="0">
              <a:buNone/>
            </a:pPr>
            <a:r>
              <a:rPr lang="sk-SK" sz="2200" noProof="0"/>
              <a:t>Endergonická reakcia. Je potrebná svetelná energia. Ide v podstate o reverzný proces k dýchaniu glukózy.</a:t>
            </a:r>
          </a:p>
          <a:p>
            <a:pPr marL="0" indent="0">
              <a:buNone/>
            </a:pPr>
            <a:r>
              <a:rPr lang="sk-SK" sz="2200" noProof="0"/>
              <a:t>2. </a:t>
            </a:r>
            <a:r>
              <a:rPr lang="sk-SK" sz="2200" b="1" noProof="0"/>
              <a:t>Neoxygénna fotosyntéza </a:t>
            </a:r>
            <a:r>
              <a:rPr lang="sk-SK" sz="2200" noProof="0"/>
              <a:t>(východisková látka sírovodík) </a:t>
            </a:r>
          </a:p>
          <a:p>
            <a:pPr marL="0" indent="0">
              <a:buNone/>
            </a:pPr>
            <a:r>
              <a:rPr lang="sk-SK" sz="2200" noProof="0"/>
              <a:t>zjednodušene:</a:t>
            </a:r>
          </a:p>
          <a:p>
            <a:pPr marL="0" indent="0">
              <a:buNone/>
            </a:pPr>
            <a:r>
              <a:rPr lang="sk-SK" sz="2200" noProof="0"/>
              <a:t>Endergonická. Zdrojom energie je svetlo, zatiaľ čo H₂S poskytuje elektróny namiesto H₂O. Nedachádza k produkcii O₂.</a:t>
            </a:r>
          </a:p>
          <a:p>
            <a:pPr marL="0" indent="0">
              <a:buNone/>
            </a:pPr>
            <a:r>
              <a:rPr lang="sk-SK" sz="2200" noProof="0"/>
              <a:t>3. </a:t>
            </a:r>
            <a:r>
              <a:rPr lang="sk-SK" sz="2200" b="1" noProof="0"/>
              <a:t>Fotoheterotrofia</a:t>
            </a:r>
          </a:p>
          <a:p>
            <a:pPr marL="0" indent="0">
              <a:buNone/>
            </a:pPr>
            <a:r>
              <a:rPr lang="sk-SK" sz="2200" noProof="0"/>
              <a:t>všeobecne:</a:t>
            </a:r>
          </a:p>
          <a:p>
            <a:pPr marL="0" indent="0">
              <a:buNone/>
            </a:pPr>
            <a:r>
              <a:rPr lang="sk-SK" sz="2200" noProof="0"/>
              <a:t>Svetlo poskytuje energiu na syntézu ATP, avšak zdrojom uhlíka sú najmä organické látky.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>
                <a:extLst>
                  <a:ext uri="{FF2B5EF4-FFF2-40B4-BE49-F238E27FC236}">
                    <a16:creationId xmlns:a16="http://schemas.microsoft.com/office/drawing/2014/main" id="{24BCA0F5-5641-911F-7131-8E4A12A3F5C7}"/>
                  </a:ext>
                </a:extLst>
              </p:cNvPr>
              <p:cNvSpPr txBox="1"/>
              <p:nvPr/>
            </p:nvSpPr>
            <p:spPr>
              <a:xfrm>
                <a:off x="4173966" y="1316333"/>
                <a:ext cx="4730675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sk-SK" sz="2000" noProof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svetlo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5" name="BlokTextu 4">
                <a:extLst>
                  <a:ext uri="{FF2B5EF4-FFF2-40B4-BE49-F238E27FC236}">
                    <a16:creationId xmlns:a16="http://schemas.microsoft.com/office/drawing/2014/main" id="{24BCA0F5-5641-911F-7131-8E4A12A3F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966" y="1316333"/>
                <a:ext cx="4730675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C661F11D-6D96-1B1B-37DC-F469591ACF4E}"/>
                  </a:ext>
                </a:extLst>
              </p:cNvPr>
              <p:cNvSpPr txBox="1"/>
              <p:nvPr/>
            </p:nvSpPr>
            <p:spPr>
              <a:xfrm>
                <a:off x="2893807" y="3310668"/>
                <a:ext cx="4870524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svetlo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C661F11D-6D96-1B1B-37DC-F469591AC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807" y="3310668"/>
                <a:ext cx="487052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BlokTextu 11">
                <a:extLst>
                  <a:ext uri="{FF2B5EF4-FFF2-40B4-BE49-F238E27FC236}">
                    <a16:creationId xmlns:a16="http://schemas.microsoft.com/office/drawing/2014/main" id="{78E8ECFD-565E-00AF-58A7-75BABA879DCE}"/>
                  </a:ext>
                </a:extLst>
              </p:cNvPr>
              <p:cNvSpPr txBox="1"/>
              <p:nvPr/>
            </p:nvSpPr>
            <p:spPr>
              <a:xfrm>
                <a:off x="2495774" y="4904893"/>
                <a:ext cx="4870524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rganick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ý 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uhl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í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svetlo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biomasa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2" name="BlokTextu 11">
                <a:extLst>
                  <a:ext uri="{FF2B5EF4-FFF2-40B4-BE49-F238E27FC236}">
                    <a16:creationId xmlns:a16="http://schemas.microsoft.com/office/drawing/2014/main" id="{78E8ECFD-565E-00AF-58A7-75BABA879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774" y="4904893"/>
                <a:ext cx="4870524" cy="400110"/>
              </a:xfrm>
              <a:prstGeom prst="rect">
                <a:avLst/>
              </a:prstGeom>
              <a:blipFill>
                <a:blip r:embed="rId4"/>
                <a:stretch>
                  <a:fillRect b="-13636"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66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42377-EFBA-F840-55CF-2D4DAA66E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89A493-00CE-73E4-1E98-1DEF313D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Príklady čiastkových metabolických procesov / reakcií (</a:t>
            </a:r>
            <a:r>
              <a:rPr lang="sk-SK" sz="2400" b="1" noProof="0"/>
              <a:t>Chemoorganotrofia</a:t>
            </a:r>
            <a:r>
              <a:rPr lang="sk-SK" sz="2400" noProof="0"/>
              <a:t>)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CAD25B26-F79E-1CD8-E02E-F6DE4018ED75}"/>
              </a:ext>
            </a:extLst>
          </p:cNvPr>
          <p:cNvSpPr txBox="1">
            <a:spLocks/>
          </p:cNvSpPr>
          <p:nvPr/>
        </p:nvSpPr>
        <p:spPr>
          <a:xfrm>
            <a:off x="838199" y="1316333"/>
            <a:ext cx="10606549" cy="5176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b="1" noProof="0"/>
              <a:t>Aeróbne dýchanie</a:t>
            </a:r>
            <a:r>
              <a:rPr lang="sk-SK" sz="2000" noProof="0"/>
              <a:t> (oxidácia) glukózy</a:t>
            </a:r>
          </a:p>
          <a:p>
            <a:pPr marL="0" indent="0">
              <a:buNone/>
            </a:pPr>
            <a:r>
              <a:rPr lang="sk-SK" sz="2000" noProof="0"/>
              <a:t>∆G</a:t>
            </a:r>
            <a:r>
              <a:rPr lang="sk-SK" sz="2000" baseline="30000" noProof="0"/>
              <a:t>0</a:t>
            </a:r>
            <a:r>
              <a:rPr lang="sk-SK" sz="2000" noProof="0"/>
              <a:t>´≈  – 2780 kJ mol</a:t>
            </a:r>
            <a:r>
              <a:rPr lang="sk-SK" sz="2000" baseline="30000" noProof="0"/>
              <a:t>–1</a:t>
            </a:r>
          </a:p>
          <a:p>
            <a:pPr marL="0" indent="0">
              <a:buNone/>
            </a:pPr>
            <a:r>
              <a:rPr lang="sk-SK" sz="2000" noProof="0"/>
              <a:t>Celkovú reakciu / proces môžeme rozpísať na polreakcie (oxidačnú a redukčnú) so znázornením zmeny oxidačného stavu:</a:t>
            </a:r>
          </a:p>
          <a:p>
            <a:pPr marL="0" indent="0">
              <a:buNone/>
            </a:pPr>
            <a:r>
              <a:rPr lang="sk-SK" sz="2000" noProof="0"/>
              <a:t>Uhlík v glukóze má priemerný oxidačný stav: 0</a:t>
            </a:r>
          </a:p>
          <a:p>
            <a:pPr marL="0" indent="0">
              <a:buNone/>
            </a:pPr>
            <a:r>
              <a:rPr lang="sk-SK" sz="2000" noProof="0"/>
              <a:t>Uhlík v CO₂: +4</a:t>
            </a:r>
          </a:p>
          <a:p>
            <a:pPr marL="0" indent="0">
              <a:buNone/>
            </a:pPr>
            <a:r>
              <a:rPr lang="sk-SK" sz="2000" noProof="0"/>
              <a:t>Každý zo šiestich atómov C v glukóze stratí pri oxidácii 4 elektróny: 6 × 4 = 24e </a:t>
            </a:r>
            <a:r>
              <a:rPr lang="sk-SK" sz="2000" baseline="30000" noProof="0"/>
              <a:t>–</a:t>
            </a:r>
          </a:p>
          <a:p>
            <a:pPr marL="0" indent="0">
              <a:buNone/>
            </a:pPr>
            <a:r>
              <a:rPr lang="sk-SK" sz="2000" b="1" noProof="0"/>
              <a:t>Oxidačná</a:t>
            </a:r>
            <a:r>
              <a:rPr lang="sk-SK" sz="2000" noProof="0"/>
              <a:t> polreakcia bude:</a:t>
            </a:r>
          </a:p>
          <a:p>
            <a:pPr marL="0" indent="0">
              <a:buNone/>
            </a:pPr>
            <a:r>
              <a:rPr lang="sk-SK" sz="2000" b="1" noProof="0"/>
              <a:t>Redukčná</a:t>
            </a:r>
            <a:r>
              <a:rPr lang="sk-SK" sz="2000" noProof="0"/>
              <a:t> polreakcia:</a:t>
            </a:r>
          </a:p>
          <a:p>
            <a:pPr marL="0" indent="0">
              <a:buNone/>
            </a:pPr>
            <a:endParaRPr lang="sk-SK" sz="2000" noProof="0"/>
          </a:p>
          <a:p>
            <a:pPr marL="0" indent="0">
              <a:buNone/>
            </a:pPr>
            <a:r>
              <a:rPr lang="sk-SK" sz="2000" noProof="0"/>
              <a:t>Násobíme šiestimi: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B00A2F95-9723-81F5-57A0-96D2C147BE6B}"/>
                  </a:ext>
                </a:extLst>
              </p:cNvPr>
              <p:cNvSpPr txBox="1"/>
              <p:nvPr/>
            </p:nvSpPr>
            <p:spPr>
              <a:xfrm>
                <a:off x="5117215" y="1296237"/>
                <a:ext cx="3725007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→6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B00A2F95-9723-81F5-57A0-96D2C147B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7215" y="1296237"/>
                <a:ext cx="3725007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>
                <a:extLst>
                  <a:ext uri="{FF2B5EF4-FFF2-40B4-BE49-F238E27FC236}">
                    <a16:creationId xmlns:a16="http://schemas.microsoft.com/office/drawing/2014/main" id="{3D2D57FD-1376-90AD-7900-C08958204D38}"/>
                  </a:ext>
                </a:extLst>
              </p:cNvPr>
              <p:cNvSpPr txBox="1"/>
              <p:nvPr/>
            </p:nvSpPr>
            <p:spPr>
              <a:xfrm>
                <a:off x="4001845" y="3991446"/>
                <a:ext cx="4762947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→6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C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5" name="BlokTextu 4">
                <a:extLst>
                  <a:ext uri="{FF2B5EF4-FFF2-40B4-BE49-F238E27FC236}">
                    <a16:creationId xmlns:a16="http://schemas.microsoft.com/office/drawing/2014/main" id="{3D2D57FD-1376-90AD-7900-C08958204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845" y="3991446"/>
                <a:ext cx="476294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BlokTextu 9">
                <a:extLst>
                  <a:ext uri="{FF2B5EF4-FFF2-40B4-BE49-F238E27FC236}">
                    <a16:creationId xmlns:a16="http://schemas.microsoft.com/office/drawing/2014/main" id="{834ACE6F-D495-6E12-267D-BFDF0D2E65FD}"/>
                  </a:ext>
                </a:extLst>
              </p:cNvPr>
              <p:cNvSpPr txBox="1"/>
              <p:nvPr/>
            </p:nvSpPr>
            <p:spPr>
              <a:xfrm>
                <a:off x="908062" y="4750254"/>
                <a:ext cx="2945016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0" name="BlokTextu 9">
                <a:extLst>
                  <a:ext uri="{FF2B5EF4-FFF2-40B4-BE49-F238E27FC236}">
                    <a16:creationId xmlns:a16="http://schemas.microsoft.com/office/drawing/2014/main" id="{834ACE6F-D495-6E12-267D-BFDF0D2E6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62" y="4750254"/>
                <a:ext cx="2945016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BlokTextu 11">
                <a:extLst>
                  <a:ext uri="{FF2B5EF4-FFF2-40B4-BE49-F238E27FC236}">
                    <a16:creationId xmlns:a16="http://schemas.microsoft.com/office/drawing/2014/main" id="{609B8D03-4B71-5913-B453-C72E9D846474}"/>
                  </a:ext>
                </a:extLst>
              </p:cNvPr>
              <p:cNvSpPr txBox="1"/>
              <p:nvPr/>
            </p:nvSpPr>
            <p:spPr>
              <a:xfrm>
                <a:off x="3111650" y="5223285"/>
                <a:ext cx="3725007" cy="400110"/>
              </a:xfrm>
              <a:prstGeom prst="rect">
                <a:avLst/>
              </a:prstGeom>
              <a:noFill/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sk-SK" sz="2000" noProof="0" smtClean="0">
                          <a:latin typeface="Cambria Math" panose="02040503050406030204" pitchFamily="18" charset="0"/>
                        </a:rPr>
                        <m:t>6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O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→12</m:t>
                      </m:r>
                      <m:sSub>
                        <m:sSub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O</m:t>
                      </m:r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12" name="BlokTextu 11">
                <a:extLst>
                  <a:ext uri="{FF2B5EF4-FFF2-40B4-BE49-F238E27FC236}">
                    <a16:creationId xmlns:a16="http://schemas.microsoft.com/office/drawing/2014/main" id="{609B8D03-4B71-5913-B453-C72E9D8464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650" y="5223285"/>
                <a:ext cx="372500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6350"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923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4152E-04F4-C377-6C64-99654EFF2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AD6CD3-ADFD-44EB-879B-FA63459CA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Energetika metabolických procesov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ástupný objekt pre obsah 2">
                <a:extLst>
                  <a:ext uri="{FF2B5EF4-FFF2-40B4-BE49-F238E27FC236}">
                    <a16:creationId xmlns:a16="http://schemas.microsoft.com/office/drawing/2014/main" id="{FC767852-6105-2F16-38BF-FE684698A7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316333"/>
                <a:ext cx="10606549" cy="517654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k-SK" sz="2000" noProof="0"/>
                  <a:t>keď sa pozrieme na zmenu oxidačných čísel východiskových a konečných produktov a množstvo prenesených elektrónov pri daných reakciách môžeme si všimnúť pozitívny vzťah medzi týmto ukazovateľom a celkovým energetickým ziskom redoxnej reakcie</a:t>
                </a:r>
              </a:p>
              <a:p>
                <a:r>
                  <a:rPr lang="sk-SK" sz="2000" noProof="0"/>
                  <a:t>to je však iba jedna stránka problematiky; do hry vstupuje rozdiel v redox potenciály medzi donorom a akceptorom e</a:t>
                </a:r>
                <a:r>
                  <a:rPr lang="sk-SK" sz="2000" baseline="30000" noProof="0"/>
                  <a:t>–</a:t>
                </a:r>
                <a:r>
                  <a:rPr lang="sk-SK" sz="2000" noProof="0"/>
                  <a:t>, čo vyjadruje rovnica:</a:t>
                </a:r>
              </a:p>
              <a:p>
                <a:pPr marL="231775" indent="0">
                  <a:buNone/>
                </a:pPr>
                <a:endParaRPr lang="sk-SK" sz="2000" noProof="0"/>
              </a:p>
              <a:p>
                <a:pPr marL="231775" indent="0">
                  <a:buNone/>
                </a:pPr>
                <a:r>
                  <a:rPr lang="sk-SK" sz="2000" noProof="0"/>
                  <a:t>n = počet prenesených e</a:t>
                </a:r>
                <a:r>
                  <a:rPr lang="sk-SK" sz="2000" baseline="30000" noProof="0"/>
                  <a:t>–</a:t>
                </a:r>
                <a:r>
                  <a:rPr lang="sk-SK" sz="2000" noProof="0"/>
                  <a:t>, F = Faradayova konštanta, ΔE = rozdiel v redox potenciály</a:t>
                </a:r>
              </a:p>
              <a:p>
                <a:pPr marL="231775" indent="-231775"/>
                <a:r>
                  <a:rPr lang="sk-SK" sz="2000" b="1" noProof="0"/>
                  <a:t>Príklad 1: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→2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donor: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sk-SK" sz="2000" i="1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sk-SK" sz="2000" noProof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=−0.42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akceptor: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O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sk-SK" sz="2000" i="1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sk-SK" sz="2000" noProof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sk-SK" sz="2000" i="1" noProof="0">
                        <a:latin typeface="Cambria Math" panose="02040503050406030204" pitchFamily="18" charset="0"/>
                      </a:rPr>
                      <m:t>=+0.82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výpočet ΔE: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=0.82−</m:t>
                    </m:r>
                    <m:d>
                      <m:dPr>
                        <m:ctrlPr>
                          <a:rPr lang="sk-SK" sz="2000" i="1" noProof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−0.42</m:t>
                        </m:r>
                      </m:e>
                    </m:d>
                    <m:r>
                      <a:rPr lang="sk-SK" sz="2000" i="1" noProof="0">
                        <a:latin typeface="Cambria Math" panose="02040503050406030204" pitchFamily="18" charset="0"/>
                      </a:rPr>
                      <m:t>=1.24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počet prenesených elektrónov: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→4</m:t>
                    </m:r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sk-SK" sz="2000" i="1" noProof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sk-SK" sz="2000" noProof="0"/>
                  <a:t>, čiže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br>
                  <a:rPr lang="sk-SK" sz="2000" i="1" noProof="0"/>
                </a:br>
                <a:r>
                  <a:rPr lang="sk-SK" sz="2000" noProof="0"/>
                  <a:t>výpočet energie</a:t>
                </a:r>
                <a:r>
                  <a:rPr lang="sk-SK" sz="2000" b="1" noProof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=−(4)(96.485)(1.24)≈−478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kJ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mol</m:t>
                    </m:r>
                  </m:oMath>
                </a14:m>
                <a:r>
                  <a:rPr lang="sk-SK" sz="2000" noProof="0"/>
                  <a:t> </a:t>
                </a:r>
              </a:p>
              <a:p>
                <a:endParaRPr lang="sk-SK" sz="2000" noProof="0"/>
              </a:p>
              <a:p>
                <a:endParaRPr lang="sk-SK" sz="2000" baseline="30000" noProof="0"/>
              </a:p>
            </p:txBody>
          </p:sp>
        </mc:Choice>
        <mc:Fallback xmlns="">
          <p:sp>
            <p:nvSpPr>
              <p:cNvPr id="6" name="Zástupný objekt pre obsah 2">
                <a:extLst>
                  <a:ext uri="{FF2B5EF4-FFF2-40B4-BE49-F238E27FC236}">
                    <a16:creationId xmlns:a16="http://schemas.microsoft.com/office/drawing/2014/main" id="{FC767852-6105-2F16-38BF-FE684698A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316333"/>
                <a:ext cx="10606549" cy="5176541"/>
              </a:xfrm>
              <a:prstGeom prst="rect">
                <a:avLst/>
              </a:prstGeom>
              <a:blipFill>
                <a:blip r:embed="rId2"/>
                <a:stretch>
                  <a:fillRect l="-460" t="-117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5A6E02AF-6CC6-96A0-DF6E-BE0AA4BDD54D}"/>
                  </a:ext>
                </a:extLst>
              </p:cNvPr>
              <p:cNvSpPr txBox="1"/>
              <p:nvPr/>
            </p:nvSpPr>
            <p:spPr>
              <a:xfrm>
                <a:off x="1057590" y="2915251"/>
                <a:ext cx="18577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sk-SK" sz="2000" b="1" i="1" noProof="0" smtClean="0"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sk-SK" sz="2000" b="1" i="1" noProof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sk-SK" sz="2000" b="1" i="0" noProof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sk-SK" sz="2000" b="1" i="1" noProof="0">
                          <a:latin typeface="Cambria Math" panose="02040503050406030204" pitchFamily="18" charset="0"/>
                        </a:rPr>
                        <m:t>𝒏𝑭</m:t>
                      </m:r>
                      <m:r>
                        <a:rPr lang="sk-SK" sz="2000" b="1" i="0" noProof="0">
                          <a:latin typeface="Cambria Math" panose="02040503050406030204" pitchFamily="18" charset="0"/>
                        </a:rPr>
                        <m:t>𝚫</m:t>
                      </m:r>
                      <m:r>
                        <a:rPr lang="sk-SK" sz="2000" b="1" i="1" noProof="0">
                          <a:latin typeface="Cambria Math" panose="02040503050406030204" pitchFamily="18" charset="0"/>
                        </a:rPr>
                        <m:t>𝑬</m:t>
                      </m:r>
                    </m:oMath>
                  </m:oMathPara>
                </a14:m>
                <a:endParaRPr lang="sk-SK" sz="2000" b="1" noProof="0"/>
              </a:p>
            </p:txBody>
          </p:sp>
        </mc:Choice>
        <mc:Fallback xmlns="">
          <p:sp>
            <p:nvSpPr>
              <p:cNvPr id="4" name="BlokTextu 3">
                <a:extLst>
                  <a:ext uri="{FF2B5EF4-FFF2-40B4-BE49-F238E27FC236}">
                    <a16:creationId xmlns:a16="http://schemas.microsoft.com/office/drawing/2014/main" id="{5A6E02AF-6CC6-96A0-DF6E-BE0AA4BDD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590" y="2915251"/>
                <a:ext cx="1857732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BlokTextu 6">
                <a:extLst>
                  <a:ext uri="{FF2B5EF4-FFF2-40B4-BE49-F238E27FC236}">
                    <a16:creationId xmlns:a16="http://schemas.microsoft.com/office/drawing/2014/main" id="{1773CF64-2F09-256B-51AD-1C45757264D8}"/>
                  </a:ext>
                </a:extLst>
              </p:cNvPr>
              <p:cNvSpPr txBox="1"/>
              <p:nvPr/>
            </p:nvSpPr>
            <p:spPr>
              <a:xfrm>
                <a:off x="8603193" y="3805031"/>
                <a:ext cx="2942897" cy="400110"/>
              </a:xfrm>
              <a:prstGeom prst="rect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sk-SK" sz="2000" i="1" noProof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=96.485 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kJ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sk-SK" sz="2000" i="0" noProof="0">
                          <a:latin typeface="Cambria Math" panose="02040503050406030204" pitchFamily="18" charset="0"/>
                        </a:rPr>
                        <m:t>mo</m:t>
                      </m:r>
                      <m:sSup>
                        <m:sSupPr>
                          <m:ctrlPr>
                            <a:rPr lang="sk-SK" sz="200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i="0" noProof="0"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p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7" name="BlokTextu 6">
                <a:extLst>
                  <a:ext uri="{FF2B5EF4-FFF2-40B4-BE49-F238E27FC236}">
                    <a16:creationId xmlns:a16="http://schemas.microsoft.com/office/drawing/2014/main" id="{1773CF64-2F09-256B-51AD-1C45757264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193" y="3805031"/>
                <a:ext cx="2942897" cy="400110"/>
              </a:xfrm>
              <a:prstGeom prst="rect">
                <a:avLst/>
              </a:prstGeom>
              <a:blipFill>
                <a:blip r:embed="rId4"/>
                <a:stretch>
                  <a:fillRect b="-10448"/>
                </a:stretch>
              </a:blipFill>
              <a:ln w="63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2629281B-FC9C-133B-4476-156579505A95}"/>
                  </a:ext>
                </a:extLst>
              </p:cNvPr>
              <p:cNvSpPr txBox="1"/>
              <p:nvPr/>
            </p:nvSpPr>
            <p:spPr>
              <a:xfrm>
                <a:off x="8603193" y="4327138"/>
                <a:ext cx="3199086" cy="473912"/>
              </a:xfrm>
              <a:prstGeom prst="rect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sk-SK" sz="2000" noProof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sk-SK" sz="2000" i="1" noProof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sz="20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000" i="1" noProof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sk-SK" sz="2000" b="0" i="1" noProof="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sk-SK" sz="2000" b="0" i="1" noProof="0" smtClean="0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m:rPr>
                              <m:nor/>
                            </m:rPr>
                            <a:rPr lang="sk-SK" sz="2000" b="0" i="1" noProof="0">
                              <a:latin typeface="Cambria Math" panose="02040503050406030204" pitchFamily="18" charset="0"/>
                            </a:rPr>
                            <m:t>ceptor</m:t>
                          </m:r>
                        </m:sub>
                      </m:sSub>
                      <m:r>
                        <a:rPr lang="sk-SK" sz="2000" b="0" i="0" noProof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k-SK" sz="2000" b="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000" b="0" i="1" noProof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sk-SK" sz="2000" b="0" i="1" noProof="0">
                              <a:latin typeface="Cambria Math" panose="02040503050406030204" pitchFamily="18" charset="0"/>
                            </a:rPr>
                            <m:t>donor</m:t>
                          </m:r>
                        </m:sub>
                      </m:sSub>
                    </m:oMath>
                  </m:oMathPara>
                </a14:m>
                <a:endParaRPr lang="sk-SK" sz="2000" noProof="0"/>
              </a:p>
            </p:txBody>
          </p:sp>
        </mc:Choice>
        <mc:Fallback xmlns="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2629281B-FC9C-133B-4476-156579505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193" y="4327138"/>
                <a:ext cx="3199086" cy="473912"/>
              </a:xfrm>
              <a:prstGeom prst="rect">
                <a:avLst/>
              </a:prstGeom>
              <a:blipFill>
                <a:blip r:embed="rId5"/>
                <a:stretch>
                  <a:fillRect b="-10127"/>
                </a:stretch>
              </a:blipFill>
              <a:ln w="63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7372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D7647-7C39-E836-4E73-B9E347E5F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5D318C-2B89-DE58-1D98-EDFC017D8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Energetika metabolických procesov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ástupný objekt pre obsah 2">
                <a:extLst>
                  <a:ext uri="{FF2B5EF4-FFF2-40B4-BE49-F238E27FC236}">
                    <a16:creationId xmlns:a16="http://schemas.microsoft.com/office/drawing/2014/main" id="{4870A7B4-3142-4C18-4437-21D20C504B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316333"/>
                <a:ext cx="10606549" cy="517654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k-SK" sz="2000" b="1" noProof="0"/>
                  <a:t>Príklad 2: </a:t>
                </a:r>
                <a:r>
                  <a:rPr lang="sk-SK" sz="2000" noProof="0"/>
                  <a:t>Hydrogenotrofná metanogenéza: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C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+4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C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donor: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=−0.42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akceptor: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C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C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=−0.24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výpočet ΔE</a:t>
                </a:r>
                <a:r>
                  <a:rPr lang="sk-SK" sz="2000" b="1" noProof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=−0.24−(−0.42)=0.18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počet prenesených elektrónov: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výpočet energie</a:t>
                </a:r>
                <a:r>
                  <a:rPr lang="sk-SK" sz="2000" b="1" noProof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=−(8)(96.485)(0.18)≈−139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kJ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mol</m:t>
                    </m:r>
                  </m:oMath>
                </a14:m>
                <a:br>
                  <a:rPr lang="sk-SK" sz="2000" noProof="0"/>
                </a:br>
                <a:endParaRPr lang="sk-SK" sz="2000" noProof="0"/>
              </a:p>
              <a:p>
                <a:r>
                  <a:rPr lang="sk-SK" sz="2000" b="1" noProof="0"/>
                  <a:t>Príklad 3: </a:t>
                </a:r>
                <a:r>
                  <a:rPr lang="sk-SK" sz="2000" noProof="0"/>
                  <a:t>oxidácia sírovodíka kyslíkom: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S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S</m:t>
                    </m:r>
                    <m:sSubSup>
                      <m:sSub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bSup>
                  </m:oMath>
                </a14:m>
                <a:br>
                  <a:rPr lang="sk-SK" sz="2000" noProof="0"/>
                </a:br>
                <a:r>
                  <a:rPr lang="sk-SK" sz="2000" noProof="0"/>
                  <a:t>donor: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S</m:t>
                    </m:r>
                    <m:sSubSup>
                      <m:sSub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bSup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S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sk-SK" sz="2000" i="1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sk-SK" sz="2000" noProof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=−0.22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akceptor: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O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sk-SK" sz="2000" i="1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sk-SK" sz="2000" noProof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sk-SK" sz="2000" i="1" noProof="0">
                        <a:latin typeface="Cambria Math" panose="02040503050406030204" pitchFamily="18" charset="0"/>
                      </a:rPr>
                      <m:t>=+0.82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výpočet ΔE</a:t>
                </a:r>
                <a:r>
                  <a:rPr lang="sk-SK" sz="2000" b="1" noProof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=0.82−(−0.22)=1.04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počet prenesených elektrónov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−2→+6</m:t>
                    </m:r>
                  </m:oMath>
                </a14:m>
                <a:r>
                  <a:rPr lang="sk-SK" sz="2000" noProof="0"/>
                  <a:t>, čiže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sk-SK" sz="2000" noProof="0"/>
              </a:p>
              <a:p>
                <a:pPr marL="231775" indent="0">
                  <a:spcBef>
                    <a:spcPts val="0"/>
                  </a:spcBef>
                  <a:buNone/>
                </a:pPr>
                <a:r>
                  <a:rPr lang="sk-SK" sz="2000" noProof="0"/>
                  <a:t>výpočet energie</a:t>
                </a:r>
                <a:r>
                  <a:rPr lang="sk-SK" sz="2000" b="1" noProof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=−(8)(96.485)(1.04)≈−803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kJ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mol</m:t>
                    </m:r>
                  </m:oMath>
                </a14:m>
                <a:endParaRPr lang="sk-SK" sz="2000" noProof="0"/>
              </a:p>
              <a:p>
                <a:endParaRPr lang="sk-SK" sz="2000" baseline="30000" noProof="0"/>
              </a:p>
            </p:txBody>
          </p:sp>
        </mc:Choice>
        <mc:Fallback xmlns="">
          <p:sp>
            <p:nvSpPr>
              <p:cNvPr id="6" name="Zástupný objekt pre obsah 2">
                <a:extLst>
                  <a:ext uri="{FF2B5EF4-FFF2-40B4-BE49-F238E27FC236}">
                    <a16:creationId xmlns:a16="http://schemas.microsoft.com/office/drawing/2014/main" id="{4870A7B4-3142-4C18-4437-21D20C504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316333"/>
                <a:ext cx="10606549" cy="5176541"/>
              </a:xfrm>
              <a:prstGeom prst="rect">
                <a:avLst/>
              </a:prstGeom>
              <a:blipFill>
                <a:blip r:embed="rId2"/>
                <a:stretch>
                  <a:fillRect l="-460" t="-117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6049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0A1AE-D26A-1CAF-4CCE-933484F78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6F6A81-54E9-6FDD-AB51-8A55A38DD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Energetika metabolických procesov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ástupný objekt pre obsah 2">
                <a:extLst>
                  <a:ext uri="{FF2B5EF4-FFF2-40B4-BE49-F238E27FC236}">
                    <a16:creationId xmlns:a16="http://schemas.microsoft.com/office/drawing/2014/main" id="{9CF67B3C-57BE-8478-2CE1-41E11A7DDD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316333"/>
                <a:ext cx="10606549" cy="517654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sk-SK" sz="2000" b="1" noProof="0"/>
                  <a:t>Príklad 4: </a:t>
                </a:r>
                <a:r>
                  <a:rPr lang="sk-SK" sz="2000" noProof="0"/>
                  <a:t>redukcia síranov vodíkom: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4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S</m:t>
                    </m:r>
                    <m:sSubSup>
                      <m:sSub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bSup>
                    <m:r>
                      <a:rPr lang="sk-SK" sz="2000" i="1" noProof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sk-SK" sz="2000" i="1" noProof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H</m:t>
                    </m:r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sk-SK" sz="2000" i="1" noProof="0">
                        <a:latin typeface="Cambria Math" panose="02040503050406030204" pitchFamily="18" charset="0"/>
                      </a:rPr>
                      <m:t>+4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donor: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=−0.42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akceptor: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S</m:t>
                    </m:r>
                    <m:sSubSup>
                      <m:sSub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2−</m:t>
                        </m:r>
                      </m:sup>
                    </m:sSubSup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S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=−0.22</m:t>
                    </m:r>
                  </m:oMath>
                </a14:m>
                <a:br>
                  <a:rPr lang="sk-SK" sz="2000" i="1" noProof="0"/>
                </a:br>
                <a:r>
                  <a:rPr lang="sk-SK" sz="2000" noProof="0"/>
                  <a:t>výpočet ΔE: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=−0.22−(−0.42)=0.20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počet prenesených elektrónov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výpočet energie</a:t>
                </a:r>
                <a:r>
                  <a:rPr lang="sk-SK" sz="2000" b="1" noProof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=−(8)(96.485)(0.20)≈−154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kJ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mol</m:t>
                    </m:r>
                  </m:oMath>
                </a14:m>
                <a:br>
                  <a:rPr lang="sk-SK" sz="2000" noProof="0"/>
                </a:br>
                <a:endParaRPr lang="sk-SK" sz="2000" noProof="0"/>
              </a:p>
              <a:p>
                <a:r>
                  <a:rPr lang="sk-SK" sz="2000" b="1" noProof="0"/>
                  <a:t>Príklad 5: </a:t>
                </a:r>
                <a:r>
                  <a:rPr lang="sk-SK" sz="2000" noProof="0"/>
                  <a:t>denitrifikácia vodíkom: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5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N</m:t>
                    </m:r>
                    <m:sSubSup>
                      <m:sSub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sk-SK" sz="2000" i="1" noProof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sk-SK" sz="2000" i="1" noProof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+6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O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donor: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sk-SK" sz="2000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sk-SK" sz="2000" noProof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sk-SK" sz="2000" i="1" noProof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k-SK" sz="2000" i="1" noProof="0">
                        <a:latin typeface="Cambria Math" panose="02040503050406030204" pitchFamily="18" charset="0"/>
                      </a:rPr>
                      <m:t>=−0.42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akceptor: NO₃⁻/N₂ =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+0.74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výpočet ΔE: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=0.74−(−0.42)=1.16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br>
                  <a:rPr lang="sk-SK" sz="2000" noProof="0"/>
                </a:br>
                <a:r>
                  <a:rPr lang="sk-SK" sz="2000" noProof="0"/>
                  <a:t>počet prenesených elektrónov </a:t>
                </a:r>
                <a14:m>
                  <m:oMath xmlns:m="http://schemas.openxmlformats.org/officeDocument/2006/math">
                    <m:r>
                      <a:rPr lang="sk-SK" sz="2000" i="1" noProof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br>
                  <a:rPr lang="sk-SK" sz="2000" i="1" noProof="0"/>
                </a:br>
                <a:r>
                  <a:rPr lang="sk-SK" sz="2000" noProof="0"/>
                  <a:t>výpočet energie</a:t>
                </a:r>
                <a:r>
                  <a:rPr lang="sk-SK" sz="2000" b="1" noProof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=−(10)(96.485)(1.16)≈−1120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kJ</m:t>
                    </m:r>
                    <m:r>
                      <a:rPr lang="sk-SK" sz="2000" noProof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mol</m:t>
                    </m:r>
                  </m:oMath>
                </a14:m>
                <a:endParaRPr lang="sk-SK" sz="2000" baseline="30000" noProof="0"/>
              </a:p>
            </p:txBody>
          </p:sp>
        </mc:Choice>
        <mc:Fallback xmlns="">
          <p:sp>
            <p:nvSpPr>
              <p:cNvPr id="6" name="Zástupný objekt pre obsah 2">
                <a:extLst>
                  <a:ext uri="{FF2B5EF4-FFF2-40B4-BE49-F238E27FC236}">
                    <a16:creationId xmlns:a16="http://schemas.microsoft.com/office/drawing/2014/main" id="{9CF67B3C-57BE-8478-2CE1-41E11A7DD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316333"/>
                <a:ext cx="10606549" cy="5176541"/>
              </a:xfrm>
              <a:prstGeom prst="rect">
                <a:avLst/>
              </a:prstGeom>
              <a:blipFill>
                <a:blip r:embed="rId2"/>
                <a:stretch>
                  <a:fillRect l="-460" t="-1178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6697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E4999-B1E7-1D7D-0A3B-81824F8CA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91ECCB-EA78-31B5-F7CA-A1D97D119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Energetika metabolických procesov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D61731AC-F389-5219-9326-BA552FEB9AEB}"/>
              </a:ext>
            </a:extLst>
          </p:cNvPr>
          <p:cNvSpPr txBox="1">
            <a:spLocks/>
          </p:cNvSpPr>
          <p:nvPr/>
        </p:nvSpPr>
        <p:spPr>
          <a:xfrm>
            <a:off x="838199" y="1316333"/>
            <a:ext cx="10606549" cy="5176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noProof="0"/>
              <a:t>Pri porovnaní energetickej bilancie pre respiráciu glukózy (ΔG°' ≈ −2870 kJ/mol) s oxidáciou vodíka kyslíkom (ΔG = −478 kJ/mol) môžeme mať dojem, že respirácia glukózy poskytuje ešte viac energie ako oxidácia vodíka kyslíkom.</a:t>
            </a:r>
          </a:p>
          <a:p>
            <a:r>
              <a:rPr lang="sk-SK" sz="2000" noProof="0"/>
              <a:t>Keď vydelíme energie počtom prenesených e</a:t>
            </a:r>
            <a:r>
              <a:rPr lang="sk-SK" sz="2000" baseline="30000" noProof="0"/>
              <a:t>–</a:t>
            </a:r>
            <a:r>
              <a:rPr lang="sk-SK" sz="2000" noProof="0"/>
              <a:t> situácia sa vyrovná.</a:t>
            </a:r>
          </a:p>
          <a:p>
            <a:endParaRPr lang="sk-SK" sz="2000" noProof="0"/>
          </a:p>
          <a:p>
            <a:endParaRPr lang="sk-SK" sz="2000" noProof="0"/>
          </a:p>
          <a:p>
            <a:endParaRPr lang="sk-SK" sz="2000" noProof="0"/>
          </a:p>
          <a:p>
            <a:r>
              <a:rPr lang="sk-SK" sz="2000" noProof="0"/>
              <a:t>Keďže obe reakcie používajú rovnaký akceptor e</a:t>
            </a:r>
            <a:r>
              <a:rPr lang="sk-SK" sz="2000" baseline="30000" noProof="0"/>
              <a:t>–</a:t>
            </a:r>
            <a:r>
              <a:rPr lang="sk-SK" sz="2000" noProof="0"/>
              <a:t>, po prepočítaní dostávame rovnaké energie. K zhode prispieva aj to, že zúčastnené redoxné páry (H⁺/H₂, CO₂/glukóza) majú takmer totožné hodnoty redox potenciálov.	 </a:t>
            </a:r>
          </a:p>
          <a:p>
            <a:endParaRPr lang="sk-SK" sz="2000" noProof="0"/>
          </a:p>
          <a:p>
            <a:endParaRPr lang="sk-SK" sz="2000" noProof="0"/>
          </a:p>
          <a:p>
            <a:endParaRPr lang="sk-SK" sz="2000" baseline="30000" noProof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E4805BE7-FD47-CD57-4FC6-069E6A39E920}"/>
              </a:ext>
            </a:extLst>
          </p:cNvPr>
          <p:cNvSpPr txBox="1"/>
          <p:nvPr/>
        </p:nvSpPr>
        <p:spPr>
          <a:xfrm>
            <a:off x="1057589" y="2684141"/>
            <a:ext cx="28110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noProof="0"/>
              <a:t>C</a:t>
            </a:r>
            <a:r>
              <a:rPr lang="sk-SK" sz="2000" baseline="-25000" noProof="0"/>
              <a:t>6</a:t>
            </a:r>
            <a:r>
              <a:rPr lang="sk-SK" sz="2000" noProof="0"/>
              <a:t>​H</a:t>
            </a:r>
            <a:r>
              <a:rPr lang="sk-SK" sz="2000" baseline="-25000" noProof="0"/>
              <a:t>12</a:t>
            </a:r>
            <a:r>
              <a:rPr lang="sk-SK" sz="2000" noProof="0"/>
              <a:t>​O</a:t>
            </a:r>
            <a:r>
              <a:rPr lang="sk-SK" sz="2000" baseline="-25000" noProof="0"/>
              <a:t>6 </a:t>
            </a:r>
            <a:r>
              <a:rPr lang="sk-SK" sz="2000" noProof="0"/>
              <a:t>​→ 6CO</a:t>
            </a:r>
            <a:r>
              <a:rPr lang="sk-SK" sz="2000" baseline="-25000" noProof="0"/>
              <a:t>2</a:t>
            </a:r>
            <a:r>
              <a:rPr lang="sk-SK" sz="2000" noProof="0"/>
              <a:t>​ + 24e</a:t>
            </a:r>
            <a:r>
              <a:rPr lang="sk-SK" sz="2000" baseline="30000" noProof="0"/>
              <a:t>−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C5C9C793-A174-D8B0-EBCF-654DD2FD9740}"/>
              </a:ext>
            </a:extLst>
          </p:cNvPr>
          <p:cNvSpPr txBox="1"/>
          <p:nvPr/>
        </p:nvSpPr>
        <p:spPr>
          <a:xfrm>
            <a:off x="4363497" y="2684141"/>
            <a:ext cx="20071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noProof="0"/>
              <a:t>2H</a:t>
            </a:r>
            <a:r>
              <a:rPr lang="sk-SK" sz="2000" baseline="-25000" noProof="0"/>
              <a:t>2</a:t>
            </a:r>
            <a:r>
              <a:rPr lang="sk-SK" sz="2000" noProof="0"/>
              <a:t> ​→ 4H</a:t>
            </a:r>
            <a:r>
              <a:rPr lang="sk-SK" sz="2000" baseline="30000" noProof="0"/>
              <a:t>+</a:t>
            </a:r>
            <a:r>
              <a:rPr lang="sk-SK" sz="2000" noProof="0"/>
              <a:t> + 4e</a:t>
            </a:r>
            <a:r>
              <a:rPr lang="sk-SK" sz="2000" baseline="30000" noProof="0"/>
              <a:t>−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4216B265-E234-EC87-FF9D-D3A6CB698181}"/>
                  </a:ext>
                </a:extLst>
              </p:cNvPr>
              <p:cNvSpPr txBox="1"/>
              <p:nvPr/>
            </p:nvSpPr>
            <p:spPr>
              <a:xfrm>
                <a:off x="747252" y="3174688"/>
                <a:ext cx="3521109" cy="6685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sk-SK" sz="200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sz="2000" noProof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k-SK" sz="2000" i="0" noProof="0" smtClean="0">
                              <a:latin typeface="Cambria Math" panose="02040503050406030204" pitchFamily="18" charset="0"/>
                            </a:rPr>
                            <m:t>2870</m:t>
                          </m:r>
                        </m:num>
                        <m:den>
                          <m:r>
                            <a:rPr lang="sk-SK" sz="2000" i="0" noProof="0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sk-SK" sz="2000" i="0" noProof="0" smtClean="0">
                          <a:latin typeface="Cambria Math" panose="02040503050406030204" pitchFamily="18" charset="0"/>
                        </a:rPr>
                        <m:t>=−120</m:t>
                      </m:r>
                      <m:r>
                        <m:rPr>
                          <m:nor/>
                        </m:rPr>
                        <a:rPr lang="sk-SK" sz="2000" b="0" i="1" noProof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sk-SK" sz="2000" b="0" i="0" noProof="0">
                          <a:latin typeface="Cambria Math" panose="02040503050406030204" pitchFamily="18" charset="0"/>
                        </a:rPr>
                        <m:t>kJ</m:t>
                      </m:r>
                      <m:r>
                        <a:rPr lang="sk-SK" sz="2000" b="0" i="0" noProof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sk-SK" sz="2000" b="0" i="0" noProof="0">
                          <a:latin typeface="Cambria Math" panose="02040503050406030204" pitchFamily="18" charset="0"/>
                        </a:rPr>
                        <m:t>mol</m:t>
                      </m:r>
                      <m:r>
                        <m:rPr>
                          <m:nor/>
                        </m:rPr>
                        <a:rPr lang="sk-SK" sz="2000" b="0" i="1" noProof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sk-SK" sz="2000" b="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b="0" i="0" noProof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sk-SK" sz="2000" b="0" i="0" noProof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br>
                  <a:rPr lang="sk-SK" sz="2000" noProof="0"/>
                </a:br>
                <a:endParaRPr lang="sk-SK" sz="2000" noProof="0"/>
              </a:p>
            </p:txBody>
          </p:sp>
        </mc:Choice>
        <mc:Fallback xmlns="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4216B265-E234-EC87-FF9D-D3A6CB698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52" y="3174688"/>
                <a:ext cx="3521109" cy="6685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BlokTextu 12">
                <a:extLst>
                  <a:ext uri="{FF2B5EF4-FFF2-40B4-BE49-F238E27FC236}">
                    <a16:creationId xmlns:a16="http://schemas.microsoft.com/office/drawing/2014/main" id="{DF757981-B623-04B1-01DC-470EDECE9D42}"/>
                  </a:ext>
                </a:extLst>
              </p:cNvPr>
              <p:cNvSpPr txBox="1"/>
              <p:nvPr/>
            </p:nvSpPr>
            <p:spPr>
              <a:xfrm>
                <a:off x="4359308" y="3174688"/>
                <a:ext cx="3045487" cy="668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sk-SK" sz="2000" noProof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sz="2000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478</m:t>
                          </m:r>
                        </m:num>
                        <m:den>
                          <m:r>
                            <a:rPr lang="sk-SK" sz="2000" i="0" noProof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sk-SK" sz="2000" i="0" noProof="0">
                          <a:latin typeface="Cambria Math" panose="02040503050406030204" pitchFamily="18" charset="0"/>
                        </a:rPr>
                        <m:t>=−120</m:t>
                      </m:r>
                      <m:r>
                        <m:rPr>
                          <m:nor/>
                        </m:rPr>
                        <a:rPr lang="sk-SK" sz="2000" b="0" i="1" noProof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sk-SK" sz="2000" b="0" i="0" noProof="0">
                          <a:latin typeface="Cambria Math" panose="02040503050406030204" pitchFamily="18" charset="0"/>
                        </a:rPr>
                        <m:t>kJ</m:t>
                      </m:r>
                      <m:r>
                        <a:rPr lang="sk-SK" sz="2000" b="0" i="0" noProof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sk-SK" sz="2000" b="0" i="0" noProof="0">
                          <a:latin typeface="Cambria Math" panose="02040503050406030204" pitchFamily="18" charset="0"/>
                        </a:rPr>
                        <m:t>mol</m:t>
                      </m:r>
                      <m:r>
                        <m:rPr>
                          <m:nor/>
                        </m:rPr>
                        <a:rPr lang="sk-SK" sz="2000" b="0" i="1" noProof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sk-SK" sz="2000" b="0" i="0" noProof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sz="2000" b="0" i="0" noProof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sk-SK" sz="2000" b="0" i="0" noProof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sk-SK" sz="2000" b="0" noProof="0"/>
              </a:p>
            </p:txBody>
          </p:sp>
        </mc:Choice>
        <mc:Fallback xmlns="">
          <p:sp>
            <p:nvSpPr>
              <p:cNvPr id="13" name="BlokTextu 12">
                <a:extLst>
                  <a:ext uri="{FF2B5EF4-FFF2-40B4-BE49-F238E27FC236}">
                    <a16:creationId xmlns:a16="http://schemas.microsoft.com/office/drawing/2014/main" id="{DF757981-B623-04B1-01DC-470EDECE9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308" y="3174688"/>
                <a:ext cx="3045487" cy="6685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BlokTextu 15">
            <a:extLst>
              <a:ext uri="{FF2B5EF4-FFF2-40B4-BE49-F238E27FC236}">
                <a16:creationId xmlns:a16="http://schemas.microsoft.com/office/drawing/2014/main" id="{DC29C084-5DA4-1680-8E7B-B6AF625C0AD1}"/>
              </a:ext>
            </a:extLst>
          </p:cNvPr>
          <p:cNvSpPr txBox="1"/>
          <p:nvPr/>
        </p:nvSpPr>
        <p:spPr>
          <a:xfrm>
            <a:off x="1057589" y="4782644"/>
            <a:ext cx="28914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2000" noProof="0"/>
              <a:t>redoxný pár	E°' (V)</a:t>
            </a:r>
          </a:p>
          <a:p>
            <a:r>
              <a:rPr lang="sk-SK" sz="2000" noProof="0"/>
              <a:t>H⁺/H₂		−0.42</a:t>
            </a:r>
          </a:p>
          <a:p>
            <a:r>
              <a:rPr lang="sk-SK" sz="2000" noProof="0"/>
              <a:t>CO₂/glukóza	−0.43</a:t>
            </a:r>
          </a:p>
          <a:p>
            <a:r>
              <a:rPr lang="sk-SK" sz="2000" noProof="0"/>
              <a:t>O₂/H₂O		+0.82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BlokTextu 16">
                <a:extLst>
                  <a:ext uri="{FF2B5EF4-FFF2-40B4-BE49-F238E27FC236}">
                    <a16:creationId xmlns:a16="http://schemas.microsoft.com/office/drawing/2014/main" id="{117536D1-BB22-7095-93F7-6EBAF4F8A9DE}"/>
                  </a:ext>
                </a:extLst>
              </p:cNvPr>
              <p:cNvSpPr txBox="1"/>
              <p:nvPr/>
            </p:nvSpPr>
            <p:spPr>
              <a:xfrm>
                <a:off x="4268361" y="4814096"/>
                <a:ext cx="45535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noProof="0"/>
                  <a:t>H₂:</a:t>
                </a:r>
                <a14:m>
                  <m:oMath xmlns:m="http://schemas.openxmlformats.org/officeDocument/2006/math">
                    <m:r>
                      <a:rPr lang="sk-SK" sz="2000" b="0" i="0" noProof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=0.82−(−0.42)=1.24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sk-SK" sz="2000" noProof="0"/>
              </a:p>
              <a:p>
                <a:r>
                  <a:rPr lang="sk-SK" sz="2000" noProof="0"/>
                  <a:t>glukóza:</a:t>
                </a:r>
                <a14:m>
                  <m:oMath xmlns:m="http://schemas.openxmlformats.org/officeDocument/2006/math">
                    <m:r>
                      <a:rPr lang="sk-SK" sz="2000" b="0" i="0" noProof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Δ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sk-SK" sz="2000" i="1" noProof="0">
                        <a:latin typeface="Cambria Math" panose="02040503050406030204" pitchFamily="18" charset="0"/>
                      </a:rPr>
                      <m:t>≈0.82−(−0.43)=1.25 </m:t>
                    </m:r>
                    <m:r>
                      <m:rPr>
                        <m:sty m:val="p"/>
                      </m:rPr>
                      <a:rPr lang="sk-SK" sz="2000" noProof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sk-SK" sz="2000" noProof="0"/>
              </a:p>
            </p:txBody>
          </p:sp>
        </mc:Choice>
        <mc:Fallback xmlns="">
          <p:sp>
            <p:nvSpPr>
              <p:cNvPr id="17" name="BlokTextu 16">
                <a:extLst>
                  <a:ext uri="{FF2B5EF4-FFF2-40B4-BE49-F238E27FC236}">
                    <a16:creationId xmlns:a16="http://schemas.microsoft.com/office/drawing/2014/main" id="{117536D1-BB22-7095-93F7-6EBAF4F8A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361" y="4814096"/>
                <a:ext cx="4553580" cy="707886"/>
              </a:xfrm>
              <a:prstGeom prst="rect">
                <a:avLst/>
              </a:prstGeom>
              <a:blipFill>
                <a:blip r:embed="rId4"/>
                <a:stretch>
                  <a:fillRect l="-1339" t="-4310" b="-1551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7221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35C85FF-0C47-D75D-247D-B8518EE99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368"/>
            <a:ext cx="10515600" cy="5530920"/>
          </a:xfrm>
        </p:spPr>
        <p:txBody>
          <a:bodyPr>
            <a:normAutofit/>
          </a:bodyPr>
          <a:lstStyle/>
          <a:p>
            <a:r>
              <a:rPr lang="sk-SK" sz="2000" noProof="0"/>
              <a:t>v rámci aktívneho transportu sa u väčšiny organizmov uplatňuje elektrochemický membránový gradient nazývaný protónová hybná sila (PMF) </a:t>
            </a:r>
            <a:r>
              <a:rPr lang="sk-SK" sz="2000" noProof="0">
                <a:sym typeface="Wingdings" panose="05000000000000000000" pitchFamily="2" charset="2"/>
              </a:rPr>
              <a:t> transportná funkcia</a:t>
            </a:r>
            <a:endParaRPr lang="sk-SK" sz="2000" noProof="0"/>
          </a:p>
          <a:p>
            <a:r>
              <a:rPr lang="sk-SK" sz="2000" noProof="0"/>
              <a:t>určitou výnimkou sú v tomto smere živočichy, ktoré využívajú sodíkový gradient cez plazmatickú membránu. </a:t>
            </a:r>
          </a:p>
          <a:p>
            <a:r>
              <a:rPr lang="sk-SK" sz="2000" noProof="0"/>
              <a:t>v rastlinách generuje a udržiava PMF kombináciou chemického protónového gradientu (∆pH alebo ∆[H</a:t>
            </a:r>
            <a:r>
              <a:rPr lang="sk-SK" sz="2000" baseline="30000" noProof="0"/>
              <a:t>+</a:t>
            </a:r>
            <a:r>
              <a:rPr lang="sk-SK" sz="2000" noProof="0"/>
              <a:t>]) a elektrického membránového potenciálu (∆ψ). </a:t>
            </a:r>
          </a:p>
          <a:p>
            <a:r>
              <a:rPr lang="sk-SK" sz="2000" noProof="0"/>
              <a:t>vytvorený chemický protónový gradient (∆pH alebo ∆[H</a:t>
            </a:r>
            <a:r>
              <a:rPr lang="sk-SK" sz="2000" baseline="30000" noProof="0"/>
              <a:t>+</a:t>
            </a:r>
            <a:r>
              <a:rPr lang="sk-SK" sz="2000" noProof="0"/>
              <a:t>]) môže mať hodnotu pH až 5 jednotiek, napr. v citrusových rastlinách. </a:t>
            </a:r>
          </a:p>
          <a:p>
            <a:r>
              <a:rPr lang="sk-SK" sz="2000" noProof="0"/>
              <a:t>elektrický membránový potenciál (∆ψ) možno prirovnať k batérii so záporným pólom na strane cytosolu bunkovej membrány a kladným pólom na opačnej extracelulárnej strane.</a:t>
            </a:r>
          </a:p>
          <a:p>
            <a:r>
              <a:rPr lang="sk-SK" sz="2000" noProof="0"/>
              <a:t>potenciál plazmatickej membrány rastlín má v typických situáciách výrazne nižšie hodnoty ako membránový potenciál plazmatickej membrány živočíchov, ktorý sa v stave pokoja pohybuje na úrovni –40 až –95 mV. </a:t>
            </a:r>
          </a:p>
          <a:p>
            <a:r>
              <a:rPr lang="sk-SK" sz="2000" noProof="0"/>
              <a:t>rastliny vytvárajú významné gradienty s potenciálmi ∆ψ bunkovej membrány –110 až –160 mV, pričom boli namerané aj potenciály –250 mV.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0E29F9D-DBB1-B0F0-89FA-CE56B32F4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Stručne o aktívnom transporte a protónovej hybnej sile </a:t>
            </a:r>
          </a:p>
        </p:txBody>
      </p:sp>
    </p:spTree>
    <p:extLst>
      <p:ext uri="{BB962C8B-B14F-4D97-AF65-F5344CB8AC3E}">
        <p14:creationId xmlns:p14="http://schemas.microsoft.com/office/powerpoint/2010/main" val="32332185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CE0-5965-7FD8-CC04-097B8862E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6059370-1EF8-8085-BFA6-BEB55F22C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15368"/>
            <a:ext cx="6026387" cy="5530920"/>
          </a:xfrm>
        </p:spPr>
        <p:txBody>
          <a:bodyPr>
            <a:normAutofit/>
          </a:bodyPr>
          <a:lstStyle/>
          <a:p>
            <a:r>
              <a:rPr lang="sk-SK" sz="2000" noProof="0"/>
              <a:t>V porovnaní s pomerne fixnými koncentráciami sodíka a pokojovým membránovým potenciálom živočíšnych buniek, rastliny upravujú svoje pH (mimo cytosolu) a membránový potenciál v súlade s ich fyziologickými potrebami. </a:t>
            </a:r>
          </a:p>
          <a:p>
            <a:r>
              <a:rPr lang="sk-SK" sz="2000" noProof="0"/>
              <a:t>Za predpokladu typických hodnôt (napr. ∆pH = 2, ∆ψ = –200 mV) bude energetický výťažok voľnej energie z jedného protónu prechádzajúceho membránou –30,5 kJ mol </a:t>
            </a:r>
            <a:r>
              <a:rPr lang="sk-SK" sz="2000" baseline="30000" noProof="0"/>
              <a:t>–1</a:t>
            </a:r>
            <a:r>
              <a:rPr lang="sk-SK" sz="2000" noProof="0"/>
              <a:t>, pričom protónový a elektrický gradient danej hodnote prispievajú hodnotami ∆pH –11,2 kJ mol </a:t>
            </a:r>
            <a:r>
              <a:rPr lang="sk-SK" sz="2000" baseline="30000" noProof="0"/>
              <a:t>–1</a:t>
            </a:r>
            <a:r>
              <a:rPr lang="sk-SK" sz="2000" noProof="0"/>
              <a:t> a ∆ψ –19,3 kJ mol</a:t>
            </a:r>
            <a:r>
              <a:rPr lang="sk-SK" sz="2000" baseline="30000" noProof="0"/>
              <a:t> –1</a:t>
            </a:r>
            <a:r>
              <a:rPr lang="sk-SK" sz="2000" noProof="0"/>
              <a:t> (∆G = ∆G</a:t>
            </a:r>
            <a:r>
              <a:rPr lang="sk-SK" sz="2000" baseline="-25000" noProof="0"/>
              <a:t>chemický</a:t>
            </a:r>
            <a:r>
              <a:rPr lang="sk-SK" sz="2000" noProof="0"/>
              <a:t> + ∆G</a:t>
            </a:r>
            <a:r>
              <a:rPr lang="sk-SK" sz="2000" baseline="-25000" noProof="0"/>
              <a:t>elektrický</a:t>
            </a:r>
            <a:r>
              <a:rPr lang="sk-SK" sz="2000" noProof="0"/>
              <a:t>). </a:t>
            </a:r>
          </a:p>
          <a:p>
            <a:r>
              <a:rPr lang="sk-SK" sz="2000" noProof="0"/>
              <a:t>Ide o podobné hodnoty ako energia uvoľnená z hydrolýzy ATP za štandardných podmienok, čo zdôrazňuje význam energie dostupnej v PMF pre sekundárny aktívny transport v rastlinách.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4EA999C-69F4-287C-DEF6-D14EC494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0242"/>
          </a:xfrm>
        </p:spPr>
        <p:txBody>
          <a:bodyPr>
            <a:normAutofit/>
          </a:bodyPr>
          <a:lstStyle/>
          <a:p>
            <a:r>
              <a:rPr lang="sk-SK" sz="2400" noProof="0"/>
              <a:t>Stručne o aktívnom transporte a protónovej hybnej sile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E83078D-F8F4-490B-7D3A-3B2015193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783" y="0"/>
            <a:ext cx="47305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823923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6411</TotalTime>
  <Words>4487</Words>
  <Application>Microsoft Office PowerPoint</Application>
  <PresentationFormat>Širokouhlá</PresentationFormat>
  <Paragraphs>218</Paragraphs>
  <Slides>32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Cambria Math</vt:lpstr>
      <vt:lpstr>Wingdings</vt:lpstr>
      <vt:lpstr>Motív Office</vt:lpstr>
      <vt:lpstr>Chémia metabolizmu a bioenergetiky (základné poznatky)</vt:lpstr>
      <vt:lpstr>Základná energetika</vt:lpstr>
      <vt:lpstr>Základná energetika</vt:lpstr>
      <vt:lpstr>Základná energetika (∆G0’ vs. ∆G)</vt:lpstr>
      <vt:lpstr>Katalýza a enzýmy</vt:lpstr>
      <vt:lpstr>Oxidácia / redukcia (všeobecne)</vt:lpstr>
      <vt:lpstr>Prezentácia programu PowerPoint</vt:lpstr>
      <vt:lpstr>Nosiče elektrónov a NAD+/NADH cyklus</vt:lpstr>
      <vt:lpstr>Nosiče elektrónov a NAD+/NADH cyklus</vt:lpstr>
      <vt:lpstr>Energeticky bohaté zlúčeniny</vt:lpstr>
      <vt:lpstr>Prezentácia programu PowerPoint</vt:lpstr>
      <vt:lpstr>Energeticky bohaté zlúčeniny (ATP)</vt:lpstr>
      <vt:lpstr>Energeticky bohaté zlúčeniny (ATP vs. iné látky)</vt:lpstr>
      <vt:lpstr>ATP</vt:lpstr>
      <vt:lpstr>ATP</vt:lpstr>
      <vt:lpstr>NAD+ a FAD spájajú oxidačné a redukčné reakcie</vt:lpstr>
      <vt:lpstr>Oxidačno-redukčné reakcie (respirácia)</vt:lpstr>
      <vt:lpstr>Citrátový cyklus</vt:lpstr>
      <vt:lpstr>Prezentácia programu PowerPoint</vt:lpstr>
      <vt:lpstr>Mechanizmy, ktorými bunky generujú energiu</vt:lpstr>
      <vt:lpstr>Mechanizmy, ktorými bunky generujú energiu</vt:lpstr>
      <vt:lpstr>Príklady čiastkových metabolických procesov / reakcií (Chemoorganotrofia)</vt:lpstr>
      <vt:lpstr>Príklady čiastkových metabolických procesov / reakcií (Chemoorganotrofia)</vt:lpstr>
      <vt:lpstr>Príklady čiastkových metabolických procesov / reakcií (Chemolitotrofia)</vt:lpstr>
      <vt:lpstr>Príklady čiastkových metabolických procesov / reakcií (Fototrofia)</vt:lpstr>
      <vt:lpstr>Príklady čiastkových metabolických procesov / reakcií (Chemoorganotrofia)</vt:lpstr>
      <vt:lpstr>Energetika metabolických procesov</vt:lpstr>
      <vt:lpstr>Energetika metabolických procesov</vt:lpstr>
      <vt:lpstr>Energetika metabolických procesov</vt:lpstr>
      <vt:lpstr>Energetika metabolických procesov</vt:lpstr>
      <vt:lpstr>Stručne o aktívnom transporte a protónovej hybnej sile </vt:lpstr>
      <vt:lpstr>Stručne o aktívnom transporte a protónovej hybnej sile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>Šimkovic Ivan</cp:lastModifiedBy>
  <cp:revision>2</cp:revision>
  <dcterms:created xsi:type="dcterms:W3CDTF">2026-04-21T14:30:17Z</dcterms:created>
  <dcterms:modified xsi:type="dcterms:W3CDTF">2026-09-27T14:27:10Z</dcterms:modified>
</cp:coreProperties>
</file>