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90" r:id="rId24"/>
    <p:sldId id="289" r:id="rId25"/>
    <p:sldId id="278" r:id="rId26"/>
    <p:sldId id="279" r:id="rId27"/>
    <p:sldId id="280" r:id="rId28"/>
    <p:sldId id="281" r:id="rId29"/>
    <p:sldId id="282" r:id="rId30"/>
    <p:sldId id="283" r:id="rId31"/>
    <p:sldId id="284" r:id="rId32"/>
    <p:sldId id="285" r:id="rId33"/>
    <p:sldId id="286" r:id="rId34"/>
    <p:sldId id="288" r:id="rId35"/>
    <p:sldId id="287" r:id="rId36"/>
    <p:sldId id="291" r:id="rId37"/>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968" autoAdjust="0"/>
  </p:normalViewPr>
  <p:slideViewPr>
    <p:cSldViewPr snapToGrid="0">
      <p:cViewPr varScale="1">
        <p:scale>
          <a:sx n="93" d="100"/>
          <a:sy n="93" d="100"/>
        </p:scale>
        <p:origin x="115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dirty="0"/>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5951E7-58A7-4B1F-8272-21622F015D4B}" type="datetimeFigureOut">
              <a:rPr lang="sk-SK" smtClean="0"/>
              <a:t>5. 12. 2025</a:t>
            </a:fld>
            <a:endParaRPr lang="sk-SK" dirty="0"/>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dirty="0"/>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dirty="0"/>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5699F6-CE72-496E-8B22-57EC590D1AC8}" type="slidenum">
              <a:rPr lang="sk-SK" smtClean="0"/>
              <a:t>‹#›</a:t>
            </a:fld>
            <a:endParaRPr lang="sk-SK" dirty="0"/>
          </a:p>
        </p:txBody>
      </p:sp>
    </p:spTree>
    <p:extLst>
      <p:ext uri="{BB962C8B-B14F-4D97-AF65-F5344CB8AC3E}">
        <p14:creationId xmlns:p14="http://schemas.microsoft.com/office/powerpoint/2010/main" val="982842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txBody>
          <a:bodyPr/>
          <a:lstStyle/>
          <a:p>
            <a:endParaRPr lang="sk-SK" dirty="0"/>
          </a:p>
        </p:txBody>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kern="1200" dirty="0">
                <a:solidFill>
                  <a:schemeClr val="tx1"/>
                </a:solidFill>
                <a:effectLst/>
                <a:latin typeface="+mn-lt"/>
                <a:ea typeface="+mn-ea"/>
                <a:cs typeface="+mn-cs"/>
              </a:rPr>
              <a:t>Všimnime si, že v prípade (c) vystupuje H</a:t>
            </a:r>
            <a:r>
              <a:rPr lang="sk-SK" sz="1200" kern="1200" baseline="-25000" dirty="0">
                <a:solidFill>
                  <a:schemeClr val="tx1"/>
                </a:solidFill>
                <a:effectLst/>
                <a:latin typeface="+mn-lt"/>
                <a:ea typeface="+mn-ea"/>
                <a:cs typeface="+mn-cs"/>
              </a:rPr>
              <a:t>2</a:t>
            </a:r>
            <a:r>
              <a:rPr lang="sk-SK" sz="1200" kern="1200" dirty="0">
                <a:solidFill>
                  <a:schemeClr val="tx1"/>
                </a:solidFill>
                <a:effectLst/>
                <a:latin typeface="+mn-lt"/>
                <a:ea typeface="+mn-ea"/>
                <a:cs typeface="+mn-cs"/>
              </a:rPr>
              <a:t>PO</a:t>
            </a:r>
            <a:r>
              <a:rPr lang="sk-SK" sz="1200" kern="1200" baseline="-25000" dirty="0">
                <a:solidFill>
                  <a:schemeClr val="tx1"/>
                </a:solidFill>
                <a:effectLst/>
                <a:latin typeface="+mn-lt"/>
                <a:ea typeface="+mn-ea"/>
                <a:cs typeface="+mn-cs"/>
              </a:rPr>
              <a:t>4</a:t>
            </a:r>
            <a:r>
              <a:rPr lang="sk-SK" sz="1200" kern="1200" baseline="30000" dirty="0">
                <a:solidFill>
                  <a:schemeClr val="tx1"/>
                </a:solidFill>
                <a:effectLst/>
                <a:latin typeface="+mn-lt"/>
                <a:ea typeface="+mn-ea"/>
                <a:cs typeface="+mn-cs"/>
              </a:rPr>
              <a:t>–</a:t>
            </a:r>
            <a:r>
              <a:rPr lang="sk-SK" sz="1200" kern="1200" dirty="0">
                <a:solidFill>
                  <a:schemeClr val="tx1"/>
                </a:solidFill>
                <a:effectLst/>
                <a:latin typeface="+mn-lt"/>
                <a:ea typeface="+mn-ea"/>
                <a:cs typeface="+mn-cs"/>
              </a:rPr>
              <a:t>ako kyselina, ale v bode (d) sa správa ako zásada. Konjugovaná zásada H</a:t>
            </a:r>
            <a:r>
              <a:rPr lang="sk-SK" sz="1200" kern="1200" baseline="-25000" dirty="0">
                <a:solidFill>
                  <a:schemeClr val="tx1"/>
                </a:solidFill>
                <a:effectLst/>
                <a:latin typeface="+mn-lt"/>
                <a:ea typeface="+mn-ea"/>
                <a:cs typeface="+mn-cs"/>
              </a:rPr>
              <a:t>2</a:t>
            </a:r>
            <a:r>
              <a:rPr lang="sk-SK" sz="1200" kern="1200" dirty="0">
                <a:solidFill>
                  <a:schemeClr val="tx1"/>
                </a:solidFill>
                <a:effectLst/>
                <a:latin typeface="+mn-lt"/>
                <a:ea typeface="+mn-ea"/>
                <a:cs typeface="+mn-cs"/>
              </a:rPr>
              <a:t>PO</a:t>
            </a:r>
            <a:r>
              <a:rPr lang="sk-SK" sz="1200" kern="1200" baseline="-25000" dirty="0">
                <a:solidFill>
                  <a:schemeClr val="tx1"/>
                </a:solidFill>
                <a:effectLst/>
                <a:latin typeface="+mn-lt"/>
                <a:ea typeface="+mn-ea"/>
                <a:cs typeface="+mn-cs"/>
              </a:rPr>
              <a:t>4</a:t>
            </a:r>
            <a:r>
              <a:rPr lang="sk-SK" sz="1200" kern="1200" baseline="30000" dirty="0">
                <a:solidFill>
                  <a:schemeClr val="tx1"/>
                </a:solidFill>
                <a:effectLst/>
                <a:latin typeface="+mn-lt"/>
                <a:ea typeface="+mn-ea"/>
                <a:cs typeface="+mn-cs"/>
              </a:rPr>
              <a:t>–</a:t>
            </a:r>
            <a:r>
              <a:rPr lang="sk-SK" sz="1200" kern="1200" dirty="0">
                <a:solidFill>
                  <a:schemeClr val="tx1"/>
                </a:solidFill>
                <a:effectLst/>
                <a:latin typeface="+mn-lt"/>
                <a:ea typeface="+mn-ea"/>
                <a:cs typeface="+mn-cs"/>
              </a:rPr>
              <a:t> je HPO</a:t>
            </a:r>
            <a:r>
              <a:rPr lang="sk-SK" sz="1200" kern="1200" baseline="-25000" dirty="0">
                <a:solidFill>
                  <a:schemeClr val="tx1"/>
                </a:solidFill>
                <a:effectLst/>
                <a:latin typeface="+mn-lt"/>
                <a:ea typeface="+mn-ea"/>
                <a:cs typeface="+mn-cs"/>
              </a:rPr>
              <a:t>4</a:t>
            </a:r>
            <a:r>
              <a:rPr lang="sk-SK" sz="1200" kern="1200" baseline="30000" dirty="0">
                <a:solidFill>
                  <a:schemeClr val="tx1"/>
                </a:solidFill>
                <a:effectLst/>
                <a:latin typeface="+mn-lt"/>
                <a:ea typeface="+mn-ea"/>
                <a:cs typeface="+mn-cs"/>
              </a:rPr>
              <a:t>2–</a:t>
            </a:r>
            <a:r>
              <a:rPr lang="sk-SK" sz="1200" kern="1200" dirty="0">
                <a:solidFill>
                  <a:schemeClr val="tx1"/>
                </a:solidFill>
                <a:effectLst/>
                <a:latin typeface="+mn-lt"/>
                <a:ea typeface="+mn-ea"/>
                <a:cs typeface="+mn-cs"/>
              </a:rPr>
              <a:t> (deprotonizovaná forma H</a:t>
            </a:r>
            <a:r>
              <a:rPr lang="sk-SK" sz="1200" kern="1200" baseline="-25000" dirty="0">
                <a:solidFill>
                  <a:schemeClr val="tx1"/>
                </a:solidFill>
                <a:effectLst/>
                <a:latin typeface="+mn-lt"/>
                <a:ea typeface="+mn-ea"/>
                <a:cs typeface="+mn-cs"/>
              </a:rPr>
              <a:t>2</a:t>
            </a:r>
            <a:r>
              <a:rPr lang="sk-SK" sz="1200" kern="1200" dirty="0">
                <a:solidFill>
                  <a:schemeClr val="tx1"/>
                </a:solidFill>
                <a:effectLst/>
                <a:latin typeface="+mn-lt"/>
                <a:ea typeface="+mn-ea"/>
                <a:cs typeface="+mn-cs"/>
              </a:rPr>
              <a:t>PO</a:t>
            </a:r>
            <a:r>
              <a:rPr lang="sk-SK" sz="1200" kern="1200" baseline="-25000" dirty="0">
                <a:solidFill>
                  <a:schemeClr val="tx1"/>
                </a:solidFill>
                <a:effectLst/>
                <a:latin typeface="+mn-lt"/>
                <a:ea typeface="+mn-ea"/>
                <a:cs typeface="+mn-cs"/>
              </a:rPr>
              <a:t>4</a:t>
            </a:r>
            <a:r>
              <a:rPr lang="sk-SK" sz="1200" kern="1200" baseline="30000" dirty="0">
                <a:solidFill>
                  <a:schemeClr val="tx1"/>
                </a:solidFill>
                <a:effectLst/>
                <a:latin typeface="+mn-lt"/>
                <a:ea typeface="+mn-ea"/>
                <a:cs typeface="+mn-cs"/>
              </a:rPr>
              <a:t>–</a:t>
            </a:r>
            <a:r>
              <a:rPr lang="sk-SK" sz="1200" kern="1200" dirty="0">
                <a:solidFill>
                  <a:schemeClr val="tx1"/>
                </a:solidFill>
                <a:effectLst/>
                <a:latin typeface="+mn-lt"/>
                <a:ea typeface="+mn-ea"/>
                <a:cs typeface="+mn-cs"/>
              </a:rPr>
              <a:t>) a konjugovaná kyselina H</a:t>
            </a:r>
            <a:r>
              <a:rPr lang="sk-SK" sz="1200" kern="1200" baseline="-25000" dirty="0">
                <a:solidFill>
                  <a:schemeClr val="tx1"/>
                </a:solidFill>
                <a:effectLst/>
                <a:latin typeface="+mn-lt"/>
                <a:ea typeface="+mn-ea"/>
                <a:cs typeface="+mn-cs"/>
              </a:rPr>
              <a:t>2</a:t>
            </a:r>
            <a:r>
              <a:rPr lang="sk-SK" sz="1200" kern="1200" dirty="0">
                <a:solidFill>
                  <a:schemeClr val="tx1"/>
                </a:solidFill>
                <a:effectLst/>
                <a:latin typeface="+mn-lt"/>
                <a:ea typeface="+mn-ea"/>
                <a:cs typeface="+mn-cs"/>
              </a:rPr>
              <a:t>PO</a:t>
            </a:r>
            <a:r>
              <a:rPr lang="sk-SK" sz="1200" kern="1200" baseline="-25000" dirty="0">
                <a:solidFill>
                  <a:schemeClr val="tx1"/>
                </a:solidFill>
                <a:effectLst/>
                <a:latin typeface="+mn-lt"/>
                <a:ea typeface="+mn-ea"/>
                <a:cs typeface="+mn-cs"/>
              </a:rPr>
              <a:t>4</a:t>
            </a:r>
            <a:r>
              <a:rPr lang="sk-SK" sz="1200" kern="1200" baseline="30000" dirty="0">
                <a:solidFill>
                  <a:schemeClr val="tx1"/>
                </a:solidFill>
                <a:effectLst/>
                <a:latin typeface="+mn-lt"/>
                <a:ea typeface="+mn-ea"/>
                <a:cs typeface="+mn-cs"/>
              </a:rPr>
              <a:t>–</a:t>
            </a:r>
            <a:r>
              <a:rPr lang="sk-SK" sz="1200" kern="1200" dirty="0">
                <a:solidFill>
                  <a:schemeClr val="tx1"/>
                </a:solidFill>
                <a:effectLst/>
                <a:latin typeface="+mn-lt"/>
                <a:ea typeface="+mn-ea"/>
                <a:cs typeface="+mn-cs"/>
              </a:rPr>
              <a:t> je H</a:t>
            </a:r>
            <a:r>
              <a:rPr lang="sk-SK" sz="1200" kern="1200" baseline="-25000" dirty="0">
                <a:solidFill>
                  <a:schemeClr val="tx1"/>
                </a:solidFill>
                <a:effectLst/>
                <a:latin typeface="+mn-lt"/>
                <a:ea typeface="+mn-ea"/>
                <a:cs typeface="+mn-cs"/>
              </a:rPr>
              <a:t>3</a:t>
            </a:r>
            <a:r>
              <a:rPr lang="sk-SK" sz="1200" kern="1200" dirty="0">
                <a:solidFill>
                  <a:schemeClr val="tx1"/>
                </a:solidFill>
                <a:effectLst/>
                <a:latin typeface="+mn-lt"/>
                <a:ea typeface="+mn-ea"/>
                <a:cs typeface="+mn-cs"/>
              </a:rPr>
              <a:t>PO</a:t>
            </a:r>
            <a:r>
              <a:rPr lang="sk-SK" sz="1200" kern="1200" baseline="-25000" dirty="0">
                <a:solidFill>
                  <a:schemeClr val="tx1"/>
                </a:solidFill>
                <a:effectLst/>
                <a:latin typeface="+mn-lt"/>
                <a:ea typeface="+mn-ea"/>
                <a:cs typeface="+mn-cs"/>
              </a:rPr>
              <a:t>4</a:t>
            </a:r>
            <a:r>
              <a:rPr lang="sk-SK" sz="1200" kern="1200" dirty="0">
                <a:solidFill>
                  <a:schemeClr val="tx1"/>
                </a:solidFill>
                <a:effectLst/>
                <a:latin typeface="+mn-lt"/>
                <a:ea typeface="+mn-ea"/>
                <a:cs typeface="+mn-cs"/>
              </a:rPr>
              <a:t> (protonizovaná forma H</a:t>
            </a:r>
            <a:r>
              <a:rPr lang="sk-SK" sz="1200" kern="1200" baseline="-25000" dirty="0">
                <a:solidFill>
                  <a:schemeClr val="tx1"/>
                </a:solidFill>
                <a:effectLst/>
                <a:latin typeface="+mn-lt"/>
                <a:ea typeface="+mn-ea"/>
                <a:cs typeface="+mn-cs"/>
              </a:rPr>
              <a:t>2</a:t>
            </a:r>
            <a:r>
              <a:rPr lang="sk-SK" sz="1200" kern="1200" dirty="0">
                <a:solidFill>
                  <a:schemeClr val="tx1"/>
                </a:solidFill>
                <a:effectLst/>
                <a:latin typeface="+mn-lt"/>
                <a:ea typeface="+mn-ea"/>
                <a:cs typeface="+mn-cs"/>
              </a:rPr>
              <a:t>PO</a:t>
            </a:r>
            <a:r>
              <a:rPr lang="sk-SK" sz="1200" kern="1200" baseline="-25000" dirty="0">
                <a:solidFill>
                  <a:schemeClr val="tx1"/>
                </a:solidFill>
                <a:effectLst/>
                <a:latin typeface="+mn-lt"/>
                <a:ea typeface="+mn-ea"/>
                <a:cs typeface="+mn-cs"/>
              </a:rPr>
              <a:t>4</a:t>
            </a:r>
            <a:r>
              <a:rPr lang="sk-SK" sz="1200" kern="1200" baseline="30000" dirty="0">
                <a:solidFill>
                  <a:schemeClr val="tx1"/>
                </a:solidFill>
                <a:effectLst/>
                <a:latin typeface="+mn-lt"/>
                <a:ea typeface="+mn-ea"/>
                <a:cs typeface="+mn-cs"/>
              </a:rPr>
              <a:t>–</a:t>
            </a:r>
            <a:r>
              <a:rPr lang="sk-SK" sz="1200" kern="1200" dirty="0">
                <a:solidFill>
                  <a:schemeClr val="tx1"/>
                </a:solidFill>
                <a:effectLst/>
                <a:latin typeface="+mn-lt"/>
                <a:ea typeface="+mn-ea"/>
                <a:cs typeface="+mn-cs"/>
              </a:rPr>
              <a:t>). Toto je príklad všeobecného pravidla, že v konjugovanom páre je kyselina protonizovanou formou a zásada je deprotonizovanou formou.</a:t>
            </a:r>
          </a:p>
          <a:p>
            <a:endParaRPr lang="sk-SK" dirty="0"/>
          </a:p>
        </p:txBody>
      </p:sp>
      <p:sp>
        <p:nvSpPr>
          <p:cNvPr id="4" name="Zástupný objekt pre číslo snímky 3"/>
          <p:cNvSpPr>
            <a:spLocks noGrp="1"/>
          </p:cNvSpPr>
          <p:nvPr>
            <p:ph type="sldNum" sz="quarter" idx="5"/>
          </p:nvPr>
        </p:nvSpPr>
        <p:spPr/>
        <p:txBody>
          <a:bodyPr/>
          <a:lstStyle/>
          <a:p>
            <a:fld id="{F65699F6-CE72-496E-8B22-57EC590D1AC8}" type="slidenum">
              <a:rPr lang="sk-SK" smtClean="0"/>
              <a:t>9</a:t>
            </a:fld>
            <a:endParaRPr lang="sk-SK" dirty="0"/>
          </a:p>
        </p:txBody>
      </p:sp>
    </p:spTree>
    <p:extLst>
      <p:ext uri="{BB962C8B-B14F-4D97-AF65-F5344CB8AC3E}">
        <p14:creationId xmlns:p14="http://schemas.microsoft.com/office/powerpoint/2010/main" val="463119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BBED6-8569-6EB9-3150-1779B808A434}"/>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7C10E120-0F7C-F65D-12BE-CAA217A8094B}"/>
              </a:ext>
            </a:extLst>
          </p:cNvPr>
          <p:cNvSpPr>
            <a:spLocks noGrp="1" noRot="1" noChangeAspect="1"/>
          </p:cNvSpPr>
          <p:nvPr>
            <p:ph type="sldImg"/>
          </p:nvPr>
        </p:nvSpPr>
        <p:spPr/>
        <p:txBody>
          <a:bodyPr/>
          <a:lstStyle/>
          <a:p>
            <a:endParaRPr lang="sk-SK" dirty="0"/>
          </a:p>
        </p:txBody>
      </p:sp>
      <p:sp>
        <p:nvSpPr>
          <p:cNvPr id="3" name="Zástupný objekt pre poznámky 2">
            <a:extLst>
              <a:ext uri="{FF2B5EF4-FFF2-40B4-BE49-F238E27FC236}">
                <a16:creationId xmlns:a16="http://schemas.microsoft.com/office/drawing/2014/main" id="{4EE47FB5-7F27-C5C9-042A-2586ABA4E620}"/>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8E7F3B21-A99B-C476-D88A-13177CD14BA5}"/>
              </a:ext>
            </a:extLst>
          </p:cNvPr>
          <p:cNvSpPr>
            <a:spLocks noGrp="1"/>
          </p:cNvSpPr>
          <p:nvPr>
            <p:ph type="sldNum" sz="quarter" idx="5"/>
          </p:nvPr>
        </p:nvSpPr>
        <p:spPr/>
        <p:txBody>
          <a:bodyPr/>
          <a:lstStyle/>
          <a:p>
            <a:fld id="{F65699F6-CE72-496E-8B22-57EC590D1AC8}" type="slidenum">
              <a:rPr lang="sk-SK" smtClean="0"/>
              <a:t>12</a:t>
            </a:fld>
            <a:endParaRPr lang="sk-SK" dirty="0"/>
          </a:p>
        </p:txBody>
      </p:sp>
    </p:spTree>
    <p:extLst>
      <p:ext uri="{BB962C8B-B14F-4D97-AF65-F5344CB8AC3E}">
        <p14:creationId xmlns:p14="http://schemas.microsoft.com/office/powerpoint/2010/main" val="1385883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txBody>
          <a:bodyPr/>
          <a:lstStyle/>
          <a:p>
            <a:endParaRPr lang="sk-SK" dirty="0"/>
          </a:p>
        </p:txBody>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F65699F6-CE72-496E-8B22-57EC590D1AC8}" type="slidenum">
              <a:rPr lang="sk-SK" smtClean="0"/>
              <a:t>21</a:t>
            </a:fld>
            <a:endParaRPr lang="sk-SK" dirty="0"/>
          </a:p>
        </p:txBody>
      </p:sp>
    </p:spTree>
    <p:extLst>
      <p:ext uri="{BB962C8B-B14F-4D97-AF65-F5344CB8AC3E}">
        <p14:creationId xmlns:p14="http://schemas.microsoft.com/office/powerpoint/2010/main" val="2740774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016E7-F42C-8031-D97A-A3E0A3ABCC86}"/>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94FDD6CA-44B1-13C6-2E8E-91AD35717F8C}"/>
              </a:ext>
            </a:extLst>
          </p:cNvPr>
          <p:cNvSpPr>
            <a:spLocks noGrp="1" noRot="1" noChangeAspect="1"/>
          </p:cNvSpPr>
          <p:nvPr>
            <p:ph type="sldImg"/>
          </p:nvPr>
        </p:nvSpPr>
        <p:spPr/>
        <p:txBody>
          <a:bodyPr/>
          <a:lstStyle/>
          <a:p>
            <a:endParaRPr lang="sk-SK" dirty="0"/>
          </a:p>
        </p:txBody>
      </p:sp>
      <p:sp>
        <p:nvSpPr>
          <p:cNvPr id="3" name="Zástupný objekt pre poznámky 2">
            <a:extLst>
              <a:ext uri="{FF2B5EF4-FFF2-40B4-BE49-F238E27FC236}">
                <a16:creationId xmlns:a16="http://schemas.microsoft.com/office/drawing/2014/main" id="{21F01036-E854-89EC-564F-63CAF9C185FB}"/>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63A086BC-2703-8E02-714B-25AC89BDE19E}"/>
              </a:ext>
            </a:extLst>
          </p:cNvPr>
          <p:cNvSpPr>
            <a:spLocks noGrp="1"/>
          </p:cNvSpPr>
          <p:nvPr>
            <p:ph type="sldNum" sz="quarter" idx="5"/>
          </p:nvPr>
        </p:nvSpPr>
        <p:spPr/>
        <p:txBody>
          <a:bodyPr/>
          <a:lstStyle/>
          <a:p>
            <a:fld id="{F65699F6-CE72-496E-8B22-57EC590D1AC8}" type="slidenum">
              <a:rPr lang="sk-SK" smtClean="0"/>
              <a:t>34</a:t>
            </a:fld>
            <a:endParaRPr lang="sk-SK" dirty="0"/>
          </a:p>
        </p:txBody>
      </p:sp>
    </p:spTree>
    <p:extLst>
      <p:ext uri="{BB962C8B-B14F-4D97-AF65-F5344CB8AC3E}">
        <p14:creationId xmlns:p14="http://schemas.microsoft.com/office/powerpoint/2010/main" val="4035119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txBody>
          <a:bodyPr/>
          <a:lstStyle/>
          <a:p>
            <a:endParaRPr lang="sk-SK" dirty="0"/>
          </a:p>
        </p:txBody>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k-SK" dirty="0"/>
          </a:p>
        </p:txBody>
      </p:sp>
      <p:sp>
        <p:nvSpPr>
          <p:cNvPr id="4" name="Zástupný objekt pre číslo snímky 3"/>
          <p:cNvSpPr>
            <a:spLocks noGrp="1"/>
          </p:cNvSpPr>
          <p:nvPr>
            <p:ph type="sldNum" sz="quarter" idx="5"/>
          </p:nvPr>
        </p:nvSpPr>
        <p:spPr/>
        <p:txBody>
          <a:bodyPr/>
          <a:lstStyle/>
          <a:p>
            <a:fld id="{F65699F6-CE72-496E-8B22-57EC590D1AC8}" type="slidenum">
              <a:rPr lang="sk-SK" smtClean="0"/>
              <a:t>35</a:t>
            </a:fld>
            <a:endParaRPr lang="sk-SK" dirty="0"/>
          </a:p>
        </p:txBody>
      </p:sp>
    </p:spTree>
    <p:extLst>
      <p:ext uri="{BB962C8B-B14F-4D97-AF65-F5344CB8AC3E}">
        <p14:creationId xmlns:p14="http://schemas.microsoft.com/office/powerpoint/2010/main" val="624906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53939-5E9E-966B-9287-6DC81F800ACC}"/>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8C938CA9-937E-C1FD-258B-621E3A900F27}"/>
              </a:ext>
            </a:extLst>
          </p:cNvPr>
          <p:cNvSpPr>
            <a:spLocks noGrp="1" noRot="1" noChangeAspect="1"/>
          </p:cNvSpPr>
          <p:nvPr>
            <p:ph type="sldImg"/>
          </p:nvPr>
        </p:nvSpPr>
        <p:spPr/>
        <p:txBody>
          <a:bodyPr/>
          <a:lstStyle/>
          <a:p>
            <a:endParaRPr lang="sk-SK" dirty="0"/>
          </a:p>
        </p:txBody>
      </p:sp>
      <p:sp>
        <p:nvSpPr>
          <p:cNvPr id="3" name="Zástupný objekt pre poznámky 2">
            <a:extLst>
              <a:ext uri="{FF2B5EF4-FFF2-40B4-BE49-F238E27FC236}">
                <a16:creationId xmlns:a16="http://schemas.microsoft.com/office/drawing/2014/main" id="{1C389BFD-EAF2-A04E-34B7-6D9925B45B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k-SK" dirty="0"/>
          </a:p>
        </p:txBody>
      </p:sp>
      <p:sp>
        <p:nvSpPr>
          <p:cNvPr id="4" name="Zástupný objekt pre číslo snímky 3">
            <a:extLst>
              <a:ext uri="{FF2B5EF4-FFF2-40B4-BE49-F238E27FC236}">
                <a16:creationId xmlns:a16="http://schemas.microsoft.com/office/drawing/2014/main" id="{0086353B-B463-09F3-94DF-36EC3EF2D31F}"/>
              </a:ext>
            </a:extLst>
          </p:cNvPr>
          <p:cNvSpPr>
            <a:spLocks noGrp="1"/>
          </p:cNvSpPr>
          <p:nvPr>
            <p:ph type="sldNum" sz="quarter" idx="5"/>
          </p:nvPr>
        </p:nvSpPr>
        <p:spPr/>
        <p:txBody>
          <a:bodyPr/>
          <a:lstStyle/>
          <a:p>
            <a:fld id="{F65699F6-CE72-496E-8B22-57EC590D1AC8}" type="slidenum">
              <a:rPr lang="sk-SK" smtClean="0"/>
              <a:t>36</a:t>
            </a:fld>
            <a:endParaRPr lang="sk-SK" dirty="0"/>
          </a:p>
        </p:txBody>
      </p:sp>
    </p:spTree>
    <p:extLst>
      <p:ext uri="{BB962C8B-B14F-4D97-AF65-F5344CB8AC3E}">
        <p14:creationId xmlns:p14="http://schemas.microsoft.com/office/powerpoint/2010/main" val="4035024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12/5/2025</a:t>
            </a:fld>
            <a:endParaRPr lang="en-US" dirty="0"/>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966184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12/5/2025</a:t>
            </a:fld>
            <a:endParaRPr lang="en-US" dirty="0"/>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861503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12/5/2025</a:t>
            </a:fld>
            <a:endParaRPr lang="en-US" dirty="0"/>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523397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12/5/2025</a:t>
            </a:fld>
            <a:endParaRPr lang="en-US" dirty="0"/>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50312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12/5/2025</a:t>
            </a:fld>
            <a:endParaRPr lang="en-US" dirty="0"/>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700532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12/5/2025</a:t>
            </a:fld>
            <a:endParaRPr lang="en-US" dirty="0"/>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865404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12/5/2025</a:t>
            </a:fld>
            <a:endParaRPr lang="en-US" dirty="0"/>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928473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12/5/2025</a:t>
            </a:fld>
            <a:endParaRPr lang="en-US" dirty="0"/>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3644074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12/5/2025</a:t>
            </a:fld>
            <a:endParaRPr lang="en-US" dirty="0"/>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98283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12/5/2025</a:t>
            </a:fld>
            <a:endParaRPr lang="en-US" dirty="0"/>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427030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12/5/2025</a:t>
            </a:fld>
            <a:endParaRPr lang="en-US" dirty="0"/>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431812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12/5/2025</a:t>
            </a:fld>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45057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76" r:id="rId6"/>
    <p:sldLayoutId id="2147483672" r:id="rId7"/>
    <p:sldLayoutId id="2147483673" r:id="rId8"/>
    <p:sldLayoutId id="2147483674" r:id="rId9"/>
    <p:sldLayoutId id="2147483675" r:id="rId10"/>
    <p:sldLayoutId id="2147483677"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CB65D0-496F-4797-A015-C85839E35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pic>
        <p:nvPicPr>
          <p:cNvPr id="4" name="Picture 3">
            <a:extLst>
              <a:ext uri="{FF2B5EF4-FFF2-40B4-BE49-F238E27FC236}">
                <a16:creationId xmlns:a16="http://schemas.microsoft.com/office/drawing/2014/main" id="{6E39CD27-1E6E-4E20-6D87-26CD9A5ED1D1}"/>
              </a:ext>
            </a:extLst>
          </p:cNvPr>
          <p:cNvPicPr>
            <a:picLocks noChangeAspect="1"/>
          </p:cNvPicPr>
          <p:nvPr/>
        </p:nvPicPr>
        <p:blipFill>
          <a:blip r:embed="rId2"/>
          <a:srcRect t="3223" b="11550"/>
          <a:stretch>
            <a:fillRect/>
          </a:stretch>
        </p:blipFill>
        <p:spPr>
          <a:xfrm>
            <a:off x="1" y="10"/>
            <a:ext cx="12192000" cy="6857989"/>
          </a:xfrm>
          <a:prstGeom prst="rect">
            <a:avLst/>
          </a:prstGeom>
        </p:spPr>
      </p:pic>
      <p:sp>
        <p:nvSpPr>
          <p:cNvPr id="11" name="Rectangle 10">
            <a:extLst>
              <a:ext uri="{FF2B5EF4-FFF2-40B4-BE49-F238E27FC236}">
                <a16:creationId xmlns:a16="http://schemas.microsoft.com/office/drawing/2014/main" id="{95D2C779-8883-4E5F-A170-0F464918C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990598"/>
            <a:ext cx="12188952" cy="4745182"/>
          </a:xfrm>
          <a:prstGeom prst="rect">
            <a:avLst/>
          </a:prstGeom>
          <a:gradFill>
            <a:gsLst>
              <a:gs pos="35000">
                <a:srgbClr val="000000">
                  <a:alpha val="41000"/>
                </a:srgbClr>
              </a:gs>
              <a:gs pos="0">
                <a:srgbClr val="000000">
                  <a:alpha val="0"/>
                </a:srgbClr>
              </a:gs>
              <a:gs pos="47744">
                <a:srgbClr val="000000">
                  <a:alpha val="51000"/>
                </a:srgbClr>
              </a:gs>
              <a:gs pos="70000">
                <a:srgbClr val="000000">
                  <a:alpha val="37000"/>
                </a:srgbClr>
              </a:gs>
              <a:gs pos="100000">
                <a:srgbClr val="0000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2" name="Nadpis 1">
            <a:extLst>
              <a:ext uri="{FF2B5EF4-FFF2-40B4-BE49-F238E27FC236}">
                <a16:creationId xmlns:a16="http://schemas.microsoft.com/office/drawing/2014/main" id="{B12CB246-0979-7B6A-074B-029A7D0DBDB2}"/>
              </a:ext>
            </a:extLst>
          </p:cNvPr>
          <p:cNvSpPr>
            <a:spLocks noGrp="1"/>
          </p:cNvSpPr>
          <p:nvPr>
            <p:ph type="ctrTitle"/>
          </p:nvPr>
        </p:nvSpPr>
        <p:spPr>
          <a:xfrm>
            <a:off x="1833541" y="990599"/>
            <a:ext cx="5619054" cy="4849091"/>
          </a:xfrm>
        </p:spPr>
        <p:txBody>
          <a:bodyPr anchor="ctr">
            <a:normAutofit/>
          </a:bodyPr>
          <a:lstStyle/>
          <a:p>
            <a:pPr algn="r"/>
            <a:r>
              <a:rPr lang="sk-SK" noProof="0" dirty="0">
                <a:solidFill>
                  <a:srgbClr val="FFFFFF"/>
                </a:solidFill>
              </a:rPr>
              <a:t>Acidobázické reakcie</a:t>
            </a:r>
          </a:p>
        </p:txBody>
      </p:sp>
      <p:cxnSp>
        <p:nvCxnSpPr>
          <p:cNvPr id="13" name="Straight Connector 12">
            <a:extLst>
              <a:ext uri="{FF2B5EF4-FFF2-40B4-BE49-F238E27FC236}">
                <a16:creationId xmlns:a16="http://schemas.microsoft.com/office/drawing/2014/main" id="{BD96A694-258D-4418-A83C-B9BA72FD44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5300" y="1780927"/>
            <a:ext cx="0" cy="3390901"/>
          </a:xfrm>
          <a:prstGeom prst="line">
            <a:avLst/>
          </a:prstGeom>
          <a:ln w="44450">
            <a:solidFill>
              <a:srgbClr val="FFFFFF"/>
            </a:solidFill>
          </a:ln>
          <a:effectLst>
            <a:outerShdw blurRad="50800" dist="38100" dir="2700000" sx="88000" sy="88000" algn="tl" rotWithShape="0">
              <a:prstClr val="black">
                <a:alpha val="2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103455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BB2231D-58D0-492C-2E0A-8195CE1DF87E}"/>
              </a:ext>
            </a:extLst>
          </p:cNvPr>
          <p:cNvSpPr>
            <a:spLocks noGrp="1"/>
          </p:cNvSpPr>
          <p:nvPr>
            <p:ph type="title"/>
          </p:nvPr>
        </p:nvSpPr>
        <p:spPr>
          <a:xfrm>
            <a:off x="700635" y="267634"/>
            <a:ext cx="10691265" cy="1055557"/>
          </a:xfrm>
        </p:spPr>
        <p:txBody>
          <a:bodyPr anchor="ctr">
            <a:normAutofit/>
          </a:bodyPr>
          <a:lstStyle/>
          <a:p>
            <a:r>
              <a:rPr lang="sk-SK" sz="2400" noProof="0" dirty="0"/>
              <a:t>Acidobázické – neutralizačné reakcie</a:t>
            </a:r>
          </a:p>
        </p:txBody>
      </p:sp>
      <p:sp>
        <p:nvSpPr>
          <p:cNvPr id="3" name="Zástupný objekt pre obsah 2">
            <a:extLst>
              <a:ext uri="{FF2B5EF4-FFF2-40B4-BE49-F238E27FC236}">
                <a16:creationId xmlns:a16="http://schemas.microsoft.com/office/drawing/2014/main" id="{422EE0BA-92A3-36F7-78FB-E72E20D8F9AA}"/>
              </a:ext>
            </a:extLst>
          </p:cNvPr>
          <p:cNvSpPr>
            <a:spLocks noGrp="1"/>
          </p:cNvSpPr>
          <p:nvPr>
            <p:ph idx="1"/>
          </p:nvPr>
        </p:nvSpPr>
        <p:spPr>
          <a:xfrm>
            <a:off x="700635" y="1463035"/>
            <a:ext cx="10691265" cy="5127331"/>
          </a:xfrm>
        </p:spPr>
        <p:txBody>
          <a:bodyPr/>
          <a:lstStyle/>
          <a:p>
            <a:r>
              <a:rPr lang="sk-SK" noProof="0" dirty="0"/>
              <a:t>Vo všeobecnosti platí, že hnacou silou neutralizačných reakcií je tendencia disociovaných vodíkových protónov a hydroxylových aniónov vytvoriť molekuly vody.</a:t>
            </a:r>
          </a:p>
          <a:p>
            <a:r>
              <a:rPr lang="sk-SK" noProof="0" dirty="0"/>
              <a:t>Reakcie silných kyselín so silnými bázami sú vždy spontánne, rýchle a exotermické</a:t>
            </a:r>
          </a:p>
          <a:p>
            <a:r>
              <a:rPr lang="sk-SK" noProof="0" dirty="0"/>
              <a:t>Typickým príkladom je reakcia kyseliny s hydroxidom kovu, následkom čoho vzniká soľ a voda. Keďže reakciou sa neutralizujú typické vlastnosti kyselín a zásad, používa sa termín neutralizácia.</a:t>
            </a:r>
          </a:p>
          <a:p>
            <a:endParaRPr lang="sk-SK" noProof="0" dirty="0"/>
          </a:p>
          <a:p>
            <a:endParaRPr lang="sk-SK" noProof="0" dirty="0"/>
          </a:p>
          <a:p>
            <a:endParaRPr lang="sk-SK" noProof="0" dirty="0"/>
          </a:p>
          <a:p>
            <a:r>
              <a:rPr lang="sk-SK" noProof="0" dirty="0"/>
              <a:t>Znázornené sú dva spôsoby vyjadrenia rovnakej acidobázickej reakcie: dlhšia forma zápisu vyjadruje, ktoré z reagujúcich chemických látok sú ionizované (disociované)</a:t>
            </a:r>
          </a:p>
          <a:p>
            <a:endParaRPr lang="sk-SK" noProof="0" dirty="0"/>
          </a:p>
        </p:txBody>
      </p:sp>
      <p:pic>
        <p:nvPicPr>
          <p:cNvPr id="4" name="Obrázok 3">
            <a:extLst>
              <a:ext uri="{FF2B5EF4-FFF2-40B4-BE49-F238E27FC236}">
                <a16:creationId xmlns:a16="http://schemas.microsoft.com/office/drawing/2014/main" id="{B0374816-2547-5646-0C7F-0386F4F91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633" y="3491785"/>
            <a:ext cx="8558022" cy="796290"/>
          </a:xfrm>
          <a:prstGeom prst="rect">
            <a:avLst/>
          </a:prstGeom>
        </p:spPr>
      </p:pic>
      <p:pic>
        <p:nvPicPr>
          <p:cNvPr id="5" name="Obrázok 4">
            <a:extLst>
              <a:ext uri="{FF2B5EF4-FFF2-40B4-BE49-F238E27FC236}">
                <a16:creationId xmlns:a16="http://schemas.microsoft.com/office/drawing/2014/main" id="{36C40FDA-23F6-0D3F-155F-81480731A3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3631" y="4458806"/>
            <a:ext cx="8553831" cy="813054"/>
          </a:xfrm>
          <a:prstGeom prst="rect">
            <a:avLst/>
          </a:prstGeom>
        </p:spPr>
      </p:pic>
    </p:spTree>
    <p:extLst>
      <p:ext uri="{BB962C8B-B14F-4D97-AF65-F5344CB8AC3E}">
        <p14:creationId xmlns:p14="http://schemas.microsoft.com/office/powerpoint/2010/main" val="1771781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79CA66-D4D8-065A-78A5-6A7EE9FE46D7}"/>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492B07A-1D50-AA54-7844-62B580D311D9}"/>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HISTÓRIA</a:t>
            </a:r>
            <a:r>
              <a:rPr lang="sk-SK" sz="2400" noProof="0" dirty="0"/>
              <a:t>)</a:t>
            </a:r>
          </a:p>
        </p:txBody>
      </p:sp>
      <p:sp>
        <p:nvSpPr>
          <p:cNvPr id="3" name="Zástupný objekt pre obsah 2">
            <a:extLst>
              <a:ext uri="{FF2B5EF4-FFF2-40B4-BE49-F238E27FC236}">
                <a16:creationId xmlns:a16="http://schemas.microsoft.com/office/drawing/2014/main" id="{3949584D-B44F-667D-5C0C-CB6B88D1E07B}"/>
              </a:ext>
            </a:extLst>
          </p:cNvPr>
          <p:cNvSpPr>
            <a:spLocks noGrp="1"/>
          </p:cNvSpPr>
          <p:nvPr>
            <p:ph idx="1"/>
          </p:nvPr>
        </p:nvSpPr>
        <p:spPr>
          <a:xfrm>
            <a:off x="700635" y="1463035"/>
            <a:ext cx="10691265" cy="5127331"/>
          </a:xfrm>
        </p:spPr>
        <p:txBody>
          <a:bodyPr/>
          <a:lstStyle/>
          <a:p>
            <a:pPr marL="0" indent="0">
              <a:buNone/>
            </a:pPr>
            <a:r>
              <a:rPr lang="sk-SK" noProof="0" dirty="0"/>
              <a:t>Svante Arrhenius (1884)</a:t>
            </a:r>
          </a:p>
          <a:p>
            <a:r>
              <a:rPr lang="sk-SK" noProof="0" dirty="0"/>
              <a:t>Kyselina je látka, ktorá obsahuje vodík a vo vodnom roztoku produkuje H</a:t>
            </a:r>
            <a:r>
              <a:rPr lang="sk-SK" baseline="30000" noProof="0" dirty="0"/>
              <a:t>+</a:t>
            </a:r>
            <a:r>
              <a:rPr lang="sk-SK" noProof="0" dirty="0"/>
              <a:t>. Zásada je látka, ktorá obsahuje OH skupinu a vo vodnom roztoku produkuje hydroxylové ióny OH</a:t>
            </a:r>
            <a:r>
              <a:rPr lang="sk-SK" baseline="30000" noProof="0" dirty="0"/>
              <a:t>–</a:t>
            </a:r>
            <a:r>
              <a:rPr lang="sk-SK" noProof="0" dirty="0"/>
              <a:t>.</a:t>
            </a:r>
          </a:p>
          <a:p>
            <a:r>
              <a:rPr lang="sk-SK" noProof="0" dirty="0"/>
              <a:t>Neutralizácia je definovaná ako reakcia iónov H</a:t>
            </a:r>
            <a:r>
              <a:rPr lang="sk-SK" baseline="30000" noProof="0" dirty="0"/>
              <a:t>+</a:t>
            </a:r>
            <a:r>
              <a:rPr lang="sk-SK" noProof="0" dirty="0"/>
              <a:t> s iónmi OH</a:t>
            </a:r>
            <a:r>
              <a:rPr lang="sk-SK" baseline="30000" noProof="0" dirty="0"/>
              <a:t>–</a:t>
            </a:r>
            <a:r>
              <a:rPr lang="sk-SK" baseline="-25000" noProof="0" dirty="0"/>
              <a:t> </a:t>
            </a:r>
            <a:r>
              <a:rPr lang="sk-SK" noProof="0" dirty="0"/>
              <a:t>za vzniku molekúl H</a:t>
            </a:r>
            <a:r>
              <a:rPr lang="sk-SK" baseline="-25000" noProof="0" dirty="0"/>
              <a:t>2</a:t>
            </a:r>
            <a:r>
              <a:rPr lang="sk-SK" noProof="0" dirty="0"/>
              <a:t>O.</a:t>
            </a:r>
          </a:p>
          <a:p>
            <a:pPr marL="0" indent="0">
              <a:buNone/>
            </a:pPr>
            <a:r>
              <a:rPr lang="sk-SK" noProof="0" dirty="0"/>
              <a:t>Brønsted–Lowry (1923)</a:t>
            </a:r>
          </a:p>
          <a:p>
            <a:r>
              <a:rPr lang="sk-SK" noProof="0" dirty="0"/>
              <a:t>Kyselina je definovaná ako donor protónu (H</a:t>
            </a:r>
            <a:r>
              <a:rPr lang="sk-SK" baseline="30000" noProof="0" dirty="0"/>
              <a:t>+</a:t>
            </a:r>
            <a:r>
              <a:rPr lang="sk-SK" noProof="0" dirty="0"/>
              <a:t>) a báza je definovaná ako jeho akceptor.</a:t>
            </a:r>
          </a:p>
          <a:p>
            <a:r>
              <a:rPr lang="sk-SK" noProof="0" dirty="0"/>
              <a:t>Uvedená definícia je širšia. Akákoľvek látka obsahujúca H, schopná ho uvoľniť vo forme H</a:t>
            </a:r>
            <a:r>
              <a:rPr lang="sk-SK" baseline="30000" noProof="0" dirty="0"/>
              <a:t>+</a:t>
            </a:r>
            <a:r>
              <a:rPr lang="sk-SK" noProof="0" dirty="0"/>
              <a:t> je kyselina a akákoľvek látka, ktorá dokáže protón prijať, je zásada. Acidobázická reakcia je tým pádom prenos protónu z kyseliny na zásadu.</a:t>
            </a:r>
          </a:p>
          <a:p>
            <a:r>
              <a:rPr lang="sk-SK" noProof="0" dirty="0"/>
              <a:t>Napr. ionizácia HCl vo vode je teda acidobázická reakcia, v ktorej voda pôsobí ako báza (ako akceptor protónov).</a:t>
            </a:r>
          </a:p>
          <a:p>
            <a:endParaRPr lang="sk-SK" noProof="0" dirty="0"/>
          </a:p>
        </p:txBody>
      </p:sp>
      <p:pic>
        <p:nvPicPr>
          <p:cNvPr id="8" name="Obrázok 7" descr="Obrázok, na ktorom je text, písmo, biely, rad&#10;&#10;Obsah vygenerovaný pomocou AI môže byť nesprávny.">
            <a:extLst>
              <a:ext uri="{FF2B5EF4-FFF2-40B4-BE49-F238E27FC236}">
                <a16:creationId xmlns:a16="http://schemas.microsoft.com/office/drawing/2014/main" id="{89D50D91-D340-32F0-88E6-71440D253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1689" y="5680038"/>
            <a:ext cx="8407231" cy="1177963"/>
          </a:xfrm>
          <a:prstGeom prst="rect">
            <a:avLst/>
          </a:prstGeom>
          <a:ln w="12700">
            <a:solidFill>
              <a:schemeClr val="accent1"/>
            </a:solidFill>
          </a:ln>
        </p:spPr>
      </p:pic>
    </p:spTree>
    <p:extLst>
      <p:ext uri="{BB962C8B-B14F-4D97-AF65-F5344CB8AC3E}">
        <p14:creationId xmlns:p14="http://schemas.microsoft.com/office/powerpoint/2010/main" val="763465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3F7263F-3396-9026-C821-5CD173079E8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A20FC57-3186-919D-82B7-65D584FF15C8}"/>
              </a:ext>
            </a:extLst>
          </p:cNvPr>
          <p:cNvSpPr>
            <a:spLocks noGrp="1"/>
          </p:cNvSpPr>
          <p:nvPr>
            <p:ph type="title"/>
          </p:nvPr>
        </p:nvSpPr>
        <p:spPr>
          <a:xfrm>
            <a:off x="700635" y="267634"/>
            <a:ext cx="10691265" cy="1055557"/>
          </a:xfrm>
        </p:spPr>
        <p:txBody>
          <a:bodyPr anchor="ctr">
            <a:normAutofit/>
          </a:bodyPr>
          <a:lstStyle/>
          <a:p>
            <a:r>
              <a:rPr lang="sk-SK" sz="2400" noProof="0" dirty="0"/>
              <a:t>(vodíkový) PROTÓN</a:t>
            </a:r>
          </a:p>
        </p:txBody>
      </p:sp>
      <p:sp>
        <p:nvSpPr>
          <p:cNvPr id="3" name="Zástupný objekt pre obsah 2">
            <a:extLst>
              <a:ext uri="{FF2B5EF4-FFF2-40B4-BE49-F238E27FC236}">
                <a16:creationId xmlns:a16="http://schemas.microsoft.com/office/drawing/2014/main" id="{F2946015-E72D-3A37-A59C-BAE438A67A8F}"/>
              </a:ext>
            </a:extLst>
          </p:cNvPr>
          <p:cNvSpPr>
            <a:spLocks noGrp="1"/>
          </p:cNvSpPr>
          <p:nvPr>
            <p:ph idx="1"/>
          </p:nvPr>
        </p:nvSpPr>
        <p:spPr>
          <a:xfrm>
            <a:off x="700635" y="1463035"/>
            <a:ext cx="10691265" cy="5127331"/>
          </a:xfrm>
        </p:spPr>
        <p:txBody>
          <a:bodyPr/>
          <a:lstStyle/>
          <a:p>
            <a:r>
              <a:rPr lang="sk-SK" noProof="0" dirty="0"/>
              <a:t>Atóm vodíka sa skladá z jedného protónu a jedného elektrónu; preto vodíkový ión zvykneme nazývať jednoducho “protón” (jadro neobsahuje neutrón, teda pokiaľ sa bavíme o prevažujúcej forme izotopu H, deutérium a trícium neutróny obsahujú). </a:t>
            </a:r>
          </a:p>
          <a:p>
            <a:r>
              <a:rPr lang="sk-SK" noProof="0" dirty="0"/>
              <a:t>Pokiaľ ide o protóny H, dnes už vieme, že vo vodnom roztoku sú hydratované a existujú ako H</a:t>
            </a:r>
            <a:r>
              <a:rPr lang="sk-SK" baseline="30000" noProof="0" dirty="0"/>
              <a:t>+</a:t>
            </a:r>
            <a:r>
              <a:rPr lang="sk-SK" noProof="0" dirty="0"/>
              <a:t>(H</a:t>
            </a:r>
            <a:r>
              <a:rPr lang="sk-SK" baseline="-25000" noProof="0" dirty="0"/>
              <a:t>2</a:t>
            </a:r>
            <a:r>
              <a:rPr lang="sk-SK" noProof="0" dirty="0"/>
              <a:t>O)n, kde n je malé celé číslo. Je to spôsobené príťažlivosťou iónov H</a:t>
            </a:r>
            <a:r>
              <a:rPr lang="sk-SK" baseline="30000" noProof="0" dirty="0"/>
              <a:t>+</a:t>
            </a:r>
            <a:r>
              <a:rPr lang="sk-SK" noProof="0" dirty="0"/>
              <a:t> záporným parciálnym nábojom kyslíka (δ</a:t>
            </a:r>
            <a:r>
              <a:rPr lang="sk-SK" baseline="30000" noProof="0" dirty="0"/>
              <a:t>–</a:t>
            </a:r>
            <a:r>
              <a:rPr lang="sk-SK" noProof="0" dirty="0"/>
              <a:t>) na molekule vody. Hoci nepoznáme rozsah hydratácie H</a:t>
            </a:r>
            <a:r>
              <a:rPr lang="sk-SK" baseline="30000" noProof="0" dirty="0"/>
              <a:t>+</a:t>
            </a:r>
            <a:r>
              <a:rPr lang="sk-SK" noProof="0" dirty="0"/>
              <a:t>, vo väčšine roztokov je vodíkový protón prítomný vo forme hydróniového iónu, H</a:t>
            </a:r>
            <a:r>
              <a:rPr lang="sk-SK" baseline="-25000" noProof="0" dirty="0"/>
              <a:t>3</a:t>
            </a:r>
            <a:r>
              <a:rPr lang="sk-SK" noProof="0" dirty="0"/>
              <a:t>O</a:t>
            </a:r>
            <a:r>
              <a:rPr lang="sk-SK" baseline="30000" noProof="0" dirty="0"/>
              <a:t>+</a:t>
            </a:r>
            <a:r>
              <a:rPr lang="sk-SK" noProof="0" dirty="0"/>
              <a:t> alebo H</a:t>
            </a:r>
            <a:r>
              <a:rPr lang="sk-SK" baseline="30000" noProof="0" dirty="0"/>
              <a:t>+</a:t>
            </a:r>
            <a:r>
              <a:rPr lang="sk-SK" noProof="0" dirty="0"/>
              <a:t>(H</a:t>
            </a:r>
            <a:r>
              <a:rPr lang="sk-SK" baseline="-25000" noProof="0" dirty="0"/>
              <a:t>2</a:t>
            </a:r>
            <a:r>
              <a:rPr lang="sk-SK" noProof="0" dirty="0"/>
              <a:t>O)</a:t>
            </a:r>
            <a:r>
              <a:rPr lang="sk-SK" baseline="-25000" noProof="0" dirty="0"/>
              <a:t>n</a:t>
            </a:r>
            <a:r>
              <a:rPr lang="sk-SK" noProof="0" dirty="0"/>
              <a:t>, kde n = 1.</a:t>
            </a:r>
          </a:p>
          <a:p>
            <a:endParaRPr lang="sk-SK" noProof="0" dirty="0"/>
          </a:p>
          <a:p>
            <a:endParaRPr lang="sk-SK" noProof="0" dirty="0"/>
          </a:p>
          <a:p>
            <a:r>
              <a:rPr lang="sk-SK" noProof="0" dirty="0"/>
              <a:t>H</a:t>
            </a:r>
            <a:r>
              <a:rPr lang="sk-SK" baseline="30000" noProof="0" dirty="0"/>
              <a:t>+</a:t>
            </a:r>
            <a:r>
              <a:rPr lang="sk-SK" noProof="0" dirty="0"/>
              <a:t> (aq) v skutočnosti predstavuje hydratovaný protón. To znamená protón pripojený k jednej molekule H</a:t>
            </a:r>
            <a:r>
              <a:rPr lang="sk-SK" baseline="-25000" noProof="0" dirty="0"/>
              <a:t>2</a:t>
            </a:r>
            <a:r>
              <a:rPr lang="sk-SK" noProof="0" dirty="0"/>
              <a:t>O, ako v H</a:t>
            </a:r>
            <a:r>
              <a:rPr lang="sk-SK" baseline="-25000" noProof="0" dirty="0"/>
              <a:t>3</a:t>
            </a:r>
            <a:r>
              <a:rPr lang="sk-SK" noProof="0" dirty="0"/>
              <a:t>O</a:t>
            </a:r>
            <a:r>
              <a:rPr lang="sk-SK" baseline="30000" noProof="0" dirty="0"/>
              <a:t>+</a:t>
            </a:r>
            <a:r>
              <a:rPr lang="sk-SK" noProof="0" dirty="0"/>
              <a:t> alebo k niekoľkým molekulám H</a:t>
            </a:r>
            <a:r>
              <a:rPr lang="sk-SK" baseline="-25000" noProof="0" dirty="0"/>
              <a:t>2</a:t>
            </a:r>
            <a:r>
              <a:rPr lang="sk-SK" noProof="0" dirty="0"/>
              <a:t>O, ako v H</a:t>
            </a:r>
            <a:r>
              <a:rPr lang="sk-SK" baseline="-25000" noProof="0" dirty="0"/>
              <a:t>9</a:t>
            </a:r>
            <a:r>
              <a:rPr lang="sk-SK" noProof="0" dirty="0"/>
              <a:t>O</a:t>
            </a:r>
            <a:r>
              <a:rPr lang="sk-SK" baseline="-25000" noProof="0" dirty="0"/>
              <a:t>4</a:t>
            </a:r>
            <a:r>
              <a:rPr lang="sk-SK" baseline="30000" noProof="0" dirty="0"/>
              <a:t>+</a:t>
            </a:r>
            <a:r>
              <a:rPr lang="sk-SK" noProof="0" dirty="0"/>
              <a:t>.</a:t>
            </a:r>
          </a:p>
          <a:p>
            <a:endParaRPr lang="sk-SK" noProof="0" dirty="0"/>
          </a:p>
        </p:txBody>
      </p:sp>
      <p:pic>
        <p:nvPicPr>
          <p:cNvPr id="5" name="Obrázok 4" descr="Obrázok, na ktorom je diagram, rad, písmo, typografia&#10;&#10;Obsah vygenerovaný pomocou AI môže byť nesprávny.">
            <a:extLst>
              <a:ext uri="{FF2B5EF4-FFF2-40B4-BE49-F238E27FC236}">
                <a16:creationId xmlns:a16="http://schemas.microsoft.com/office/drawing/2014/main" id="{89A06387-3330-7E1A-6A3C-E136B78122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3266" y="4089114"/>
            <a:ext cx="4125467" cy="1151515"/>
          </a:xfrm>
          <a:prstGeom prst="rect">
            <a:avLst/>
          </a:prstGeom>
        </p:spPr>
      </p:pic>
    </p:spTree>
    <p:extLst>
      <p:ext uri="{BB962C8B-B14F-4D97-AF65-F5344CB8AC3E}">
        <p14:creationId xmlns:p14="http://schemas.microsoft.com/office/powerpoint/2010/main" val="224929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49B689A-6AC8-280E-BE5D-73527CD3BCF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6DD8CDD-6CA8-9009-9377-6F052E81F1AF}"/>
              </a:ext>
            </a:extLst>
          </p:cNvPr>
          <p:cNvSpPr>
            <a:spLocks noGrp="1"/>
          </p:cNvSpPr>
          <p:nvPr>
            <p:ph type="title"/>
          </p:nvPr>
        </p:nvSpPr>
        <p:spPr>
          <a:xfrm>
            <a:off x="700635" y="267634"/>
            <a:ext cx="10691265" cy="1055557"/>
          </a:xfrm>
        </p:spPr>
        <p:txBody>
          <a:bodyPr anchor="ctr">
            <a:normAutofit/>
          </a:bodyPr>
          <a:lstStyle/>
          <a:p>
            <a:r>
              <a:rPr lang="sk-SK" sz="2400" noProof="0" dirty="0"/>
              <a:t>Konjugovaný (acidobázický) pár</a:t>
            </a:r>
          </a:p>
        </p:txBody>
      </p:sp>
      <p:sp>
        <p:nvSpPr>
          <p:cNvPr id="3" name="Zástupný objekt pre obsah 2">
            <a:extLst>
              <a:ext uri="{FF2B5EF4-FFF2-40B4-BE49-F238E27FC236}">
                <a16:creationId xmlns:a16="http://schemas.microsoft.com/office/drawing/2014/main" id="{B8BDA8CA-ACC6-25D0-3616-0E99AE06AA43}"/>
              </a:ext>
            </a:extLst>
          </p:cNvPr>
          <p:cNvSpPr>
            <a:spLocks noGrp="1"/>
          </p:cNvSpPr>
          <p:nvPr>
            <p:ph idx="1"/>
          </p:nvPr>
        </p:nvSpPr>
        <p:spPr>
          <a:xfrm>
            <a:off x="700635" y="1463035"/>
            <a:ext cx="10691265" cy="5127331"/>
          </a:xfrm>
        </p:spPr>
        <p:txBody>
          <a:bodyPr/>
          <a:lstStyle/>
          <a:p>
            <a:r>
              <a:rPr lang="sk-SK" noProof="0" dirty="0"/>
              <a:t>majme reakciu kyseliny octovej s vodou.</a:t>
            </a:r>
          </a:p>
          <a:p>
            <a:r>
              <a:rPr lang="sk-SK" noProof="0" dirty="0"/>
              <a:t>keď CH</a:t>
            </a:r>
            <a:r>
              <a:rPr lang="sk-SK" baseline="-25000" noProof="0" dirty="0"/>
              <a:t>3</a:t>
            </a:r>
            <a:r>
              <a:rPr lang="sk-SK" noProof="0" dirty="0"/>
              <a:t>COOH stratí protón, vznikne CH</a:t>
            </a:r>
            <a:r>
              <a:rPr lang="sk-SK" baseline="-25000" noProof="0" dirty="0"/>
              <a:t>3</a:t>
            </a:r>
            <a:r>
              <a:rPr lang="sk-SK" noProof="0" dirty="0"/>
              <a:t>COO</a:t>
            </a:r>
            <a:r>
              <a:rPr lang="sk-SK" baseline="30000" noProof="0" dirty="0"/>
              <a:t>–</a:t>
            </a:r>
            <a:r>
              <a:rPr lang="sk-SK" noProof="0" dirty="0"/>
              <a:t>. Všimnime si, že vzorce týchto dvoch foriem sa líšia o jeden protón, H</a:t>
            </a:r>
            <a:r>
              <a:rPr lang="sk-SK" baseline="30000" noProof="0" dirty="0"/>
              <a:t>+</a:t>
            </a:r>
            <a:r>
              <a:rPr lang="sk-SK" noProof="0" dirty="0"/>
              <a:t>. Chemické indivíduá</a:t>
            </a:r>
            <a:r>
              <a:rPr lang="en-US" noProof="0" dirty="0"/>
              <a:t>,</a:t>
            </a:r>
            <a:r>
              <a:rPr lang="sk-SK" noProof="0" dirty="0"/>
              <a:t> ktoré sa navzájom líšia len o jeden protón (H</a:t>
            </a:r>
            <a:r>
              <a:rPr lang="sk-SK" baseline="30000" noProof="0" dirty="0"/>
              <a:t>+</a:t>
            </a:r>
            <a:r>
              <a:rPr lang="sk-SK" noProof="0" dirty="0"/>
              <a:t>), zvykneme označovať ako konjugovaný acidobázický pár. Látka obsahujúca H</a:t>
            </a:r>
            <a:r>
              <a:rPr lang="sk-SK" baseline="30000" noProof="0" dirty="0"/>
              <a:t>+</a:t>
            </a:r>
            <a:r>
              <a:rPr lang="sk-SK" noProof="0" dirty="0"/>
              <a:t> je v rámci tohto páru kyselinou a látka bez H</a:t>
            </a:r>
            <a:r>
              <a:rPr lang="sk-SK" baseline="30000" noProof="0" dirty="0"/>
              <a:t>+</a:t>
            </a:r>
            <a:r>
              <a:rPr lang="sk-SK" noProof="0" dirty="0"/>
              <a:t> je báza. V reakcii môžeme identifikovať dva konjugované páry.</a:t>
            </a:r>
          </a:p>
        </p:txBody>
      </p:sp>
      <p:pic>
        <p:nvPicPr>
          <p:cNvPr id="6" name="Obrázok 5" descr="Obrázok, na ktorom je text, snímka obrazovky, písmo, rad&#10;&#10;Obsah vygenerovaný pomocou AI môže byť nesprávny.">
            <a:extLst>
              <a:ext uri="{FF2B5EF4-FFF2-40B4-BE49-F238E27FC236}">
                <a16:creationId xmlns:a16="http://schemas.microsoft.com/office/drawing/2014/main" id="{0555C691-89A6-A412-239E-D0E4563C9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051" y="3559855"/>
            <a:ext cx="7437898" cy="2647308"/>
          </a:xfrm>
          <a:prstGeom prst="rect">
            <a:avLst/>
          </a:prstGeom>
          <a:ln w="12700">
            <a:solidFill>
              <a:schemeClr val="accent1"/>
            </a:solidFill>
          </a:ln>
        </p:spPr>
      </p:pic>
    </p:spTree>
    <p:extLst>
      <p:ext uri="{BB962C8B-B14F-4D97-AF65-F5344CB8AC3E}">
        <p14:creationId xmlns:p14="http://schemas.microsoft.com/office/powerpoint/2010/main" val="122828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F060BC6-DAB2-9939-D4E7-AB0A809ED8F7}"/>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955A9A3-757B-8C87-6CA6-F7F59E4674C4}"/>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Brønsted–Lowry</a:t>
            </a:r>
            <a:r>
              <a:rPr lang="sk-SK" sz="2400" noProof="0" dirty="0"/>
              <a:t>)</a:t>
            </a:r>
          </a:p>
        </p:txBody>
      </p:sp>
      <p:sp>
        <p:nvSpPr>
          <p:cNvPr id="3" name="Zástupný objekt pre obsah 2">
            <a:extLst>
              <a:ext uri="{FF2B5EF4-FFF2-40B4-BE49-F238E27FC236}">
                <a16:creationId xmlns:a16="http://schemas.microsoft.com/office/drawing/2014/main" id="{1D8A88B3-1E97-4198-03B9-521DF77EEB1E}"/>
              </a:ext>
            </a:extLst>
          </p:cNvPr>
          <p:cNvSpPr>
            <a:spLocks noGrp="1"/>
          </p:cNvSpPr>
          <p:nvPr>
            <p:ph idx="1"/>
          </p:nvPr>
        </p:nvSpPr>
        <p:spPr>
          <a:xfrm>
            <a:off x="700635" y="1463035"/>
            <a:ext cx="10691265" cy="5127331"/>
          </a:xfrm>
        </p:spPr>
        <p:txBody>
          <a:bodyPr/>
          <a:lstStyle/>
          <a:p>
            <a:r>
              <a:rPr lang="sk-SK" noProof="0" dirty="0"/>
              <a:t>Brønsted–Lowryho teória tiež hovorí, že kyselina obsahuje aspoň jeden ionizovateľný atóm vodíka a báza obsahuje atóm s voľným elektrónovým párom, na ktorý sa môže viazať protón. Znázorňuje to nasledovný obrázok, kde zakrivené šípky ilustrujú, ako sa elektróny podieľajú na tvorbe a rozrušovaní väzieb pri ionizácii kyseliny octovej. Červené šípky reprezentujú reakciu smerom vpred a modré šípky spätnú reakciu.</a:t>
            </a:r>
          </a:p>
        </p:txBody>
      </p:sp>
      <p:pic>
        <p:nvPicPr>
          <p:cNvPr id="7" name="Obrázok 6" descr="Obrázok, na ktorom je text, diagram, rad, písmo&#10;&#10;Obsah vygenerovaný pomocou AI môže byť nesprávny.">
            <a:extLst>
              <a:ext uri="{FF2B5EF4-FFF2-40B4-BE49-F238E27FC236}">
                <a16:creationId xmlns:a16="http://schemas.microsoft.com/office/drawing/2014/main" id="{AED46711-4123-CD18-78D5-7750641E4B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8395" y="3429000"/>
            <a:ext cx="8735209" cy="2755586"/>
          </a:xfrm>
          <a:prstGeom prst="rect">
            <a:avLst/>
          </a:prstGeom>
          <a:ln>
            <a:solidFill>
              <a:schemeClr val="accent1"/>
            </a:solidFill>
          </a:ln>
        </p:spPr>
      </p:pic>
    </p:spTree>
    <p:extLst>
      <p:ext uri="{BB962C8B-B14F-4D97-AF65-F5344CB8AC3E}">
        <p14:creationId xmlns:p14="http://schemas.microsoft.com/office/powerpoint/2010/main" val="2372781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EA6CFA7-5D7C-71C8-4D60-CF690C40E79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4ABC705-ACEB-D297-3973-6026A64F5471}"/>
              </a:ext>
            </a:extLst>
          </p:cNvPr>
          <p:cNvSpPr>
            <a:spLocks noGrp="1"/>
          </p:cNvSpPr>
          <p:nvPr>
            <p:ph type="title"/>
          </p:nvPr>
        </p:nvSpPr>
        <p:spPr>
          <a:xfrm>
            <a:off x="700635" y="267634"/>
            <a:ext cx="10691265" cy="1055557"/>
          </a:xfrm>
        </p:spPr>
        <p:txBody>
          <a:bodyPr anchor="ctr">
            <a:normAutofit/>
          </a:bodyPr>
          <a:lstStyle/>
          <a:p>
            <a:r>
              <a:rPr lang="sk-SK" sz="2400" noProof="0" dirty="0"/>
              <a:t>Konjugovaný (acidobázický) pár</a:t>
            </a:r>
          </a:p>
        </p:txBody>
      </p:sp>
      <p:sp>
        <p:nvSpPr>
          <p:cNvPr id="3" name="Zástupný objekt pre obsah 2">
            <a:extLst>
              <a:ext uri="{FF2B5EF4-FFF2-40B4-BE49-F238E27FC236}">
                <a16:creationId xmlns:a16="http://schemas.microsoft.com/office/drawing/2014/main" id="{B206774A-37C8-2EA0-F68A-137CA23CC007}"/>
              </a:ext>
            </a:extLst>
          </p:cNvPr>
          <p:cNvSpPr>
            <a:spLocks noGrp="1"/>
          </p:cNvSpPr>
          <p:nvPr>
            <p:ph idx="1"/>
          </p:nvPr>
        </p:nvSpPr>
        <p:spPr>
          <a:xfrm>
            <a:off x="700635" y="1463035"/>
            <a:ext cx="10874593" cy="5127331"/>
          </a:xfrm>
        </p:spPr>
        <p:txBody>
          <a:bodyPr/>
          <a:lstStyle/>
          <a:p>
            <a:r>
              <a:rPr lang="sk-SK" noProof="0" dirty="0"/>
              <a:t>Ďalším príkladom, na ktorom možno ilustrovať Brønsted–Lowry teóriu je ionizácia amoniaku vo vode.</a:t>
            </a:r>
          </a:p>
          <a:p>
            <a:r>
              <a:rPr lang="sk-SK" noProof="0" dirty="0"/>
              <a:t>Rozdiel v porovnaní s predchádzajúcou reakciou, je že teraz je H</a:t>
            </a:r>
            <a:r>
              <a:rPr lang="sk-SK" baseline="-25000" noProof="0" dirty="0"/>
              <a:t>2</a:t>
            </a:r>
            <a:r>
              <a:rPr lang="sk-SK" noProof="0" dirty="0"/>
              <a:t>O v úlohe kyseliny, zatiaľ čo pri reakcii s k. octovou bola bázou. Aj v tomto prípade sa na reakcii podieľajú valenčné elektróny.</a:t>
            </a:r>
          </a:p>
          <a:p>
            <a:endParaRPr lang="sk-SK" noProof="0" dirty="0"/>
          </a:p>
        </p:txBody>
      </p:sp>
      <p:pic>
        <p:nvPicPr>
          <p:cNvPr id="10" name="Obrázok 9" descr="Obrázok, na ktorom je text, písmo, snímka obrazovky, rad&#10;&#10;Obsah vygenerovaný pomocou AI môže byť nesprávny.">
            <a:extLst>
              <a:ext uri="{FF2B5EF4-FFF2-40B4-BE49-F238E27FC236}">
                <a16:creationId xmlns:a16="http://schemas.microsoft.com/office/drawing/2014/main" id="{135F4F91-2217-4C03-8A5A-1DC8FC82D9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45818"/>
            <a:ext cx="6589986" cy="2278731"/>
          </a:xfrm>
          <a:prstGeom prst="rect">
            <a:avLst/>
          </a:prstGeom>
          <a:ln>
            <a:solidFill>
              <a:schemeClr val="accent1"/>
            </a:solidFill>
          </a:ln>
        </p:spPr>
      </p:pic>
      <p:pic>
        <p:nvPicPr>
          <p:cNvPr id="8" name="Obrázok 7" descr="Obrázok, na ktorom je diagram, text, rad, náčrt&#10;&#10;Obsah vygenerovaný pomocou AI môže byť nesprávny.">
            <a:extLst>
              <a:ext uri="{FF2B5EF4-FFF2-40B4-BE49-F238E27FC236}">
                <a16:creationId xmlns:a16="http://schemas.microsoft.com/office/drawing/2014/main" id="{1CB2FC5E-4C06-5546-B046-CF0C16353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5035" y="4798313"/>
            <a:ext cx="6866965" cy="2059687"/>
          </a:xfrm>
          <a:prstGeom prst="rect">
            <a:avLst/>
          </a:prstGeom>
          <a:ln>
            <a:solidFill>
              <a:schemeClr val="accent1"/>
            </a:solidFill>
          </a:ln>
        </p:spPr>
      </p:pic>
      <p:sp>
        <p:nvSpPr>
          <p:cNvPr id="11" name="BlokTextu 10">
            <a:extLst>
              <a:ext uri="{FF2B5EF4-FFF2-40B4-BE49-F238E27FC236}">
                <a16:creationId xmlns:a16="http://schemas.microsoft.com/office/drawing/2014/main" id="{BA0BBF2F-3E5F-D7C3-06CB-AAC7895A0DFC}"/>
              </a:ext>
            </a:extLst>
          </p:cNvPr>
          <p:cNvSpPr txBox="1"/>
          <p:nvPr/>
        </p:nvSpPr>
        <p:spPr>
          <a:xfrm>
            <a:off x="381202" y="5667036"/>
            <a:ext cx="4593515" cy="923330"/>
          </a:xfrm>
          <a:prstGeom prst="rect">
            <a:avLst/>
          </a:prstGeom>
          <a:noFill/>
          <a:ln>
            <a:solidFill>
              <a:schemeClr val="accent1"/>
            </a:solidFill>
          </a:ln>
        </p:spPr>
        <p:txBody>
          <a:bodyPr wrap="square" rtlCol="0">
            <a:spAutoFit/>
          </a:bodyPr>
          <a:lstStyle/>
          <a:p>
            <a:r>
              <a:rPr lang="sk-SK" noProof="0" dirty="0"/>
              <a:t>Podobne ako v predchádzajúcom prípade červené šípky vyjadrujú reakciu smerom vpred a modré šípky reverzný smer reakcie </a:t>
            </a:r>
            <a:r>
              <a:rPr lang="sk-SK" noProof="0" dirty="0">
                <a:sym typeface="Wingdings" panose="05000000000000000000" pitchFamily="2" charset="2"/>
              </a:rPr>
              <a:t></a:t>
            </a:r>
            <a:endParaRPr lang="sk-SK" noProof="0" dirty="0"/>
          </a:p>
        </p:txBody>
      </p:sp>
    </p:spTree>
    <p:extLst>
      <p:ext uri="{BB962C8B-B14F-4D97-AF65-F5344CB8AC3E}">
        <p14:creationId xmlns:p14="http://schemas.microsoft.com/office/powerpoint/2010/main" val="291755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4EDA7AC-0B11-EB22-D5C8-504432ABFCA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FC9F05F-3038-F9B8-2A37-E7420F0511E9}"/>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Brønsted–Lowry a konjugované páry – zhrnutie</a:t>
            </a:r>
            <a:r>
              <a:rPr lang="sk-SK" sz="2400" noProof="0" dirty="0"/>
              <a:t>)</a:t>
            </a:r>
          </a:p>
        </p:txBody>
      </p:sp>
      <p:sp>
        <p:nvSpPr>
          <p:cNvPr id="3" name="Zástupný objekt pre obsah 2">
            <a:extLst>
              <a:ext uri="{FF2B5EF4-FFF2-40B4-BE49-F238E27FC236}">
                <a16:creationId xmlns:a16="http://schemas.microsoft.com/office/drawing/2014/main" id="{AA302D23-0C98-9CE5-C731-65C2490CF8FD}"/>
              </a:ext>
            </a:extLst>
          </p:cNvPr>
          <p:cNvSpPr>
            <a:spLocks noGrp="1"/>
          </p:cNvSpPr>
          <p:nvPr>
            <p:ph idx="1"/>
          </p:nvPr>
        </p:nvSpPr>
        <p:spPr>
          <a:xfrm>
            <a:off x="700635" y="1463035"/>
            <a:ext cx="10906866" cy="5127331"/>
          </a:xfrm>
        </p:spPr>
        <p:txBody>
          <a:bodyPr>
            <a:normAutofit fontScale="92500"/>
          </a:bodyPr>
          <a:lstStyle/>
          <a:p>
            <a:r>
              <a:rPr lang="sk-SK" noProof="0" dirty="0"/>
              <a:t>Kyselina obsahuje aspoň jeden ionizovateľný atóm H a zásada obsahuje atóm s voľným elektrónovým párom, na ktorý sa môže viazať protón. Existujú látky, ktoré obsahujú ionizovateľný atóm H, aj atóm s voľným párom elektrónov. Takéto látky sa môžu správať ako kyseliny alebo zásady v závislosti od toho s akou látkou prídu do kontaktu; nazývajú sa amfotérne (napr. H</a:t>
            </a:r>
            <a:r>
              <a:rPr lang="sk-SK" baseline="-25000" noProof="0" dirty="0"/>
              <a:t>2</a:t>
            </a:r>
            <a:r>
              <a:rPr lang="sk-SK" noProof="0" dirty="0"/>
              <a:t>O).</a:t>
            </a:r>
          </a:p>
          <a:p>
            <a:r>
              <a:rPr lang="sk-SK" noProof="0" dirty="0"/>
              <a:t>V prípade konjugovaného páru kyselina-báza sa molekulové vzorce kyseliny a zásady líšia o jeden protón (H</a:t>
            </a:r>
            <a:r>
              <a:rPr lang="sk-SK" baseline="30000" noProof="0" dirty="0"/>
              <a:t>+</a:t>
            </a:r>
            <a:r>
              <a:rPr lang="sk-SK" noProof="0" dirty="0"/>
              <a:t>). Aby sme “našli” konjugovaný pár, potrebujeme identifikovať iba tie látky, ktorých vzorce sa líšia o jeden protón. Po identifikácii páru je látka obsahujúca H</a:t>
            </a:r>
            <a:r>
              <a:rPr lang="sk-SK" baseline="30000" noProof="0" dirty="0"/>
              <a:t>+</a:t>
            </a:r>
            <a:r>
              <a:rPr lang="sk-SK" noProof="0" dirty="0"/>
              <a:t> kyselinou a druhá (bez H</a:t>
            </a:r>
            <a:r>
              <a:rPr lang="sk-SK" baseline="30000" noProof="0" dirty="0"/>
              <a:t>+</a:t>
            </a:r>
            <a:r>
              <a:rPr lang="sk-SK" noProof="0" dirty="0"/>
              <a:t> alebo s menším počtom H</a:t>
            </a:r>
            <a:r>
              <a:rPr lang="sk-SK" baseline="30000" noProof="0" dirty="0"/>
              <a:t>+</a:t>
            </a:r>
            <a:r>
              <a:rPr lang="sk-SK" noProof="0" dirty="0"/>
              <a:t>) bázou. Napríklad H</a:t>
            </a:r>
            <a:r>
              <a:rPr lang="sk-SK" baseline="-25000" noProof="0" dirty="0"/>
              <a:t>2</a:t>
            </a:r>
            <a:r>
              <a:rPr lang="sk-SK" noProof="0" dirty="0"/>
              <a:t>O a OH</a:t>
            </a:r>
            <a:r>
              <a:rPr lang="sk-SK" baseline="30000" noProof="0" dirty="0"/>
              <a:t>–</a:t>
            </a:r>
            <a:r>
              <a:rPr lang="sk-SK" noProof="0" dirty="0"/>
              <a:t> sú konjugovaný pár kyselina-báza, pretože ich vzorce sa líšia o jeden H</a:t>
            </a:r>
            <a:r>
              <a:rPr lang="sk-SK" baseline="30000" noProof="0" dirty="0"/>
              <a:t>+</a:t>
            </a:r>
            <a:r>
              <a:rPr lang="sk-SK" noProof="0" dirty="0"/>
              <a:t>. H</a:t>
            </a:r>
            <a:r>
              <a:rPr lang="sk-SK" baseline="-25000" noProof="0" dirty="0"/>
              <a:t>2</a:t>
            </a:r>
            <a:r>
              <a:rPr lang="sk-SK" noProof="0" dirty="0"/>
              <a:t>O kyselina a OH</a:t>
            </a:r>
            <a:r>
              <a:rPr lang="sk-SK" baseline="30000" noProof="0" dirty="0"/>
              <a:t>–</a:t>
            </a:r>
            <a:r>
              <a:rPr lang="sk-SK" noProof="0" dirty="0"/>
              <a:t> báza. Podobne, pretože vzorce NH</a:t>
            </a:r>
            <a:r>
              <a:rPr lang="sk-SK" baseline="-25000" noProof="0" dirty="0"/>
              <a:t>4</a:t>
            </a:r>
            <a:r>
              <a:rPr lang="sk-SK" baseline="30000" noProof="0" dirty="0"/>
              <a:t>+</a:t>
            </a:r>
            <a:r>
              <a:rPr lang="sk-SK" noProof="0" dirty="0"/>
              <a:t> a NH</a:t>
            </a:r>
            <a:r>
              <a:rPr lang="sk-SK" baseline="-25000" noProof="0" dirty="0"/>
              <a:t>3</a:t>
            </a:r>
            <a:r>
              <a:rPr lang="sk-SK" noProof="0" dirty="0"/>
              <a:t> sa líšia o jeden H</a:t>
            </a:r>
            <a:r>
              <a:rPr lang="sk-SK" baseline="30000" noProof="0" dirty="0"/>
              <a:t>+</a:t>
            </a:r>
            <a:r>
              <a:rPr lang="sk-SK" noProof="0" dirty="0"/>
              <a:t>, daná dvojica tvorí konjugovaný acidobázický pár (NH</a:t>
            </a:r>
            <a:r>
              <a:rPr lang="sk-SK" baseline="-25000" noProof="0" dirty="0"/>
              <a:t>4</a:t>
            </a:r>
            <a:r>
              <a:rPr lang="sk-SK" baseline="30000" noProof="0" dirty="0"/>
              <a:t>+</a:t>
            </a:r>
            <a:r>
              <a:rPr lang="sk-SK" noProof="0" dirty="0"/>
              <a:t> je kyselina a NH</a:t>
            </a:r>
            <a:r>
              <a:rPr lang="sk-SK" baseline="-25000" noProof="0" dirty="0"/>
              <a:t>3</a:t>
            </a:r>
            <a:r>
              <a:rPr lang="sk-SK" noProof="0" dirty="0"/>
              <a:t> je báza).</a:t>
            </a:r>
          </a:p>
          <a:p>
            <a:r>
              <a:rPr lang="sk-SK" noProof="0" dirty="0"/>
              <a:t>Keď sa kyseliny pridajú do vody, protonizujú molekuly vody za vzniku hydróniových (H</a:t>
            </a:r>
            <a:r>
              <a:rPr lang="sk-SK" baseline="-25000" noProof="0" dirty="0"/>
              <a:t>3</a:t>
            </a:r>
            <a:r>
              <a:rPr lang="sk-SK" noProof="0" dirty="0"/>
              <a:t>O</a:t>
            </a:r>
            <a:r>
              <a:rPr lang="sk-SK" baseline="30000" noProof="0" dirty="0"/>
              <a:t>+</a:t>
            </a:r>
            <a:r>
              <a:rPr lang="sk-SK" noProof="0" dirty="0"/>
              <a:t>) iónov a bázy deprotonizujú molekuly vody za vzniku hydroxylových (OH</a:t>
            </a:r>
            <a:r>
              <a:rPr lang="sk-SK" baseline="30000" noProof="0" dirty="0"/>
              <a:t>–</a:t>
            </a:r>
            <a:r>
              <a:rPr lang="sk-SK" noProof="0" dirty="0"/>
              <a:t>) iónov. Schopnosť Brønstedovej-Lowryho teórie vysvetliť prítomnosť týchto iónov v roztoku vyplýva z úlohy rozpúšťadla a robí z nej všeobecnejšiu a užitočnejšiu teóriu ako Arrheniova teória.</a:t>
            </a:r>
          </a:p>
          <a:p>
            <a:endParaRPr lang="sk-SK" noProof="0" dirty="0"/>
          </a:p>
        </p:txBody>
      </p:sp>
    </p:spTree>
    <p:extLst>
      <p:ext uri="{BB962C8B-B14F-4D97-AF65-F5344CB8AC3E}">
        <p14:creationId xmlns:p14="http://schemas.microsoft.com/office/powerpoint/2010/main" val="3570956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4F0285-98E9-3A38-1C9B-369DCD69341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788C3F0-7581-9DA0-9107-5557FCDD3B12}"/>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príklad – identifikácia konjugovaných párov</a:t>
            </a:r>
            <a:r>
              <a:rPr lang="sk-SK" sz="2400" noProof="0" dirty="0"/>
              <a:t>)</a:t>
            </a:r>
          </a:p>
        </p:txBody>
      </p:sp>
      <p:sp>
        <p:nvSpPr>
          <p:cNvPr id="3" name="Zástupný objekt pre obsah 2">
            <a:extLst>
              <a:ext uri="{FF2B5EF4-FFF2-40B4-BE49-F238E27FC236}">
                <a16:creationId xmlns:a16="http://schemas.microsoft.com/office/drawing/2014/main" id="{10E1C785-F44E-69FC-0759-BAA45D31EA12}"/>
              </a:ext>
            </a:extLst>
          </p:cNvPr>
          <p:cNvSpPr>
            <a:spLocks noGrp="1"/>
          </p:cNvSpPr>
          <p:nvPr>
            <p:ph idx="1"/>
          </p:nvPr>
        </p:nvSpPr>
        <p:spPr>
          <a:xfrm>
            <a:off x="700635" y="1463035"/>
            <a:ext cx="10906866" cy="5127331"/>
          </a:xfrm>
        </p:spPr>
        <p:txBody>
          <a:bodyPr>
            <a:normAutofit/>
          </a:bodyPr>
          <a:lstStyle/>
          <a:p>
            <a:pPr marL="0" indent="0">
              <a:buNone/>
            </a:pPr>
            <a:r>
              <a:rPr lang="sk-SK" noProof="0" dirty="0"/>
              <a:t>Pre každú z nasledovných reakcií, prebiehajúcich vo vodnom roztoku, identifikujeme kyseliny a zásady v priamej aj spätnej reakcii.</a:t>
            </a:r>
          </a:p>
        </p:txBody>
      </p:sp>
      <p:pic>
        <p:nvPicPr>
          <p:cNvPr id="5" name="Obrázok 4" descr="Obrázok, na ktorom je text, písmo, typografia, číslo&#10;&#10;Obsah vygenerovaný pomocou AI môže byť nesprávny.">
            <a:extLst>
              <a:ext uri="{FF2B5EF4-FFF2-40B4-BE49-F238E27FC236}">
                <a16:creationId xmlns:a16="http://schemas.microsoft.com/office/drawing/2014/main" id="{86839F59-C3FF-E0AA-BFA9-E50BB9E767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84" y="2315346"/>
            <a:ext cx="4559917" cy="1365197"/>
          </a:xfrm>
          <a:prstGeom prst="rect">
            <a:avLst/>
          </a:prstGeom>
        </p:spPr>
      </p:pic>
      <p:sp>
        <p:nvSpPr>
          <p:cNvPr id="6" name="BlokTextu 5">
            <a:extLst>
              <a:ext uri="{FF2B5EF4-FFF2-40B4-BE49-F238E27FC236}">
                <a16:creationId xmlns:a16="http://schemas.microsoft.com/office/drawing/2014/main" id="{0B87D9CC-861A-14B1-ABE1-CBA3E31B08F7}"/>
              </a:ext>
            </a:extLst>
          </p:cNvPr>
          <p:cNvSpPr txBox="1"/>
          <p:nvPr/>
        </p:nvSpPr>
        <p:spPr>
          <a:xfrm>
            <a:off x="5593977" y="1969671"/>
            <a:ext cx="6121101" cy="1754326"/>
          </a:xfrm>
          <a:prstGeom prst="rect">
            <a:avLst/>
          </a:prstGeom>
          <a:noFill/>
          <a:ln>
            <a:solidFill>
              <a:schemeClr val="accent1"/>
            </a:solidFill>
          </a:ln>
        </p:spPr>
        <p:txBody>
          <a:bodyPr wrap="square" rtlCol="0">
            <a:spAutoFit/>
          </a:bodyPr>
          <a:lstStyle/>
          <a:p>
            <a:r>
              <a:rPr lang="sk-SK" noProof="0" dirty="0"/>
              <a:t>V Brønsted-Lowryho teórii je kyselina donorom a báza akceptorom protónu. Deprotonizovaná forma kyseliny je konjugovanou bázou. Protonizovaná forma zásady je zodpovedajúca konjugovaná kyselina. Konjugovaný pár kyselina-zásada identifikujeme na základe látok, ktorých vzorce sa líšia o jeden protón.</a:t>
            </a:r>
          </a:p>
        </p:txBody>
      </p:sp>
      <p:pic>
        <p:nvPicPr>
          <p:cNvPr id="8" name="Obrázok 7" descr="Obrázok, na ktorom je text, písmo, snímka obrazovky, číslo&#10;&#10;Obsah vygenerovaný pomocou AI môže byť nesprávny.">
            <a:extLst>
              <a:ext uri="{FF2B5EF4-FFF2-40B4-BE49-F238E27FC236}">
                <a16:creationId xmlns:a16="http://schemas.microsoft.com/office/drawing/2014/main" id="{41D4F8C5-B198-3A0D-EF75-6DA16A7E4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2488" y="4340743"/>
            <a:ext cx="5726654" cy="2389467"/>
          </a:xfrm>
          <a:prstGeom prst="rect">
            <a:avLst/>
          </a:prstGeom>
        </p:spPr>
      </p:pic>
      <p:pic>
        <p:nvPicPr>
          <p:cNvPr id="10" name="Obrázok 9" descr="Obrázok, na ktorom je text, písmo, snímka obrazovky, rad&#10;&#10;Obsah vygenerovaný pomocou AI môže byť nesprávny.">
            <a:extLst>
              <a:ext uri="{FF2B5EF4-FFF2-40B4-BE49-F238E27FC236}">
                <a16:creationId xmlns:a16="http://schemas.microsoft.com/office/drawing/2014/main" id="{AE0D0D6B-6EB8-2577-DCAF-331EBA199A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884" y="4416297"/>
            <a:ext cx="4588166" cy="2291744"/>
          </a:xfrm>
          <a:prstGeom prst="rect">
            <a:avLst/>
          </a:prstGeom>
        </p:spPr>
      </p:pic>
      <p:sp>
        <p:nvSpPr>
          <p:cNvPr id="11" name="BlokTextu 10">
            <a:extLst>
              <a:ext uri="{FF2B5EF4-FFF2-40B4-BE49-F238E27FC236}">
                <a16:creationId xmlns:a16="http://schemas.microsoft.com/office/drawing/2014/main" id="{420BC283-A55F-88D7-D36C-E04D7D385E6B}"/>
              </a:ext>
            </a:extLst>
          </p:cNvPr>
          <p:cNvSpPr txBox="1"/>
          <p:nvPr/>
        </p:nvSpPr>
        <p:spPr>
          <a:xfrm>
            <a:off x="742276" y="4474426"/>
            <a:ext cx="482824" cy="400110"/>
          </a:xfrm>
          <a:prstGeom prst="rect">
            <a:avLst/>
          </a:prstGeom>
          <a:noFill/>
        </p:spPr>
        <p:txBody>
          <a:bodyPr wrap="none" rtlCol="0">
            <a:spAutoFit/>
          </a:bodyPr>
          <a:lstStyle/>
          <a:p>
            <a:r>
              <a:rPr lang="sk-SK" sz="2000" b="1" noProof="0" dirty="0"/>
              <a:t>(a)</a:t>
            </a:r>
          </a:p>
        </p:txBody>
      </p:sp>
      <p:sp>
        <p:nvSpPr>
          <p:cNvPr id="12" name="BlokTextu 11">
            <a:extLst>
              <a:ext uri="{FF2B5EF4-FFF2-40B4-BE49-F238E27FC236}">
                <a16:creationId xmlns:a16="http://schemas.microsoft.com/office/drawing/2014/main" id="{898419FE-31AE-ABB1-D4C7-C39158F77D5F}"/>
              </a:ext>
            </a:extLst>
          </p:cNvPr>
          <p:cNvSpPr txBox="1"/>
          <p:nvPr/>
        </p:nvSpPr>
        <p:spPr>
          <a:xfrm>
            <a:off x="2188545" y="3863754"/>
            <a:ext cx="9652707" cy="369332"/>
          </a:xfrm>
          <a:prstGeom prst="rect">
            <a:avLst/>
          </a:prstGeom>
          <a:noFill/>
        </p:spPr>
        <p:txBody>
          <a:bodyPr wrap="none" rtlCol="0">
            <a:spAutoFit/>
          </a:bodyPr>
          <a:lstStyle/>
          <a:p>
            <a:r>
              <a:rPr lang="sk-SK" noProof="0" dirty="0"/>
              <a:t>označenia (1) a (2) identifikujú konjugované páry v doprednom (1) a reverznom (2) smere reakcie</a:t>
            </a:r>
          </a:p>
        </p:txBody>
      </p:sp>
    </p:spTree>
    <p:extLst>
      <p:ext uri="{BB962C8B-B14F-4D97-AF65-F5344CB8AC3E}">
        <p14:creationId xmlns:p14="http://schemas.microsoft.com/office/powerpoint/2010/main" val="2468080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53E855F-B1D6-656B-D14B-2606B84C14A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717F9F9-F009-4901-1E9B-530CF14FE3BD}"/>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Lewisova teória</a:t>
            </a:r>
            <a:r>
              <a:rPr lang="sk-SK" sz="2400" noProof="0" dirty="0"/>
              <a:t>)</a:t>
            </a:r>
          </a:p>
        </p:txBody>
      </p:sp>
      <p:sp>
        <p:nvSpPr>
          <p:cNvPr id="3" name="Zástupný objekt pre obsah 2">
            <a:extLst>
              <a:ext uri="{FF2B5EF4-FFF2-40B4-BE49-F238E27FC236}">
                <a16:creationId xmlns:a16="http://schemas.microsoft.com/office/drawing/2014/main" id="{23FAF6D4-D3A6-C05A-A64F-C7AE6665BA30}"/>
              </a:ext>
            </a:extLst>
          </p:cNvPr>
          <p:cNvSpPr>
            <a:spLocks noGrp="1"/>
          </p:cNvSpPr>
          <p:nvPr>
            <p:ph idx="1"/>
          </p:nvPr>
        </p:nvSpPr>
        <p:spPr>
          <a:xfrm>
            <a:off x="700635" y="1463035"/>
            <a:ext cx="10906866" cy="5127331"/>
          </a:xfrm>
        </p:spPr>
        <p:txBody>
          <a:bodyPr>
            <a:normAutofit/>
          </a:bodyPr>
          <a:lstStyle/>
          <a:p>
            <a:r>
              <a:rPr lang="sk-SK" noProof="0" dirty="0"/>
              <a:t>Kyselina je látka, ktorá dokáže prijať podiel v elektrónovom páre. Zásada dokáže sprístupniť alebo „darovať“ podiel v elektrónovom páre.</a:t>
            </a:r>
          </a:p>
          <a:p>
            <a:r>
              <a:rPr lang="sk-SK" noProof="0" dirty="0"/>
              <a:t>Táto definícia nešpecifikuje, že elektrónový pár musí byť prenesený z jedného atómu na druhý ale iba to, že elektrónový pár, pôvodne nachádzajúci sa na jednom atóme, musí byť zdieľaný medzi dvoma atómami. Neutralizácia je definovaná ako tvorba koordinačnej kovalentnej väzby. Výsledkom je kovalentná väzba, v ktorej oba elektróny pochádzali z jedného atómu alebo iónu.</a:t>
            </a:r>
          </a:p>
          <a:p>
            <a:r>
              <a:rPr lang="sk-SK" noProof="0" dirty="0"/>
              <a:t>Reakcia chloridu boritého s amoniakom je typickou Lewisovou acidobázickou reakciou. Lewisova teória je dostatočne všeobecná na to, aby pokrývala všetky acidobázické reakcie, ktoré zahŕňajú aj ostatné teórie, plus mnoho ďalších reakcií, napr. tvorbu komplexov kovov.</a:t>
            </a:r>
          </a:p>
        </p:txBody>
      </p:sp>
      <p:pic>
        <p:nvPicPr>
          <p:cNvPr id="5" name="Obrázok 4" descr="Obrázok, na ktorom je text, diagram, rad, písmo&#10;&#10;Obsah vygenerovaný pomocou AI môže byť nesprávny.">
            <a:extLst>
              <a:ext uri="{FF2B5EF4-FFF2-40B4-BE49-F238E27FC236}">
                <a16:creationId xmlns:a16="http://schemas.microsoft.com/office/drawing/2014/main" id="{E1440BCA-991B-72CE-0465-15CCE316DA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6184" y="4944021"/>
            <a:ext cx="7460166" cy="1757855"/>
          </a:xfrm>
          <a:prstGeom prst="rect">
            <a:avLst/>
          </a:prstGeom>
          <a:ln>
            <a:solidFill>
              <a:schemeClr val="accent1"/>
            </a:solidFill>
          </a:ln>
        </p:spPr>
      </p:pic>
    </p:spTree>
    <p:extLst>
      <p:ext uri="{BB962C8B-B14F-4D97-AF65-F5344CB8AC3E}">
        <p14:creationId xmlns:p14="http://schemas.microsoft.com/office/powerpoint/2010/main" val="36018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F97116-2126-3910-94CD-C042BDBD9A9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6FC6882-DAE3-F0B0-1D26-A9579DD9A4FE}"/>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Lewisova teória</a:t>
            </a:r>
            <a:r>
              <a:rPr lang="sk-SK" sz="2400" noProof="0" dirty="0"/>
              <a:t>)</a:t>
            </a:r>
          </a:p>
        </p:txBody>
      </p:sp>
      <p:sp>
        <p:nvSpPr>
          <p:cNvPr id="3" name="Zástupný objekt pre obsah 2">
            <a:extLst>
              <a:ext uri="{FF2B5EF4-FFF2-40B4-BE49-F238E27FC236}">
                <a16:creationId xmlns:a16="http://schemas.microsoft.com/office/drawing/2014/main" id="{D057F5D2-DEC0-B43D-AD77-9FC9932EC240}"/>
              </a:ext>
            </a:extLst>
          </p:cNvPr>
          <p:cNvSpPr>
            <a:spLocks noGrp="1"/>
          </p:cNvSpPr>
          <p:nvPr>
            <p:ph idx="1"/>
          </p:nvPr>
        </p:nvSpPr>
        <p:spPr>
          <a:xfrm>
            <a:off x="700635" y="1463035"/>
            <a:ext cx="10906866" cy="5394965"/>
          </a:xfrm>
        </p:spPr>
        <p:txBody>
          <a:bodyPr>
            <a:normAutofit lnSpcReduction="10000"/>
          </a:bodyPr>
          <a:lstStyle/>
          <a:p>
            <a:r>
              <a:rPr lang="sk-SK" noProof="0" dirty="0"/>
              <a:t>Autoprotolýza vody bola opísaná z hľadiska Brønsted-Lowryho teórie. V kontexte Lewisovej teórie ide tiež o acidobázickú reakciu. Prijatie protónu H</a:t>
            </a:r>
            <a:r>
              <a:rPr lang="sk-SK" baseline="30000" noProof="0" dirty="0"/>
              <a:t>+</a:t>
            </a:r>
            <a:r>
              <a:rPr lang="sk-SK" noProof="0" dirty="0"/>
              <a:t> zásadou zahŕňa vytvorenie koordinačnej kovalentnej väzby.</a:t>
            </a:r>
          </a:p>
          <a:p>
            <a:endParaRPr lang="sk-SK" noProof="0" dirty="0"/>
          </a:p>
          <a:p>
            <a:endParaRPr lang="sk-SK" noProof="0" dirty="0"/>
          </a:p>
          <a:p>
            <a:endParaRPr lang="sk-SK" noProof="0" dirty="0"/>
          </a:p>
          <a:p>
            <a:endParaRPr lang="sk-SK" noProof="0" dirty="0"/>
          </a:p>
          <a:p>
            <a:r>
              <a:rPr lang="sk-SK" noProof="0" dirty="0"/>
              <a:t>Teoreticky akákoľvek látka obsahujúca voľný elektrónový pár môže pôsobiť ako báza. V skutočnosti väčšina iónov a molekúl, ktoré obsahujú nezdieľané elektrónové páry, podlieha určitým reakciám zdieľaním svojich elektrónových párov s atómami alebo molekulami, ktoré majú nízkoenergetické voľné orbitály. Naopak, mnohé Lewisove kyseliny obsahujú iba šesť elektrónov na najvyššej obsadenej energetickej hladine centrálneho prvku. Reagujú prijatím podielu na ďalšom páre elektrónov. Mnohé zlúčeniny prvkov skupiny 3A sú Lewisove kyseliny, čo ilustruje aj reakcia chloridu boritého s amoniakom.</a:t>
            </a:r>
          </a:p>
        </p:txBody>
      </p:sp>
      <p:pic>
        <p:nvPicPr>
          <p:cNvPr id="6" name="Obrázok 5" descr="Obrázok, na ktorom je text, diagram, písmo, rad&#10;&#10;Obsah vygenerovaný pomocou AI môže byť nesprávny.">
            <a:extLst>
              <a:ext uri="{FF2B5EF4-FFF2-40B4-BE49-F238E27FC236}">
                <a16:creationId xmlns:a16="http://schemas.microsoft.com/office/drawing/2014/main" id="{01F82429-5534-9C25-2D12-3C3DBCB64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9701" y="2241394"/>
            <a:ext cx="6745756" cy="1918009"/>
          </a:xfrm>
          <a:prstGeom prst="rect">
            <a:avLst/>
          </a:prstGeom>
          <a:ln>
            <a:solidFill>
              <a:schemeClr val="accent1"/>
            </a:solidFill>
          </a:ln>
        </p:spPr>
      </p:pic>
    </p:spTree>
    <p:extLst>
      <p:ext uri="{BB962C8B-B14F-4D97-AF65-F5344CB8AC3E}">
        <p14:creationId xmlns:p14="http://schemas.microsoft.com/office/powerpoint/2010/main" val="182477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03CD86-FF57-AE58-24A2-CD73A26C075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7FEBFEB-9E9E-D835-BADE-8697705D511A}"/>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príklad – neutralizácia hydroxidu</a:t>
            </a:r>
            <a:r>
              <a:rPr lang="sk-SK" sz="2400" noProof="0" dirty="0"/>
              <a:t>)</a:t>
            </a:r>
          </a:p>
        </p:txBody>
      </p:sp>
      <p:sp>
        <p:nvSpPr>
          <p:cNvPr id="3" name="Zástupný objekt pre obsah 2">
            <a:extLst>
              <a:ext uri="{FF2B5EF4-FFF2-40B4-BE49-F238E27FC236}">
                <a16:creationId xmlns:a16="http://schemas.microsoft.com/office/drawing/2014/main" id="{AB33FE5F-CFA1-35EB-190C-0B532131878E}"/>
              </a:ext>
            </a:extLst>
          </p:cNvPr>
          <p:cNvSpPr>
            <a:spLocks noGrp="1"/>
          </p:cNvSpPr>
          <p:nvPr>
            <p:ph idx="1"/>
          </p:nvPr>
        </p:nvSpPr>
        <p:spPr>
          <a:xfrm>
            <a:off x="700635" y="1463035"/>
            <a:ext cx="10906866" cy="588789"/>
          </a:xfrm>
        </p:spPr>
        <p:txBody>
          <a:bodyPr>
            <a:normAutofit/>
          </a:bodyPr>
          <a:lstStyle/>
          <a:p>
            <a:pPr marL="0" indent="0">
              <a:buNone/>
            </a:pPr>
            <a:r>
              <a:rPr lang="sk-SK" noProof="0" dirty="0"/>
              <a:t>Aký objem 0,003 M roztoku HCl je potrebný aby neutralizoval 30 ml 0,001 M roztoku Ca(OH)</a:t>
            </a:r>
            <a:r>
              <a:rPr lang="sk-SK" baseline="-25000" noProof="0" dirty="0"/>
              <a:t>2</a:t>
            </a:r>
            <a:r>
              <a:rPr lang="sk-SK" noProof="0" dirty="0"/>
              <a:t>?</a:t>
            </a:r>
          </a:p>
        </p:txBody>
      </p:sp>
      <p:sp>
        <p:nvSpPr>
          <p:cNvPr id="4" name="BlokTextu 3">
            <a:extLst>
              <a:ext uri="{FF2B5EF4-FFF2-40B4-BE49-F238E27FC236}">
                <a16:creationId xmlns:a16="http://schemas.microsoft.com/office/drawing/2014/main" id="{D709BD5E-4379-098D-527A-AF2071CAF327}"/>
              </a:ext>
            </a:extLst>
          </p:cNvPr>
          <p:cNvSpPr txBox="1"/>
          <p:nvPr/>
        </p:nvSpPr>
        <p:spPr>
          <a:xfrm>
            <a:off x="700635" y="2018646"/>
            <a:ext cx="4930730" cy="707886"/>
          </a:xfrm>
          <a:prstGeom prst="rect">
            <a:avLst/>
          </a:prstGeom>
          <a:noFill/>
          <a:ln>
            <a:solidFill>
              <a:schemeClr val="accent1"/>
            </a:solidFill>
          </a:ln>
        </p:spPr>
        <p:txBody>
          <a:bodyPr wrap="square" rtlCol="0">
            <a:spAutoFit/>
          </a:bodyPr>
          <a:lstStyle/>
          <a:p>
            <a:r>
              <a:rPr lang="sk-SK" sz="2000" noProof="0" dirty="0"/>
              <a:t>Aby by sme poznali reakčný pomer látok, musíme vychádzať z vyváženej rovnice. </a:t>
            </a:r>
          </a:p>
        </p:txBody>
      </p:sp>
      <p:pic>
        <p:nvPicPr>
          <p:cNvPr id="9" name="Obrázok 8" descr="Obrázok, na ktorom je text, písmo, typografia, biely&#10;&#10;Obsah vygenerovaný pomocou AI môže byť nesprávny.">
            <a:extLst>
              <a:ext uri="{FF2B5EF4-FFF2-40B4-BE49-F238E27FC236}">
                <a16:creationId xmlns:a16="http://schemas.microsoft.com/office/drawing/2014/main" id="{041C085F-7A90-D1AB-4123-5830FBCFB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991200"/>
            <a:ext cx="4762345" cy="762778"/>
          </a:xfrm>
          <a:prstGeom prst="rect">
            <a:avLst/>
          </a:prstGeom>
          <a:ln>
            <a:solidFill>
              <a:schemeClr val="accent1"/>
            </a:solidFill>
          </a:ln>
        </p:spPr>
      </p:pic>
      <p:sp>
        <p:nvSpPr>
          <p:cNvPr id="13" name="BlokTextu 12">
            <a:extLst>
              <a:ext uri="{FF2B5EF4-FFF2-40B4-BE49-F238E27FC236}">
                <a16:creationId xmlns:a16="http://schemas.microsoft.com/office/drawing/2014/main" id="{576B01C2-20E8-3425-CB08-4E95C631A2EC}"/>
              </a:ext>
            </a:extLst>
          </p:cNvPr>
          <p:cNvSpPr txBox="1"/>
          <p:nvPr/>
        </p:nvSpPr>
        <p:spPr>
          <a:xfrm>
            <a:off x="688117" y="2917789"/>
            <a:ext cx="11128699" cy="1631216"/>
          </a:xfrm>
          <a:prstGeom prst="rect">
            <a:avLst/>
          </a:prstGeom>
          <a:noFill/>
          <a:ln>
            <a:solidFill>
              <a:schemeClr val="accent1"/>
            </a:solidFill>
          </a:ln>
        </p:spPr>
        <p:txBody>
          <a:bodyPr wrap="square" rtlCol="0">
            <a:spAutoFit/>
          </a:bodyPr>
          <a:lstStyle/>
          <a:p>
            <a:r>
              <a:rPr lang="sk-SK" sz="2000" noProof="0" dirty="0"/>
              <a:t>(1) prevedieme mililitre roztoku Ca(OH)</a:t>
            </a:r>
            <a:r>
              <a:rPr lang="sk-SK" sz="2000" baseline="-25000" noProof="0" dirty="0"/>
              <a:t>2</a:t>
            </a:r>
            <a:r>
              <a:rPr lang="sk-SK" sz="2000" noProof="0" dirty="0"/>
              <a:t> na milimóly Ca(OH)</a:t>
            </a:r>
            <a:r>
              <a:rPr lang="sk-SK" sz="2000" baseline="-25000" noProof="0" dirty="0"/>
              <a:t>2</a:t>
            </a:r>
            <a:r>
              <a:rPr lang="sk-SK" sz="2000" noProof="0" dirty="0"/>
              <a:t> pomocou molarity v reakčnom pomere 0,001 mmol Ca(OH)</a:t>
            </a:r>
            <a:r>
              <a:rPr lang="sk-SK" sz="2000" baseline="-25000" noProof="0" dirty="0"/>
              <a:t>2</a:t>
            </a:r>
            <a:r>
              <a:rPr lang="sk-SK" sz="2000" noProof="0" dirty="0"/>
              <a:t>/1 ml roztoku Ca(OH)</a:t>
            </a:r>
            <a:r>
              <a:rPr lang="sk-SK" sz="2000" baseline="-25000" noProof="0" dirty="0"/>
              <a:t>2</a:t>
            </a:r>
            <a:r>
              <a:rPr lang="sk-SK" sz="2000" noProof="0" dirty="0"/>
              <a:t>; (2) prevedieme milimóly Ca(OH)</a:t>
            </a:r>
            <a:r>
              <a:rPr lang="sk-SK" sz="2000" baseline="-25000" noProof="0" dirty="0"/>
              <a:t>2</a:t>
            </a:r>
            <a:r>
              <a:rPr lang="sk-SK" sz="2000" noProof="0" dirty="0"/>
              <a:t> na milimóly HCl pomocou reakčného pomeru 2 mmol HCl/1 mmol Ca(OH)</a:t>
            </a:r>
            <a:r>
              <a:rPr lang="sk-SK" sz="2000" baseline="-25000" noProof="0" dirty="0"/>
              <a:t>2</a:t>
            </a:r>
            <a:r>
              <a:rPr lang="sk-SK" sz="2000" noProof="0" dirty="0"/>
              <a:t> (na základe rovnice); a (3) prevedieme milimóly HCl na mililitre roztoku HCl pomocou pomeru 1 ml HCl/0,003 mmol HCl, teda inverzného vyjadrenia molarity.</a:t>
            </a:r>
          </a:p>
        </p:txBody>
      </p:sp>
      <p:pic>
        <p:nvPicPr>
          <p:cNvPr id="15" name="Obrázok 14">
            <a:extLst>
              <a:ext uri="{FF2B5EF4-FFF2-40B4-BE49-F238E27FC236}">
                <a16:creationId xmlns:a16="http://schemas.microsoft.com/office/drawing/2014/main" id="{D4A692A3-FA7D-A9AF-5F23-996B6F4BE0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818" y="4715262"/>
            <a:ext cx="9612351" cy="846246"/>
          </a:xfrm>
          <a:prstGeom prst="rect">
            <a:avLst/>
          </a:prstGeom>
          <a:ln>
            <a:noFill/>
          </a:ln>
        </p:spPr>
      </p:pic>
      <p:pic>
        <p:nvPicPr>
          <p:cNvPr id="17" name="Obrázok 16">
            <a:extLst>
              <a:ext uri="{FF2B5EF4-FFF2-40B4-BE49-F238E27FC236}">
                <a16:creationId xmlns:a16="http://schemas.microsoft.com/office/drawing/2014/main" id="{1032F4BF-6AEE-1FB3-BB84-BFFEB8A2C0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183" y="5708160"/>
            <a:ext cx="11441633" cy="973649"/>
          </a:xfrm>
          <a:prstGeom prst="rect">
            <a:avLst/>
          </a:prstGeom>
          <a:ln>
            <a:solidFill>
              <a:schemeClr val="accent1"/>
            </a:solidFill>
          </a:ln>
        </p:spPr>
      </p:pic>
    </p:spTree>
    <p:extLst>
      <p:ext uri="{BB962C8B-B14F-4D97-AF65-F5344CB8AC3E}">
        <p14:creationId xmlns:p14="http://schemas.microsoft.com/office/powerpoint/2010/main" val="200703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7FC04C-5680-0522-AF7F-F5395AD6DDB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4C39A8F-9737-0F55-2902-7CB719C97521}"/>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titrácie</a:t>
            </a:r>
            <a:r>
              <a:rPr lang="sk-SK" sz="2400" noProof="0" dirty="0"/>
              <a:t>)</a:t>
            </a:r>
          </a:p>
        </p:txBody>
      </p:sp>
      <p:sp>
        <p:nvSpPr>
          <p:cNvPr id="3" name="Zástupný objekt pre obsah 2">
            <a:extLst>
              <a:ext uri="{FF2B5EF4-FFF2-40B4-BE49-F238E27FC236}">
                <a16:creationId xmlns:a16="http://schemas.microsoft.com/office/drawing/2014/main" id="{0882C8FE-13D0-6E04-E519-DC851B59DB19}"/>
              </a:ext>
            </a:extLst>
          </p:cNvPr>
          <p:cNvSpPr>
            <a:spLocks noGrp="1"/>
          </p:cNvSpPr>
          <p:nvPr>
            <p:ph idx="1"/>
          </p:nvPr>
        </p:nvSpPr>
        <p:spPr>
          <a:xfrm>
            <a:off x="700635" y="1463035"/>
            <a:ext cx="10906866" cy="5127331"/>
          </a:xfrm>
        </p:spPr>
        <p:txBody>
          <a:bodyPr>
            <a:normAutofit/>
          </a:bodyPr>
          <a:lstStyle/>
          <a:p>
            <a:r>
              <a:rPr lang="sk-SK" noProof="0" dirty="0"/>
              <a:t>V laboratóriu často meriame aký objem roztoku so známou koncentráciou je potrebný na reakciu s druhým roztokom, ktorého objem je známy, ale jeho zloženie nepoznáme. Metóda ktorá nám umožňuje zloženie kvantifikovať je titrácia.</a:t>
            </a:r>
          </a:p>
          <a:p>
            <a:r>
              <a:rPr lang="sk-SK" noProof="0" dirty="0"/>
              <a:t>Titrácia je proces, pri ktorom sa roztok jednej reakčnej zložky (titračný štandard) pomaly pridáva do roztoku inej reakčnej zložky (vzorka) a meria sa objem titračného štandardu potrebný na dokončenie reakcie. Cieľom je obvykle stanovenie neznámej koncentrácie známeho objemu vzorky, zmeraním objemu titračného štandardu (o známej koncentrácii), ktorý sme spotrebovali pri uvažovanej reakcii.</a:t>
            </a:r>
          </a:p>
          <a:p>
            <a:r>
              <a:rPr lang="sk-SK" noProof="0" dirty="0"/>
              <a:t>Ako vieme, kedy zastaviť titráciu – kedy je chemická reakcia ukončená? Jedna z možností je, že sa do roztoku, ktorý titrujeme pridá niekoľko kvapiek indikátora. Acidobázický indikátor je látka, ktorá môže existovať v rôznych chemických formách s odlišným sfarbením, pričom farba závisí od koncentrácie H</a:t>
            </a:r>
            <a:r>
              <a:rPr lang="sk-SK" baseline="-25000" noProof="0" dirty="0"/>
              <a:t>3</a:t>
            </a:r>
            <a:r>
              <a:rPr lang="sk-SK" noProof="0" dirty="0"/>
              <a:t>O</a:t>
            </a:r>
            <a:r>
              <a:rPr lang="sk-SK" baseline="30000" noProof="0" dirty="0"/>
              <a:t>+</a:t>
            </a:r>
            <a:r>
              <a:rPr lang="sk-SK" noProof="0" dirty="0"/>
              <a:t> v roztoku. Aspoň jedna z foriem musí byť veľmi intenzívne sfarbená, aby bola viditeľná aj v malom množstve.</a:t>
            </a:r>
          </a:p>
        </p:txBody>
      </p:sp>
    </p:spTree>
    <p:extLst>
      <p:ext uri="{BB962C8B-B14F-4D97-AF65-F5344CB8AC3E}">
        <p14:creationId xmlns:p14="http://schemas.microsoft.com/office/powerpoint/2010/main" val="4152391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A3496D-873C-90E0-ECFF-306962C51A7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B749033-A5C7-EE75-60A5-B80A864B6B6A}"/>
              </a:ext>
            </a:extLst>
          </p:cNvPr>
          <p:cNvSpPr>
            <a:spLocks noGrp="1"/>
          </p:cNvSpPr>
          <p:nvPr>
            <p:ph type="title"/>
          </p:nvPr>
        </p:nvSpPr>
        <p:spPr>
          <a:xfrm>
            <a:off x="700635" y="267634"/>
            <a:ext cx="10691265" cy="1055557"/>
          </a:xfrm>
        </p:spPr>
        <p:txBody>
          <a:bodyPr anchor="ctr">
            <a:normAutofit/>
          </a:bodyPr>
          <a:lstStyle/>
          <a:p>
            <a:r>
              <a:rPr lang="sk-SK" sz="2400" noProof="0"/>
              <a:t>Acidobázické reakcie (</a:t>
            </a:r>
            <a:r>
              <a:rPr lang="sk-SK" sz="2400" cap="none" noProof="0"/>
              <a:t>titrácie</a:t>
            </a:r>
            <a:r>
              <a:rPr lang="sk-SK" sz="2400" noProof="0"/>
              <a:t>)</a:t>
            </a:r>
          </a:p>
        </p:txBody>
      </p:sp>
      <p:sp>
        <p:nvSpPr>
          <p:cNvPr id="3" name="Zástupný objekt pre obsah 2">
            <a:extLst>
              <a:ext uri="{FF2B5EF4-FFF2-40B4-BE49-F238E27FC236}">
                <a16:creationId xmlns:a16="http://schemas.microsoft.com/office/drawing/2014/main" id="{A32A4B63-F522-2573-B21B-DCB26DFE6374}"/>
              </a:ext>
            </a:extLst>
          </p:cNvPr>
          <p:cNvSpPr>
            <a:spLocks noGrp="1"/>
          </p:cNvSpPr>
          <p:nvPr>
            <p:ph idx="1"/>
          </p:nvPr>
        </p:nvSpPr>
        <p:spPr>
          <a:xfrm>
            <a:off x="700636" y="1463035"/>
            <a:ext cx="7049462" cy="5394965"/>
          </a:xfrm>
        </p:spPr>
        <p:txBody>
          <a:bodyPr>
            <a:normAutofit lnSpcReduction="10000"/>
          </a:bodyPr>
          <a:lstStyle/>
          <a:p>
            <a:pPr marL="0" indent="0">
              <a:buNone/>
            </a:pPr>
            <a:r>
              <a:rPr lang="sk-SK" noProof="0"/>
              <a:t>Kyslý roztok s neznámou koncentráciou môžeme titrovať pridávaním štandardizovaného roztoku hydroxidu sodného po kvapkách z byrety. Bežná byreta je odstupňovaná v intervaloch po 1 ml alebo aj menších, aby bolo možné odhadnúť objem dávkovaného roztoku s presnosťou aspoň na 0,02 ml. Používame taký indikátor, ktorý zreteľne mení farbu v bode, v ktorom zreagovali stechiometricky ekvivalentné množstvá kyseliny a zásady. Tento bod nazývame bodom ekvivalencie. Bod, v ktorom indikátor mení farbu a titrácia sa zastaví, sa nazýva koncový bod. V ideálnom prípade by sa koncový bod mal zhodovať s bodom ekvivalencie. Príkladom indikátora je fenolftaleín, ktorý je v kyslom prostredí bezfarebný a v zásaditom červenofialový, čo sa využíva pri pridávaní zásady do kyseliny. Koncový bod je signalizovaný prvým objavením sa slabého ružového sfarbenia, ktoré pretrváva najmenej 15 sekúnd, za súčasného miešania roztoku.</a:t>
            </a:r>
          </a:p>
        </p:txBody>
      </p:sp>
      <p:pic>
        <p:nvPicPr>
          <p:cNvPr id="5" name="Obrázok 4" descr="Obrázok, na ktorom je laboratórne vybavenie, zdravotnícke zariadenie, vnútri, hrnček&#10;&#10;Obsah vygenerovaný pomocou AI môže byť nesprávny.">
            <a:extLst>
              <a:ext uri="{FF2B5EF4-FFF2-40B4-BE49-F238E27FC236}">
                <a16:creationId xmlns:a16="http://schemas.microsoft.com/office/drawing/2014/main" id="{9ED6C736-A80E-74DD-9EA8-9E40705EA0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0578" y="0"/>
            <a:ext cx="4179000" cy="6858000"/>
          </a:xfrm>
          <a:prstGeom prst="rect">
            <a:avLst/>
          </a:prstGeom>
        </p:spPr>
      </p:pic>
      <p:sp>
        <p:nvSpPr>
          <p:cNvPr id="6" name="BlokTextu 5">
            <a:extLst>
              <a:ext uri="{FF2B5EF4-FFF2-40B4-BE49-F238E27FC236}">
                <a16:creationId xmlns:a16="http://schemas.microsoft.com/office/drawing/2014/main" id="{7B8A352D-7C32-E5BD-99C5-41A862EA957E}"/>
              </a:ext>
            </a:extLst>
          </p:cNvPr>
          <p:cNvSpPr txBox="1"/>
          <p:nvPr/>
        </p:nvSpPr>
        <p:spPr>
          <a:xfrm>
            <a:off x="8040030" y="2352907"/>
            <a:ext cx="381836" cy="369332"/>
          </a:xfrm>
          <a:prstGeom prst="rect">
            <a:avLst/>
          </a:prstGeom>
          <a:solidFill>
            <a:schemeClr val="bg1"/>
          </a:solidFill>
          <a:ln>
            <a:solidFill>
              <a:schemeClr val="accent1"/>
            </a:solidFill>
          </a:ln>
        </p:spPr>
        <p:txBody>
          <a:bodyPr wrap="none" rtlCol="0">
            <a:spAutoFit/>
          </a:bodyPr>
          <a:lstStyle/>
          <a:p>
            <a:r>
              <a:rPr lang="sk-SK" b="1" noProof="0"/>
              <a:t>1.</a:t>
            </a:r>
          </a:p>
        </p:txBody>
      </p:sp>
      <p:sp>
        <p:nvSpPr>
          <p:cNvPr id="7" name="BlokTextu 6">
            <a:extLst>
              <a:ext uri="{FF2B5EF4-FFF2-40B4-BE49-F238E27FC236}">
                <a16:creationId xmlns:a16="http://schemas.microsoft.com/office/drawing/2014/main" id="{A29A37B0-F4FC-A213-069A-28E0A498C29F}"/>
              </a:ext>
            </a:extLst>
          </p:cNvPr>
          <p:cNvSpPr txBox="1"/>
          <p:nvPr/>
        </p:nvSpPr>
        <p:spPr>
          <a:xfrm>
            <a:off x="9989124" y="3536597"/>
            <a:ext cx="381836" cy="369332"/>
          </a:xfrm>
          <a:prstGeom prst="rect">
            <a:avLst/>
          </a:prstGeom>
          <a:solidFill>
            <a:schemeClr val="bg1"/>
          </a:solidFill>
          <a:ln>
            <a:solidFill>
              <a:schemeClr val="accent1"/>
            </a:solidFill>
          </a:ln>
        </p:spPr>
        <p:txBody>
          <a:bodyPr wrap="none" rtlCol="0">
            <a:spAutoFit/>
          </a:bodyPr>
          <a:lstStyle/>
          <a:p>
            <a:r>
              <a:rPr lang="sk-SK" b="1" noProof="0"/>
              <a:t>3.</a:t>
            </a:r>
          </a:p>
        </p:txBody>
      </p:sp>
      <p:sp>
        <p:nvSpPr>
          <p:cNvPr id="8" name="BlokTextu 7">
            <a:extLst>
              <a:ext uri="{FF2B5EF4-FFF2-40B4-BE49-F238E27FC236}">
                <a16:creationId xmlns:a16="http://schemas.microsoft.com/office/drawing/2014/main" id="{05AFBB2D-3B53-4DBC-B205-F80E3B940017}"/>
              </a:ext>
            </a:extLst>
          </p:cNvPr>
          <p:cNvSpPr txBox="1"/>
          <p:nvPr/>
        </p:nvSpPr>
        <p:spPr>
          <a:xfrm>
            <a:off x="9987776" y="127790"/>
            <a:ext cx="381836" cy="369332"/>
          </a:xfrm>
          <a:prstGeom prst="rect">
            <a:avLst/>
          </a:prstGeom>
          <a:solidFill>
            <a:schemeClr val="bg1"/>
          </a:solidFill>
          <a:ln>
            <a:solidFill>
              <a:schemeClr val="accent1"/>
            </a:solidFill>
          </a:ln>
        </p:spPr>
        <p:txBody>
          <a:bodyPr wrap="none" rtlCol="0">
            <a:spAutoFit/>
          </a:bodyPr>
          <a:lstStyle/>
          <a:p>
            <a:r>
              <a:rPr lang="sk-SK" b="1" noProof="0"/>
              <a:t>2.</a:t>
            </a:r>
          </a:p>
        </p:txBody>
      </p:sp>
    </p:spTree>
    <p:extLst>
      <p:ext uri="{BB962C8B-B14F-4D97-AF65-F5344CB8AC3E}">
        <p14:creationId xmlns:p14="http://schemas.microsoft.com/office/powerpoint/2010/main" val="3220856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03EA6EC-AA8A-1625-18A3-B3CB4847A2A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929B314-FE91-6281-EC27-564DD8E4AC1A}"/>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titrácie</a:t>
            </a:r>
            <a:r>
              <a:rPr lang="sk-SK" sz="2400" noProof="0" dirty="0"/>
              <a:t>)</a:t>
            </a:r>
          </a:p>
        </p:txBody>
      </p:sp>
      <p:sp>
        <p:nvSpPr>
          <p:cNvPr id="3" name="Zástupný objekt pre obsah 2">
            <a:extLst>
              <a:ext uri="{FF2B5EF4-FFF2-40B4-BE49-F238E27FC236}">
                <a16:creationId xmlns:a16="http://schemas.microsoft.com/office/drawing/2014/main" id="{1647DE84-3CE4-F264-D899-045A275854EA}"/>
              </a:ext>
            </a:extLst>
          </p:cNvPr>
          <p:cNvSpPr>
            <a:spLocks noGrp="1"/>
          </p:cNvSpPr>
          <p:nvPr>
            <p:ph idx="1"/>
          </p:nvPr>
        </p:nvSpPr>
        <p:spPr>
          <a:xfrm>
            <a:off x="700636" y="1463035"/>
            <a:ext cx="7219942" cy="5394965"/>
          </a:xfrm>
        </p:spPr>
        <p:txBody>
          <a:bodyPr>
            <a:normAutofit lnSpcReduction="10000"/>
          </a:bodyPr>
          <a:lstStyle/>
          <a:p>
            <a:pPr marL="0" indent="0">
              <a:buNone/>
            </a:pPr>
            <a:r>
              <a:rPr lang="sk-SK" noProof="0" dirty="0"/>
              <a:t>Roztoky s presne známymi koncentráciami nazývame štandardné roztoky. Štandardizácia je proces, pri ktorom sa určí koncentrácia roztoku presným meraním objemu roztoku potrebného na reakciu s presne známym množstvom primárneho štandardu. Štandardizovaný roztok sa potom nazýva sekundárny štandard a používa sa pri analýze neznámych látok.</a:t>
            </a:r>
          </a:p>
          <a:p>
            <a:pPr marL="0" indent="0">
              <a:buNone/>
            </a:pPr>
            <a:r>
              <a:rPr lang="sk-SK" noProof="0" dirty="0"/>
              <a:t>Žiadané vlastnosti látky slúžiacej ako primárny štandard:</a:t>
            </a:r>
          </a:p>
          <a:p>
            <a:pPr marL="0" indent="0">
              <a:buNone/>
            </a:pPr>
            <a:r>
              <a:rPr lang="sk-SK" noProof="0" dirty="0"/>
              <a:t>1. Nesmie reagovať so zložkami atmosféry, ako je vodná para, kyslík a oxid uhličitý, ani ich absorbovať.</a:t>
            </a:r>
          </a:p>
          <a:p>
            <a:pPr marL="0" indent="0">
              <a:buNone/>
            </a:pPr>
            <a:r>
              <a:rPr lang="sk-SK" noProof="0" dirty="0"/>
              <a:t>2. Musí reagovať v súlade s uvažovanou reakciou.</a:t>
            </a:r>
          </a:p>
          <a:p>
            <a:pPr marL="0" indent="0">
              <a:buNone/>
            </a:pPr>
            <a:r>
              <a:rPr lang="sk-SK" noProof="0" dirty="0"/>
              <a:t>3. Musí mať vysoké percento čistoty.</a:t>
            </a:r>
          </a:p>
          <a:p>
            <a:pPr marL="0" indent="0">
              <a:buNone/>
            </a:pPr>
            <a:r>
              <a:rPr lang="sk-SK" noProof="0" dirty="0"/>
              <a:t>4. Mal by mať vyššiu hmotnosť, aby sa minimalizoval vplyv chyby pri vážení.</a:t>
            </a:r>
          </a:p>
          <a:p>
            <a:pPr marL="0" indent="0">
              <a:buNone/>
            </a:pPr>
            <a:r>
              <a:rPr lang="sk-SK" noProof="0" dirty="0"/>
              <a:t>5. Musí byť rozpustný v danom rozpúšťadle.</a:t>
            </a:r>
          </a:p>
        </p:txBody>
      </p:sp>
      <p:pic>
        <p:nvPicPr>
          <p:cNvPr id="5" name="Obrázok 4" descr="Obrázok, na ktorom je laboratórne vybavenie, zdravotnícke zariadenie, vnútri, hrnček&#10;&#10;Obsah vygenerovaný pomocou AI môže byť nesprávny.">
            <a:extLst>
              <a:ext uri="{FF2B5EF4-FFF2-40B4-BE49-F238E27FC236}">
                <a16:creationId xmlns:a16="http://schemas.microsoft.com/office/drawing/2014/main" id="{5F743912-0B78-A977-1BA9-A83C3D2CD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0578" y="0"/>
            <a:ext cx="4179000" cy="6858000"/>
          </a:xfrm>
          <a:prstGeom prst="rect">
            <a:avLst/>
          </a:prstGeom>
        </p:spPr>
      </p:pic>
      <p:sp>
        <p:nvSpPr>
          <p:cNvPr id="6" name="BlokTextu 5">
            <a:extLst>
              <a:ext uri="{FF2B5EF4-FFF2-40B4-BE49-F238E27FC236}">
                <a16:creationId xmlns:a16="http://schemas.microsoft.com/office/drawing/2014/main" id="{3FEC96BB-EF41-3A0E-EC6B-E69AE421FA3A}"/>
              </a:ext>
            </a:extLst>
          </p:cNvPr>
          <p:cNvSpPr txBox="1"/>
          <p:nvPr/>
        </p:nvSpPr>
        <p:spPr>
          <a:xfrm>
            <a:off x="8040030" y="2352907"/>
            <a:ext cx="381836" cy="369332"/>
          </a:xfrm>
          <a:prstGeom prst="rect">
            <a:avLst/>
          </a:prstGeom>
          <a:solidFill>
            <a:schemeClr val="bg1"/>
          </a:solidFill>
          <a:ln>
            <a:solidFill>
              <a:schemeClr val="accent1"/>
            </a:solidFill>
          </a:ln>
        </p:spPr>
        <p:txBody>
          <a:bodyPr wrap="none" rtlCol="0">
            <a:spAutoFit/>
          </a:bodyPr>
          <a:lstStyle/>
          <a:p>
            <a:r>
              <a:rPr lang="sk-SK" b="1" noProof="0" dirty="0"/>
              <a:t>1.</a:t>
            </a:r>
          </a:p>
        </p:txBody>
      </p:sp>
      <p:sp>
        <p:nvSpPr>
          <p:cNvPr id="7" name="BlokTextu 6">
            <a:extLst>
              <a:ext uri="{FF2B5EF4-FFF2-40B4-BE49-F238E27FC236}">
                <a16:creationId xmlns:a16="http://schemas.microsoft.com/office/drawing/2014/main" id="{8B24B855-B5AB-1C15-199A-1F49D02916C7}"/>
              </a:ext>
            </a:extLst>
          </p:cNvPr>
          <p:cNvSpPr txBox="1"/>
          <p:nvPr/>
        </p:nvSpPr>
        <p:spPr>
          <a:xfrm>
            <a:off x="9989124" y="3536597"/>
            <a:ext cx="381836" cy="369332"/>
          </a:xfrm>
          <a:prstGeom prst="rect">
            <a:avLst/>
          </a:prstGeom>
          <a:solidFill>
            <a:schemeClr val="bg1"/>
          </a:solidFill>
          <a:ln>
            <a:solidFill>
              <a:schemeClr val="accent1"/>
            </a:solidFill>
          </a:ln>
        </p:spPr>
        <p:txBody>
          <a:bodyPr wrap="none" rtlCol="0">
            <a:spAutoFit/>
          </a:bodyPr>
          <a:lstStyle/>
          <a:p>
            <a:r>
              <a:rPr lang="sk-SK" b="1" noProof="0" dirty="0"/>
              <a:t>3.</a:t>
            </a:r>
          </a:p>
        </p:txBody>
      </p:sp>
      <p:sp>
        <p:nvSpPr>
          <p:cNvPr id="8" name="BlokTextu 7">
            <a:extLst>
              <a:ext uri="{FF2B5EF4-FFF2-40B4-BE49-F238E27FC236}">
                <a16:creationId xmlns:a16="http://schemas.microsoft.com/office/drawing/2014/main" id="{4B0695E6-92C1-6322-F951-44BC0A128911}"/>
              </a:ext>
            </a:extLst>
          </p:cNvPr>
          <p:cNvSpPr txBox="1"/>
          <p:nvPr/>
        </p:nvSpPr>
        <p:spPr>
          <a:xfrm>
            <a:off x="9987776" y="127790"/>
            <a:ext cx="381836" cy="369332"/>
          </a:xfrm>
          <a:prstGeom prst="rect">
            <a:avLst/>
          </a:prstGeom>
          <a:solidFill>
            <a:schemeClr val="bg1"/>
          </a:solidFill>
          <a:ln>
            <a:solidFill>
              <a:schemeClr val="accent1"/>
            </a:solidFill>
          </a:ln>
        </p:spPr>
        <p:txBody>
          <a:bodyPr wrap="none" rtlCol="0">
            <a:spAutoFit/>
          </a:bodyPr>
          <a:lstStyle/>
          <a:p>
            <a:r>
              <a:rPr lang="sk-SK" b="1" noProof="0" dirty="0"/>
              <a:t>2.</a:t>
            </a:r>
          </a:p>
        </p:txBody>
      </p:sp>
    </p:spTree>
    <p:extLst>
      <p:ext uri="{BB962C8B-B14F-4D97-AF65-F5344CB8AC3E}">
        <p14:creationId xmlns:p14="http://schemas.microsoft.com/office/powerpoint/2010/main" val="273518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EABEBC-A99A-0E68-57A0-3127DE94D1F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BEA62B87-7452-1BC8-E7BD-069829BAE6BB}"/>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a:t>výpočty pr</a:t>
            </a:r>
            <a:r>
              <a:rPr lang="en-US" sz="2400" cap="none" noProof="0"/>
              <a:t>e</a:t>
            </a:r>
            <a:r>
              <a:rPr lang="sk-SK" sz="2400" cap="none" noProof="0"/>
              <a:t> </a:t>
            </a:r>
            <a:r>
              <a:rPr lang="sk-SK" sz="2400" cap="none" noProof="0" dirty="0"/>
              <a:t>acidobázické titrácie</a:t>
            </a:r>
            <a:r>
              <a:rPr lang="sk-SK" sz="2400" noProof="0" dirty="0"/>
              <a:t>)</a:t>
            </a:r>
          </a:p>
        </p:txBody>
      </p:sp>
      <p:sp>
        <p:nvSpPr>
          <p:cNvPr id="3" name="Zástupný objekt pre obsah 2">
            <a:extLst>
              <a:ext uri="{FF2B5EF4-FFF2-40B4-BE49-F238E27FC236}">
                <a16:creationId xmlns:a16="http://schemas.microsoft.com/office/drawing/2014/main" id="{23EB1668-2C3C-2BAB-2EA9-74CB8059C3D0}"/>
              </a:ext>
            </a:extLst>
          </p:cNvPr>
          <p:cNvSpPr>
            <a:spLocks noGrp="1"/>
          </p:cNvSpPr>
          <p:nvPr>
            <p:ph idx="1"/>
          </p:nvPr>
        </p:nvSpPr>
        <p:spPr>
          <a:xfrm>
            <a:off x="700635" y="1463035"/>
            <a:ext cx="10906866" cy="5127331"/>
          </a:xfrm>
        </p:spPr>
        <p:txBody>
          <a:bodyPr>
            <a:normAutofit/>
          </a:bodyPr>
          <a:lstStyle/>
          <a:p>
            <a:r>
              <a:rPr lang="sk-SK" noProof="0" dirty="0"/>
              <a:t>Acidobázická titrácia je kvantitatívna analýza </a:t>
            </a:r>
            <a:r>
              <a:rPr lang="sk-SK" noProof="0"/>
              <a:t>množstva kyseliny alebo zásady </a:t>
            </a:r>
            <a:r>
              <a:rPr lang="sk-SK" noProof="0" dirty="0"/>
              <a:t>vo </a:t>
            </a:r>
            <a:r>
              <a:rPr lang="sk-SK" noProof="0"/>
              <a:t>vzorke </a:t>
            </a:r>
            <a:r>
              <a:rPr lang="en-US" noProof="0"/>
              <a:t>na základe</a:t>
            </a:r>
            <a:r>
              <a:rPr lang="sk-SK" noProof="0"/>
              <a:t> </a:t>
            </a:r>
            <a:r>
              <a:rPr lang="sk-SK" noProof="0" dirty="0"/>
              <a:t>jej reakcie so známym </a:t>
            </a:r>
            <a:r>
              <a:rPr lang="sk-SK" noProof="0"/>
              <a:t>množstvom zásady </a:t>
            </a:r>
            <a:r>
              <a:rPr lang="sk-SK" noProof="0" dirty="0"/>
              <a:t>alebo kyseliny.</a:t>
            </a:r>
          </a:p>
          <a:p>
            <a:r>
              <a:rPr lang="sk-SK" noProof="0" dirty="0"/>
              <a:t>Opíšme použitie niekoľkých primárnych štandardov. Často používaným štandardom pre roztoky kyselín je uhličitan sodný, Na</a:t>
            </a:r>
            <a:r>
              <a:rPr lang="sk-SK" baseline="-25000" noProof="0" dirty="0"/>
              <a:t>2</a:t>
            </a:r>
            <a:r>
              <a:rPr lang="sk-SK" noProof="0" dirty="0"/>
              <a:t>CO</a:t>
            </a:r>
            <a:r>
              <a:rPr lang="sk-SK" baseline="-25000" noProof="0" dirty="0"/>
              <a:t>3</a:t>
            </a:r>
            <a:r>
              <a:rPr lang="sk-SK" noProof="0" dirty="0"/>
              <a:t>, pevná látka.</a:t>
            </a:r>
          </a:p>
        </p:txBody>
      </p:sp>
      <p:pic>
        <p:nvPicPr>
          <p:cNvPr id="7" name="Obrázok 6" descr="Obrázok, na ktorom je text, písmo, typografia, biely&#10;&#10;Obsah vygenerovaný pomocou AI môže byť nesprávny.">
            <a:extLst>
              <a:ext uri="{FF2B5EF4-FFF2-40B4-BE49-F238E27FC236}">
                <a16:creationId xmlns:a16="http://schemas.microsoft.com/office/drawing/2014/main" id="{4DF0DE48-4D19-FBFA-1CEF-9384BFE338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642" y="4289225"/>
            <a:ext cx="3774223" cy="952616"/>
          </a:xfrm>
          <a:prstGeom prst="rect">
            <a:avLst/>
          </a:prstGeom>
        </p:spPr>
      </p:pic>
      <p:pic>
        <p:nvPicPr>
          <p:cNvPr id="9" name="Obrázok 8" descr="Obrázok, na ktorom je text, písmo, biely, typografia&#10;&#10;Obsah vygenerovaný pomocou AI môže byť nesprávny.">
            <a:extLst>
              <a:ext uri="{FF2B5EF4-FFF2-40B4-BE49-F238E27FC236}">
                <a16:creationId xmlns:a16="http://schemas.microsoft.com/office/drawing/2014/main" id="{A12ACD37-1F98-E208-F4E7-413AD542E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642" y="3215945"/>
            <a:ext cx="7254808" cy="933436"/>
          </a:xfrm>
          <a:prstGeom prst="rect">
            <a:avLst/>
          </a:prstGeom>
        </p:spPr>
      </p:pic>
    </p:spTree>
    <p:extLst>
      <p:ext uri="{BB962C8B-B14F-4D97-AF65-F5344CB8AC3E}">
        <p14:creationId xmlns:p14="http://schemas.microsoft.com/office/powerpoint/2010/main" val="3599634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402113D-D4D4-6513-978E-B5B3CC118A30}"/>
            </a:ext>
          </a:extLst>
        </p:cNvPr>
        <p:cNvGrpSpPr/>
        <p:nvPr/>
      </p:nvGrpSpPr>
      <p:grpSpPr>
        <a:xfrm>
          <a:off x="0" y="0"/>
          <a:ext cx="0" cy="0"/>
          <a:chOff x="0" y="0"/>
          <a:chExt cx="0" cy="0"/>
        </a:xfrm>
      </p:grpSpPr>
      <p:pic>
        <p:nvPicPr>
          <p:cNvPr id="8" name="Obrázok 7">
            <a:extLst>
              <a:ext uri="{FF2B5EF4-FFF2-40B4-BE49-F238E27FC236}">
                <a16:creationId xmlns:a16="http://schemas.microsoft.com/office/drawing/2014/main" id="{089FC3B1-2ED1-47F5-059A-9CF180B207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8528" y="3761410"/>
            <a:ext cx="9158868" cy="911253"/>
          </a:xfrm>
          <a:prstGeom prst="rect">
            <a:avLst/>
          </a:prstGeom>
        </p:spPr>
      </p:pic>
      <p:sp>
        <p:nvSpPr>
          <p:cNvPr id="2" name="Nadpis 1">
            <a:extLst>
              <a:ext uri="{FF2B5EF4-FFF2-40B4-BE49-F238E27FC236}">
                <a16:creationId xmlns:a16="http://schemas.microsoft.com/office/drawing/2014/main" id="{AFF72113-94B9-4B5A-A2E8-47B72A01CAD1}"/>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výpočty pri acidobázické titrácie</a:t>
            </a:r>
            <a:r>
              <a:rPr lang="sk-SK" sz="2400" noProof="0" dirty="0"/>
              <a:t>)</a:t>
            </a:r>
          </a:p>
        </p:txBody>
      </p:sp>
      <p:sp>
        <p:nvSpPr>
          <p:cNvPr id="3" name="Zástupný objekt pre obsah 2">
            <a:extLst>
              <a:ext uri="{FF2B5EF4-FFF2-40B4-BE49-F238E27FC236}">
                <a16:creationId xmlns:a16="http://schemas.microsoft.com/office/drawing/2014/main" id="{8916706D-F196-B212-B26F-B43D7182C7E3}"/>
              </a:ext>
            </a:extLst>
          </p:cNvPr>
          <p:cNvSpPr>
            <a:spLocks noGrp="1"/>
          </p:cNvSpPr>
          <p:nvPr>
            <p:ph idx="1"/>
          </p:nvPr>
        </p:nvSpPr>
        <p:spPr>
          <a:xfrm>
            <a:off x="700635" y="1463035"/>
            <a:ext cx="10906866" cy="5127331"/>
          </a:xfrm>
        </p:spPr>
        <p:txBody>
          <a:bodyPr>
            <a:normAutofit/>
          </a:bodyPr>
          <a:lstStyle/>
          <a:p>
            <a:pPr marL="0" indent="0">
              <a:buNone/>
            </a:pPr>
            <a:r>
              <a:rPr lang="sk-SK" noProof="0" dirty="0"/>
              <a:t>príklad: štandardizácia kyslého roztoku</a:t>
            </a:r>
          </a:p>
          <a:p>
            <a:r>
              <a:rPr lang="sk-SK" noProof="0" dirty="0"/>
              <a:t>Vypočítajme molaritu roztoku H</a:t>
            </a:r>
            <a:r>
              <a:rPr lang="sk-SK" baseline="-25000" noProof="0" dirty="0"/>
              <a:t>2</a:t>
            </a:r>
            <a:r>
              <a:rPr lang="sk-SK" noProof="0" dirty="0"/>
              <a:t>SO</a:t>
            </a:r>
            <a:r>
              <a:rPr lang="sk-SK" baseline="-25000" noProof="0" dirty="0"/>
              <a:t>4</a:t>
            </a:r>
            <a:r>
              <a:rPr lang="sk-SK" noProof="0" dirty="0"/>
              <a:t>, ak 40,0 ml roztoku je potrebného na neutralizáciu 0,364 g Na</a:t>
            </a:r>
            <a:r>
              <a:rPr lang="sk-SK" baseline="-25000" noProof="0" dirty="0"/>
              <a:t>2</a:t>
            </a:r>
            <a:r>
              <a:rPr lang="sk-SK" noProof="0" dirty="0"/>
              <a:t>CO</a:t>
            </a:r>
            <a:r>
              <a:rPr lang="sk-SK" baseline="-25000" noProof="0" dirty="0"/>
              <a:t>3</a:t>
            </a:r>
            <a:r>
              <a:rPr lang="sk-SK" noProof="0" dirty="0"/>
              <a:t>.</a:t>
            </a:r>
          </a:p>
          <a:p>
            <a:r>
              <a:rPr lang="sk-SK" noProof="0" dirty="0"/>
              <a:t>Z vyčíslenej rovnice reakcie vieme, že 1 mol H</a:t>
            </a:r>
            <a:r>
              <a:rPr lang="sk-SK" baseline="-25000" noProof="0" dirty="0"/>
              <a:t>2</a:t>
            </a:r>
            <a:r>
              <a:rPr lang="sk-SK" noProof="0" dirty="0"/>
              <a:t>SO</a:t>
            </a:r>
            <a:r>
              <a:rPr lang="sk-SK" baseline="-25000" noProof="0" dirty="0"/>
              <a:t>4</a:t>
            </a:r>
            <a:r>
              <a:rPr lang="sk-SK" noProof="0" dirty="0"/>
              <a:t> reaguje s 1 molom Na</a:t>
            </a:r>
            <a:r>
              <a:rPr lang="sk-SK" baseline="-25000" noProof="0" dirty="0"/>
              <a:t>2</a:t>
            </a:r>
            <a:r>
              <a:rPr lang="sk-SK" noProof="0" dirty="0"/>
              <a:t>CO</a:t>
            </a:r>
            <a:r>
              <a:rPr lang="sk-SK" baseline="-25000" noProof="0" dirty="0"/>
              <a:t>3</a:t>
            </a:r>
            <a:r>
              <a:rPr lang="sk-SK" noProof="0" dirty="0"/>
              <a:t> (čo zodpovedá 106 g). To udáva reakčný pomer, pri ktorom dôjde ku konverzii 0,364 g Na</a:t>
            </a:r>
            <a:r>
              <a:rPr lang="sk-SK" baseline="-25000" noProof="0" dirty="0"/>
              <a:t>2</a:t>
            </a:r>
            <a:r>
              <a:rPr lang="sk-SK" noProof="0" dirty="0"/>
              <a:t>CO</a:t>
            </a:r>
            <a:r>
              <a:rPr lang="sk-SK" baseline="-25000" noProof="0" dirty="0"/>
              <a:t>3</a:t>
            </a:r>
            <a:r>
              <a:rPr lang="sk-SK" noProof="0" dirty="0"/>
              <a:t> a zodpovedajúceho počtu molov H</a:t>
            </a:r>
            <a:r>
              <a:rPr lang="sk-SK" baseline="-25000" noProof="0" dirty="0"/>
              <a:t>2</a:t>
            </a:r>
            <a:r>
              <a:rPr lang="sk-SK" noProof="0" dirty="0"/>
              <a:t>SO</a:t>
            </a:r>
            <a:r>
              <a:rPr lang="sk-SK" baseline="-25000" noProof="0" dirty="0"/>
              <a:t>4</a:t>
            </a:r>
            <a:r>
              <a:rPr lang="sk-SK" noProof="0" dirty="0"/>
              <a:t>. Na základe počtu zreagovaných molov vypočítame molaritu roztoku</a:t>
            </a:r>
          </a:p>
        </p:txBody>
      </p:sp>
      <p:pic>
        <p:nvPicPr>
          <p:cNvPr id="5" name="Obrázok 4" descr="Obrázok, na ktorom je text, písmo, biely&#10;&#10;Obsah vygenerovaný pomocou AI môže byť nesprávny.">
            <a:extLst>
              <a:ext uri="{FF2B5EF4-FFF2-40B4-BE49-F238E27FC236}">
                <a16:creationId xmlns:a16="http://schemas.microsoft.com/office/drawing/2014/main" id="{7E7E1981-309B-8A83-C963-6B03BC652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36" y="4686505"/>
            <a:ext cx="9372633" cy="1525020"/>
          </a:xfrm>
          <a:prstGeom prst="rect">
            <a:avLst/>
          </a:prstGeom>
          <a:ln>
            <a:solidFill>
              <a:schemeClr val="accent1"/>
            </a:solidFill>
          </a:ln>
        </p:spPr>
      </p:pic>
      <p:pic>
        <p:nvPicPr>
          <p:cNvPr id="11" name="Obrázok 10" descr="Obrázok, na ktorom je text, písmo, snímka obrazovky, rad&#10;&#10;Obsah vygenerovaný pomocou AI môže byť nesprávny.">
            <a:extLst>
              <a:ext uri="{FF2B5EF4-FFF2-40B4-BE49-F238E27FC236}">
                <a16:creationId xmlns:a16="http://schemas.microsoft.com/office/drawing/2014/main" id="{8836B5CD-FD6F-3939-B273-5B65E35DF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1317" y="6096901"/>
            <a:ext cx="4720683" cy="761099"/>
          </a:xfrm>
          <a:prstGeom prst="rect">
            <a:avLst/>
          </a:prstGeom>
          <a:ln>
            <a:solidFill>
              <a:schemeClr val="accent1"/>
            </a:solidFill>
          </a:ln>
        </p:spPr>
      </p:pic>
    </p:spTree>
    <p:extLst>
      <p:ext uri="{BB962C8B-B14F-4D97-AF65-F5344CB8AC3E}">
        <p14:creationId xmlns:p14="http://schemas.microsoft.com/office/powerpoint/2010/main" val="4248720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5C6F04-AF49-9500-D277-00380D24F0C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DCC93A6-6960-6441-37B7-D6BFC9440B1F}"/>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výpočty pri acidobázické titrácie</a:t>
            </a:r>
            <a:r>
              <a:rPr lang="sk-SK" sz="2400" noProof="0" dirty="0"/>
              <a:t>)</a:t>
            </a:r>
          </a:p>
        </p:txBody>
      </p:sp>
      <p:sp>
        <p:nvSpPr>
          <p:cNvPr id="3" name="Zástupný objekt pre obsah 2">
            <a:extLst>
              <a:ext uri="{FF2B5EF4-FFF2-40B4-BE49-F238E27FC236}">
                <a16:creationId xmlns:a16="http://schemas.microsoft.com/office/drawing/2014/main" id="{B2E39A05-D01C-42CE-1D63-2D9F285541B0}"/>
              </a:ext>
            </a:extLst>
          </p:cNvPr>
          <p:cNvSpPr>
            <a:spLocks noGrp="1"/>
          </p:cNvSpPr>
          <p:nvPr>
            <p:ph idx="1"/>
          </p:nvPr>
        </p:nvSpPr>
        <p:spPr>
          <a:xfrm>
            <a:off x="700635" y="1463035"/>
            <a:ext cx="10906866" cy="5127331"/>
          </a:xfrm>
        </p:spPr>
        <p:txBody>
          <a:bodyPr>
            <a:normAutofit/>
          </a:bodyPr>
          <a:lstStyle/>
          <a:p>
            <a:pPr marL="0" indent="0">
              <a:buNone/>
            </a:pPr>
            <a:r>
              <a:rPr lang="sk-SK" noProof="0" dirty="0"/>
              <a:t>príklad: štandardizácia zásaditého roztoku</a:t>
            </a:r>
          </a:p>
          <a:p>
            <a:pPr marL="0" indent="0">
              <a:buNone/>
            </a:pPr>
            <a:r>
              <a:rPr lang="sk-SK" noProof="0" dirty="0"/>
              <a:t>Vzorka 20 ml roztoku NaOH reaguje s 0,3641 g KHP. Vypočítajme molaritu NaOH. </a:t>
            </a:r>
          </a:p>
        </p:txBody>
      </p:sp>
      <p:pic>
        <p:nvPicPr>
          <p:cNvPr id="6" name="Obrázok 5" descr="Obrázok, na ktorom je text, písmo, biely, číslo&#10;&#10;Obsah vygenerovaný pomocou AI môže byť nesprávny.">
            <a:extLst>
              <a:ext uri="{FF2B5EF4-FFF2-40B4-BE49-F238E27FC236}">
                <a16:creationId xmlns:a16="http://schemas.microsoft.com/office/drawing/2014/main" id="{0ECF93C4-9B28-CB61-EC75-BBA0C6487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045" y="2405212"/>
            <a:ext cx="5322849" cy="818900"/>
          </a:xfrm>
          <a:prstGeom prst="rect">
            <a:avLst/>
          </a:prstGeom>
          <a:ln>
            <a:solidFill>
              <a:schemeClr val="accent1"/>
            </a:solidFill>
          </a:ln>
        </p:spPr>
      </p:pic>
      <p:sp>
        <p:nvSpPr>
          <p:cNvPr id="7" name="BlokTextu 6">
            <a:extLst>
              <a:ext uri="{FF2B5EF4-FFF2-40B4-BE49-F238E27FC236}">
                <a16:creationId xmlns:a16="http://schemas.microsoft.com/office/drawing/2014/main" id="{F4CC849B-D047-93F6-64BC-5A8F222477B4}"/>
              </a:ext>
            </a:extLst>
          </p:cNvPr>
          <p:cNvSpPr txBox="1"/>
          <p:nvPr/>
        </p:nvSpPr>
        <p:spPr>
          <a:xfrm>
            <a:off x="6644304" y="2373199"/>
            <a:ext cx="5688944" cy="1323439"/>
          </a:xfrm>
          <a:prstGeom prst="rect">
            <a:avLst/>
          </a:prstGeom>
          <a:noFill/>
        </p:spPr>
        <p:txBody>
          <a:bodyPr wrap="square" rtlCol="0">
            <a:spAutoFit/>
          </a:bodyPr>
          <a:lstStyle/>
          <a:p>
            <a:r>
              <a:rPr lang="sk-SK" sz="2000" noProof="0" dirty="0"/>
              <a:t>Na základe množstva KHP reagujúceho s NaOH vypočítame počet molov NaOH v 20 ml roztoku. Následne počítame molaritu NaOH.</a:t>
            </a:r>
          </a:p>
          <a:p>
            <a:endParaRPr lang="sk-SK" sz="2000" noProof="0" dirty="0"/>
          </a:p>
        </p:txBody>
      </p:sp>
      <p:pic>
        <p:nvPicPr>
          <p:cNvPr id="10" name="Obrázok 9">
            <a:extLst>
              <a:ext uri="{FF2B5EF4-FFF2-40B4-BE49-F238E27FC236}">
                <a16:creationId xmlns:a16="http://schemas.microsoft.com/office/drawing/2014/main" id="{B47F2146-7979-E244-B377-E53597643D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592" y="3363956"/>
            <a:ext cx="8642195" cy="1004253"/>
          </a:xfrm>
          <a:prstGeom prst="rect">
            <a:avLst/>
          </a:prstGeom>
        </p:spPr>
      </p:pic>
      <p:pic>
        <p:nvPicPr>
          <p:cNvPr id="12" name="Obrázok 11" descr="Obrázok, na ktorom je text, písmo, snímka obrazovky, biely&#10;&#10;Obsah vygenerovaný pomocou AI môže byť nesprávny.">
            <a:extLst>
              <a:ext uri="{FF2B5EF4-FFF2-40B4-BE49-F238E27FC236}">
                <a16:creationId xmlns:a16="http://schemas.microsoft.com/office/drawing/2014/main" id="{473F53DF-A194-52A1-E06E-4D4E267E7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33" y="4431906"/>
            <a:ext cx="8188710" cy="2276962"/>
          </a:xfrm>
          <a:prstGeom prst="rect">
            <a:avLst/>
          </a:prstGeom>
          <a:ln>
            <a:solidFill>
              <a:schemeClr val="accent1"/>
            </a:solidFill>
          </a:ln>
        </p:spPr>
      </p:pic>
      <p:sp>
        <p:nvSpPr>
          <p:cNvPr id="13" name="BlokTextu 12">
            <a:extLst>
              <a:ext uri="{FF2B5EF4-FFF2-40B4-BE49-F238E27FC236}">
                <a16:creationId xmlns:a16="http://schemas.microsoft.com/office/drawing/2014/main" id="{7654CC6F-0A66-E62A-D79E-1FFCC2E57AB3}"/>
              </a:ext>
            </a:extLst>
          </p:cNvPr>
          <p:cNvSpPr txBox="1"/>
          <p:nvPr/>
        </p:nvSpPr>
        <p:spPr>
          <a:xfrm>
            <a:off x="8329961" y="2128"/>
            <a:ext cx="3862038" cy="2031325"/>
          </a:xfrm>
          <a:prstGeom prst="rect">
            <a:avLst/>
          </a:prstGeom>
          <a:noFill/>
        </p:spPr>
        <p:txBody>
          <a:bodyPr wrap="square" rtlCol="0">
            <a:spAutoFit/>
          </a:bodyPr>
          <a:lstStyle/>
          <a:p>
            <a:pPr algn="r"/>
            <a:r>
              <a:rPr lang="sk-SK" noProof="0" dirty="0"/>
              <a:t>Hydrogenftalát draselný, KC</a:t>
            </a:r>
            <a:r>
              <a:rPr lang="sk-SK" baseline="-25000" noProof="0" dirty="0"/>
              <a:t>6</a:t>
            </a:r>
            <a:r>
              <a:rPr lang="sk-SK" noProof="0" dirty="0"/>
              <a:t>H</a:t>
            </a:r>
            <a:r>
              <a:rPr lang="sk-SK" baseline="-25000" noProof="0" dirty="0"/>
              <a:t>4</a:t>
            </a:r>
            <a:r>
              <a:rPr lang="sk-SK" noProof="0" dirty="0"/>
              <a:t>(COO)(COOH). Kyslá soľ, známa jednoducho ako KHP. KHP sa používa ako primárny štandard pre zásady; je dostupný v stave vysokej čistoty a je rozpustný v H</a:t>
            </a:r>
            <a:r>
              <a:rPr lang="sk-SK" baseline="-25000" noProof="0" dirty="0"/>
              <a:t>2</a:t>
            </a:r>
            <a:r>
              <a:rPr lang="sk-SK" noProof="0" dirty="0"/>
              <a:t>O.</a:t>
            </a:r>
          </a:p>
          <a:p>
            <a:pPr algn="r"/>
            <a:endParaRPr lang="sk-SK" noProof="0" dirty="0"/>
          </a:p>
        </p:txBody>
      </p:sp>
    </p:spTree>
    <p:extLst>
      <p:ext uri="{BB962C8B-B14F-4D97-AF65-F5344CB8AC3E}">
        <p14:creationId xmlns:p14="http://schemas.microsoft.com/office/powerpoint/2010/main" val="416997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54B34E-99FC-1953-8AF6-00953DB5C79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8DD4C02-1659-BBCF-11E3-1E2CE33BD446}"/>
              </a:ext>
            </a:extLst>
          </p:cNvPr>
          <p:cNvSpPr>
            <a:spLocks noGrp="1"/>
          </p:cNvSpPr>
          <p:nvPr>
            <p:ph type="title"/>
          </p:nvPr>
        </p:nvSpPr>
        <p:spPr>
          <a:xfrm>
            <a:off x="700635" y="267634"/>
            <a:ext cx="10691265" cy="1055557"/>
          </a:xfrm>
        </p:spPr>
        <p:txBody>
          <a:bodyPr anchor="ctr">
            <a:normAutofit/>
          </a:bodyPr>
          <a:lstStyle/>
          <a:p>
            <a:r>
              <a:rPr lang="sk-SK" sz="2400" noProof="0"/>
              <a:t>Autoprotolýza vody</a:t>
            </a:r>
          </a:p>
        </p:txBody>
      </p:sp>
      <p:sp>
        <p:nvSpPr>
          <p:cNvPr id="3" name="Zástupný objekt pre obsah 2">
            <a:extLst>
              <a:ext uri="{FF2B5EF4-FFF2-40B4-BE49-F238E27FC236}">
                <a16:creationId xmlns:a16="http://schemas.microsoft.com/office/drawing/2014/main" id="{C025CA37-1DE3-945B-8D53-92D161DA5285}"/>
              </a:ext>
            </a:extLst>
          </p:cNvPr>
          <p:cNvSpPr>
            <a:spLocks noGrp="1"/>
          </p:cNvSpPr>
          <p:nvPr>
            <p:ph idx="1"/>
          </p:nvPr>
        </p:nvSpPr>
        <p:spPr>
          <a:xfrm>
            <a:off x="700635" y="1463035"/>
            <a:ext cx="10906866" cy="5394965"/>
          </a:xfrm>
        </p:spPr>
        <p:txBody>
          <a:bodyPr>
            <a:normAutofit/>
          </a:bodyPr>
          <a:lstStyle/>
          <a:p>
            <a:r>
              <a:rPr lang="sk-SK" noProof="0"/>
              <a:t>Experimenty s citlivou detekciou elektrickej vodivosti ukázali, že aj čistá voda veľmi mierne ionizuje (má nepatrnú elektrickú vodivosť </a:t>
            </a:r>
            <a:r>
              <a:rPr lang="sk-SK" noProof="0">
                <a:latin typeface="Calibri" panose="020F0502020204030204" pitchFamily="34" charset="0"/>
                <a:cs typeface="Calibri" panose="020F0502020204030204" pitchFamily="34" charset="0"/>
              </a:rPr>
              <a:t>≈ </a:t>
            </a:r>
            <a:r>
              <a:rPr lang="sk-SK" noProof="0"/>
              <a:t>0,055 µS/cm).</a:t>
            </a:r>
          </a:p>
          <a:p>
            <a:endParaRPr lang="sk-SK" noProof="0"/>
          </a:p>
          <a:p>
            <a:r>
              <a:rPr lang="sk-SK" noProof="0"/>
              <a:t>O rovnováhe reakcie platí, že je výrazne posunutá doľava, čo znamená</a:t>
            </a:r>
            <a:r>
              <a:rPr lang="en-US" noProof="0"/>
              <a:t>,</a:t>
            </a:r>
            <a:r>
              <a:rPr lang="sk-SK" noProof="0"/>
              <a:t> že iba veľmi malé množstvo molekúl vody ionizuje. Preto vo výraze rovnovážnej konštanty reakcie môže byť v menovateli 1. Dostávame výraz ktorý je známy ako iónový súčin vody (K</a:t>
            </a:r>
            <a:r>
              <a:rPr lang="sk-SK" baseline="-25000" noProof="0"/>
              <a:t>w</a:t>
            </a:r>
            <a:r>
              <a:rPr lang="sk-SK" noProof="0"/>
              <a:t>)</a:t>
            </a:r>
          </a:p>
          <a:p>
            <a:endParaRPr lang="sk-SK" noProof="0"/>
          </a:p>
          <a:p>
            <a:r>
              <a:rPr lang="sk-SK" noProof="0"/>
              <a:t>Vznik iónu H</a:t>
            </a:r>
            <a:r>
              <a:rPr lang="sk-SK" baseline="-25000" noProof="0"/>
              <a:t>3</a:t>
            </a:r>
            <a:r>
              <a:rPr lang="sk-SK" noProof="0"/>
              <a:t>O</a:t>
            </a:r>
            <a:r>
              <a:rPr lang="sk-SK" baseline="30000" noProof="0"/>
              <a:t>+</a:t>
            </a:r>
            <a:r>
              <a:rPr lang="sk-SK" noProof="0"/>
              <a:t> ionizáciou vody je vždy sprevádzaný tvorbou iónu OH</a:t>
            </a:r>
            <a:r>
              <a:rPr lang="sk-SK" baseline="30000" noProof="0"/>
              <a:t>–</a:t>
            </a:r>
            <a:r>
              <a:rPr lang="sk-SK" noProof="0"/>
              <a:t>. Preto v čistej vode je koncentrácia H</a:t>
            </a:r>
            <a:r>
              <a:rPr lang="sk-SK" baseline="-25000" noProof="0"/>
              <a:t>3</a:t>
            </a:r>
            <a:r>
              <a:rPr lang="sk-SK" noProof="0"/>
              <a:t>O</a:t>
            </a:r>
            <a:r>
              <a:rPr lang="sk-SK" baseline="30000" noProof="0"/>
              <a:t>+</a:t>
            </a:r>
            <a:r>
              <a:rPr lang="sk-SK" noProof="0"/>
              <a:t> vždy rovná koncentrácii OH</a:t>
            </a:r>
            <a:r>
              <a:rPr lang="sk-SK" baseline="30000" noProof="0"/>
              <a:t>–</a:t>
            </a:r>
            <a:r>
              <a:rPr lang="sk-SK" noProof="0"/>
              <a:t>. Preto platí (T = 25 °C):</a:t>
            </a:r>
          </a:p>
          <a:p>
            <a:endParaRPr lang="sk-SK" noProof="0"/>
          </a:p>
        </p:txBody>
      </p:sp>
      <p:pic>
        <p:nvPicPr>
          <p:cNvPr id="6" name="Obrázok 5">
            <a:extLst>
              <a:ext uri="{FF2B5EF4-FFF2-40B4-BE49-F238E27FC236}">
                <a16:creationId xmlns:a16="http://schemas.microsoft.com/office/drawing/2014/main" id="{1A8944E4-383C-408D-FBA4-54EC461D9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7361" y="2215792"/>
            <a:ext cx="6657278" cy="496812"/>
          </a:xfrm>
          <a:prstGeom prst="rect">
            <a:avLst/>
          </a:prstGeom>
        </p:spPr>
      </p:pic>
      <p:pic>
        <p:nvPicPr>
          <p:cNvPr id="8" name="Obrázok 7" descr="Obrázok, na ktorom je písmo, text, typografia, biely&#10;&#10;Obsah vygenerovaný pomocou AI môže byť nesprávny.">
            <a:extLst>
              <a:ext uri="{FF2B5EF4-FFF2-40B4-BE49-F238E27FC236}">
                <a16:creationId xmlns:a16="http://schemas.microsoft.com/office/drawing/2014/main" id="{54C505A6-D6B1-D272-F6B7-D166D2054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8786" y="3772911"/>
            <a:ext cx="3054427" cy="560659"/>
          </a:xfrm>
          <a:prstGeom prst="rect">
            <a:avLst/>
          </a:prstGeom>
        </p:spPr>
      </p:pic>
      <p:pic>
        <p:nvPicPr>
          <p:cNvPr id="10" name="Obrázok 9">
            <a:extLst>
              <a:ext uri="{FF2B5EF4-FFF2-40B4-BE49-F238E27FC236}">
                <a16:creationId xmlns:a16="http://schemas.microsoft.com/office/drawing/2014/main" id="{C3C5DCE8-FF5C-29B8-8BA2-FB3FE60C7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3005" y="5072987"/>
            <a:ext cx="5645990" cy="457940"/>
          </a:xfrm>
          <a:prstGeom prst="rect">
            <a:avLst/>
          </a:prstGeom>
        </p:spPr>
      </p:pic>
      <p:sp>
        <p:nvSpPr>
          <p:cNvPr id="11" name="BlokTextu 10">
            <a:extLst>
              <a:ext uri="{FF2B5EF4-FFF2-40B4-BE49-F238E27FC236}">
                <a16:creationId xmlns:a16="http://schemas.microsoft.com/office/drawing/2014/main" id="{9F0E3B09-D7AA-1273-FFEB-67C0672E1479}"/>
              </a:ext>
            </a:extLst>
          </p:cNvPr>
          <p:cNvSpPr txBox="1"/>
          <p:nvPr/>
        </p:nvSpPr>
        <p:spPr>
          <a:xfrm>
            <a:off x="584499" y="5534810"/>
            <a:ext cx="4611969" cy="1323439"/>
          </a:xfrm>
          <a:prstGeom prst="rect">
            <a:avLst/>
          </a:prstGeom>
          <a:noFill/>
        </p:spPr>
        <p:txBody>
          <a:bodyPr wrap="square" rtlCol="0">
            <a:spAutoFit/>
          </a:bodyPr>
          <a:lstStyle/>
          <a:p>
            <a:pPr marL="342900" indent="-342900">
              <a:buFont typeface="Arial" panose="020B0604020202020204" pitchFamily="34" charset="0"/>
              <a:buChar char="•"/>
            </a:pPr>
            <a:r>
              <a:rPr lang="sk-SK" sz="2000" noProof="0"/>
              <a:t>Čiže, keď tento poznatok premietneme do iónového súčinu vody dostávame:</a:t>
            </a:r>
          </a:p>
          <a:p>
            <a:pPr marL="342900" indent="-342900">
              <a:buFont typeface="Arial" panose="020B0604020202020204" pitchFamily="34" charset="0"/>
              <a:buChar char="•"/>
            </a:pPr>
            <a:endParaRPr lang="sk-SK" sz="2000" noProof="0"/>
          </a:p>
        </p:txBody>
      </p:sp>
      <p:pic>
        <p:nvPicPr>
          <p:cNvPr id="13" name="Obrázok 12" descr="Obrázok, na ktorom je text, písmo, snímka obrazovky, biely&#10;&#10;Obsah vygenerovaný pomocou AI môže byť nesprávny.">
            <a:extLst>
              <a:ext uri="{FF2B5EF4-FFF2-40B4-BE49-F238E27FC236}">
                <a16:creationId xmlns:a16="http://schemas.microsoft.com/office/drawing/2014/main" id="{9A0703FF-DE8A-7B5F-6FA0-CE2CB8645A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4332" y="5638208"/>
            <a:ext cx="6096000" cy="952158"/>
          </a:xfrm>
          <a:prstGeom prst="rect">
            <a:avLst/>
          </a:prstGeom>
          <a:ln>
            <a:solidFill>
              <a:schemeClr val="accent1"/>
            </a:solidFill>
          </a:ln>
        </p:spPr>
      </p:pic>
      <p:sp>
        <p:nvSpPr>
          <p:cNvPr id="14" name="BlokTextu 13">
            <a:extLst>
              <a:ext uri="{FF2B5EF4-FFF2-40B4-BE49-F238E27FC236}">
                <a16:creationId xmlns:a16="http://schemas.microsoft.com/office/drawing/2014/main" id="{9FE1EBE2-32B6-7DDC-71AB-CB2EC3B39CF2}"/>
              </a:ext>
            </a:extLst>
          </p:cNvPr>
          <p:cNvSpPr txBox="1"/>
          <p:nvPr/>
        </p:nvSpPr>
        <p:spPr>
          <a:xfrm>
            <a:off x="4568787" y="0"/>
            <a:ext cx="7623214" cy="1200329"/>
          </a:xfrm>
          <a:prstGeom prst="rect">
            <a:avLst/>
          </a:prstGeom>
          <a:noFill/>
          <a:ln>
            <a:solidFill>
              <a:schemeClr val="accent1"/>
            </a:solidFill>
          </a:ln>
        </p:spPr>
        <p:txBody>
          <a:bodyPr wrap="square" rtlCol="0">
            <a:spAutoFit/>
          </a:bodyPr>
          <a:lstStyle/>
          <a:p>
            <a:pPr algn="r"/>
            <a:r>
              <a:rPr lang="sk-SK" noProof="0"/>
              <a:t>Hoci výraz K</a:t>
            </a:r>
            <a:r>
              <a:rPr lang="sk-SK" baseline="-25000" noProof="0"/>
              <a:t>w</a:t>
            </a:r>
            <a:r>
              <a:rPr lang="sk-SK" noProof="0"/>
              <a:t> bol získaný pre čistú vodu, platí všeobecne pre zriedené vodné roztoky pri teplote 25 °C. Ide o jeden z najužitočnejších vzťahov v chémii, lebo jednoduchým spôsobom formuluje spojitosť medzi koncentráciami H</a:t>
            </a:r>
            <a:r>
              <a:rPr lang="sk-SK" baseline="-25000" noProof="0"/>
              <a:t>3</a:t>
            </a:r>
            <a:r>
              <a:rPr lang="sk-SK" noProof="0"/>
              <a:t>O</a:t>
            </a:r>
            <a:r>
              <a:rPr lang="sk-SK" baseline="30000" noProof="0"/>
              <a:t>+</a:t>
            </a:r>
            <a:r>
              <a:rPr lang="sk-SK" noProof="0"/>
              <a:t> a OH</a:t>
            </a:r>
            <a:r>
              <a:rPr lang="sk-SK" baseline="30000" noProof="0"/>
              <a:t>–</a:t>
            </a:r>
            <a:r>
              <a:rPr lang="sk-SK" noProof="0"/>
              <a:t> vo vodných roztokoch a dáva základ pre meranie škály pH.</a:t>
            </a:r>
          </a:p>
        </p:txBody>
      </p:sp>
    </p:spTree>
    <p:extLst>
      <p:ext uri="{BB962C8B-B14F-4D97-AF65-F5344CB8AC3E}">
        <p14:creationId xmlns:p14="http://schemas.microsoft.com/office/powerpoint/2010/main" val="52900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492C44D-A89C-70FD-5790-093E21C0D35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AB1087F-6006-9717-5596-EA948A36A811}"/>
              </a:ext>
            </a:extLst>
          </p:cNvPr>
          <p:cNvSpPr>
            <a:spLocks noGrp="1"/>
          </p:cNvSpPr>
          <p:nvPr>
            <p:ph type="title"/>
          </p:nvPr>
        </p:nvSpPr>
        <p:spPr>
          <a:xfrm>
            <a:off x="700635" y="267634"/>
            <a:ext cx="10691265" cy="1055557"/>
          </a:xfrm>
        </p:spPr>
        <p:txBody>
          <a:bodyPr anchor="ctr">
            <a:normAutofit/>
          </a:bodyPr>
          <a:lstStyle/>
          <a:p>
            <a:r>
              <a:rPr lang="sk-SK" sz="2400" noProof="0"/>
              <a:t>Parametre </a:t>
            </a:r>
            <a:r>
              <a:rPr lang="sk-SK" sz="2400" cap="none" noProof="0"/>
              <a:t>pH, pOH a pK</a:t>
            </a:r>
            <a:r>
              <a:rPr lang="sk-SK" sz="2400" cap="none" baseline="-25000" noProof="0"/>
              <a:t>w</a:t>
            </a:r>
            <a:endParaRPr lang="sk-SK" sz="2400" baseline="-25000" noProof="0"/>
          </a:p>
        </p:txBody>
      </p:sp>
      <p:sp>
        <p:nvSpPr>
          <p:cNvPr id="3" name="Zástupný objekt pre obsah 2">
            <a:extLst>
              <a:ext uri="{FF2B5EF4-FFF2-40B4-BE49-F238E27FC236}">
                <a16:creationId xmlns:a16="http://schemas.microsoft.com/office/drawing/2014/main" id="{8BE661C1-D5C3-C6B6-5F6D-99D029E7A8DC}"/>
              </a:ext>
            </a:extLst>
          </p:cNvPr>
          <p:cNvSpPr>
            <a:spLocks noGrp="1"/>
          </p:cNvSpPr>
          <p:nvPr>
            <p:ph idx="1"/>
          </p:nvPr>
        </p:nvSpPr>
        <p:spPr>
          <a:xfrm>
            <a:off x="700635" y="1463035"/>
            <a:ext cx="10906866" cy="5127331"/>
          </a:xfrm>
        </p:spPr>
        <p:txBody>
          <a:bodyPr>
            <a:normAutofit/>
          </a:bodyPr>
          <a:lstStyle/>
          <a:p>
            <a:r>
              <a:rPr lang="sk-SK" noProof="0"/>
              <a:t>Stupnice pH a pOH sú štandardným spôsobom vyjadrenia kyslosti a zásaditosti zriedených vodných roztokov. Hodnoty pH a pOH roztoku sú definované ako:</a:t>
            </a:r>
          </a:p>
          <a:p>
            <a:endParaRPr lang="sk-SK" noProof="0"/>
          </a:p>
          <a:p>
            <a:endParaRPr lang="sk-SK" noProof="0"/>
          </a:p>
          <a:p>
            <a:endParaRPr lang="sk-SK" noProof="0"/>
          </a:p>
          <a:p>
            <a:r>
              <a:rPr lang="sk-SK" noProof="0"/>
              <a:t>Z vyjadrenia vidno, že používame pH namiesto pH</a:t>
            </a:r>
            <a:r>
              <a:rPr lang="sk-SK" baseline="-25000" noProof="0"/>
              <a:t>3</a:t>
            </a:r>
            <a:r>
              <a:rPr lang="sk-SK" noProof="0"/>
              <a:t>O. V čase, keď sa zaviedol koncept pH, bolo rozšírené vyjadrenie H</a:t>
            </a:r>
            <a:r>
              <a:rPr lang="sk-SK" baseline="30000" noProof="0"/>
              <a:t>+</a:t>
            </a:r>
            <a:r>
              <a:rPr lang="sk-SK" noProof="0"/>
              <a:t>. Používajú sa rôzne výrazy ktoré začínajú „p“. Malé písmeno „p“ pred symbolom vo všeobecnosti znamená „záporný </a:t>
            </a:r>
            <a:r>
              <a:rPr lang="sk-SK" sz="1800" noProof="0">
                <a:solidFill>
                  <a:schemeClr val="tx1">
                    <a:lumMod val="50000"/>
                    <a:lumOff val="50000"/>
                  </a:schemeClr>
                </a:solidFill>
              </a:rPr>
              <a:t>(dekadický)</a:t>
            </a:r>
            <a:r>
              <a:rPr lang="sk-SK" noProof="0"/>
              <a:t> logaritmus“. pH je teda záporný logaritmus koncentrácie H</a:t>
            </a:r>
            <a:r>
              <a:rPr lang="sk-SK" baseline="-25000" noProof="0"/>
              <a:t>3</a:t>
            </a:r>
            <a:r>
              <a:rPr lang="sk-SK" noProof="0"/>
              <a:t>O</a:t>
            </a:r>
            <a:r>
              <a:rPr lang="sk-SK" baseline="30000" noProof="0"/>
              <a:t>+</a:t>
            </a:r>
            <a:r>
              <a:rPr lang="sk-SK" noProof="0"/>
              <a:t>, pOH je záporný logaritmus koncentrácie OH</a:t>
            </a:r>
            <a:r>
              <a:rPr lang="sk-SK" baseline="30000" noProof="0"/>
              <a:t>–</a:t>
            </a:r>
            <a:r>
              <a:rPr lang="sk-SK" noProof="0"/>
              <a:t> a pK odkazuje na záporný logaritmus rovnovážnej konštanty. Aj v súvislosti s autoprotolýzou vody sa používa index pK</a:t>
            </a:r>
            <a:r>
              <a:rPr lang="sk-SK" baseline="-25000" noProof="0"/>
              <a:t>w</a:t>
            </a:r>
            <a:r>
              <a:rPr lang="sk-SK" noProof="0"/>
              <a:t>, ktorý je = 14.</a:t>
            </a:r>
          </a:p>
          <a:p>
            <a:endParaRPr lang="sk-SK" noProof="0"/>
          </a:p>
          <a:p>
            <a:endParaRPr lang="sk-SK" noProof="0"/>
          </a:p>
        </p:txBody>
      </p:sp>
      <p:pic>
        <p:nvPicPr>
          <p:cNvPr id="5" name="Obrázok 4" descr="Obrázok, na ktorom je text, písmo, číslo, typografia&#10;&#10;Obsah vygenerovaný pomocou AI môže byť nesprávny.">
            <a:extLst>
              <a:ext uri="{FF2B5EF4-FFF2-40B4-BE49-F238E27FC236}">
                <a16:creationId xmlns:a16="http://schemas.microsoft.com/office/drawing/2014/main" id="{614F1E37-5BE9-6F43-F93A-297FE2160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0273" y="2422443"/>
            <a:ext cx="6891453" cy="1006557"/>
          </a:xfrm>
          <a:prstGeom prst="rect">
            <a:avLst/>
          </a:prstGeom>
          <a:ln>
            <a:solidFill>
              <a:schemeClr val="accent1"/>
            </a:solidFill>
          </a:ln>
        </p:spPr>
      </p:pic>
      <p:pic>
        <p:nvPicPr>
          <p:cNvPr id="6" name="Obrázok 5">
            <a:extLst>
              <a:ext uri="{FF2B5EF4-FFF2-40B4-BE49-F238E27FC236}">
                <a16:creationId xmlns:a16="http://schemas.microsoft.com/office/drawing/2014/main" id="{858F412E-E1A1-88AC-14A6-ED3863450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8190" y="5835721"/>
            <a:ext cx="5235619" cy="509711"/>
          </a:xfrm>
          <a:prstGeom prst="rect">
            <a:avLst/>
          </a:prstGeom>
          <a:ln>
            <a:solidFill>
              <a:schemeClr val="accent1"/>
            </a:solidFill>
          </a:ln>
        </p:spPr>
      </p:pic>
    </p:spTree>
    <p:extLst>
      <p:ext uri="{BB962C8B-B14F-4D97-AF65-F5344CB8AC3E}">
        <p14:creationId xmlns:p14="http://schemas.microsoft.com/office/powerpoint/2010/main" val="3333039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Obrázok 6" descr="Obrázok, na ktorom je text, snímka obrazovky, číslo, písmo&#10;&#10;Obsah vygenerovaný pomocou AI môže byť nesprávny.">
            <a:extLst>
              <a:ext uri="{FF2B5EF4-FFF2-40B4-BE49-F238E27FC236}">
                <a16:creationId xmlns:a16="http://schemas.microsoft.com/office/drawing/2014/main" id="{3E0BC9F3-3331-FDF2-9DDD-C0539AF8E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228" y="753102"/>
            <a:ext cx="10437543" cy="6001821"/>
          </a:xfrm>
          <a:prstGeom prst="rect">
            <a:avLst/>
          </a:prstGeom>
        </p:spPr>
      </p:pic>
      <p:sp>
        <p:nvSpPr>
          <p:cNvPr id="8" name="BlokTextu 7">
            <a:extLst>
              <a:ext uri="{FF2B5EF4-FFF2-40B4-BE49-F238E27FC236}">
                <a16:creationId xmlns:a16="http://schemas.microsoft.com/office/drawing/2014/main" id="{78302A89-723E-74F4-8D90-7E3732CBC2A7}"/>
              </a:ext>
            </a:extLst>
          </p:cNvPr>
          <p:cNvSpPr txBox="1"/>
          <p:nvPr/>
        </p:nvSpPr>
        <p:spPr>
          <a:xfrm>
            <a:off x="1918010" y="68747"/>
            <a:ext cx="8665055" cy="707886"/>
          </a:xfrm>
          <a:prstGeom prst="rect">
            <a:avLst/>
          </a:prstGeom>
          <a:noFill/>
        </p:spPr>
        <p:txBody>
          <a:bodyPr wrap="square" rtlCol="0">
            <a:spAutoFit/>
          </a:bodyPr>
          <a:lstStyle/>
          <a:p>
            <a:pPr algn="ctr"/>
            <a:r>
              <a:rPr lang="sk-SK" sz="2000" noProof="0" dirty="0"/>
              <a:t>štandardne sa škála pH pohybuje v intervale 0 až 14, avšak môžu byť aj vyššie, resp. </a:t>
            </a:r>
            <a:r>
              <a:rPr lang="sk-SK" sz="2000" noProof="0"/>
              <a:t>nižšie hodnoty</a:t>
            </a:r>
            <a:r>
              <a:rPr lang="en-US" sz="2000" noProof="0"/>
              <a:t>,</a:t>
            </a:r>
            <a:r>
              <a:rPr lang="sk-SK" sz="2000" noProof="0"/>
              <a:t> </a:t>
            </a:r>
            <a:r>
              <a:rPr lang="sk-SK" sz="2000" noProof="0" dirty="0"/>
              <a:t>ak koncentrácia H</a:t>
            </a:r>
            <a:r>
              <a:rPr lang="sk-SK" sz="2000" baseline="-25000" noProof="0" dirty="0"/>
              <a:t>3</a:t>
            </a:r>
            <a:r>
              <a:rPr lang="sk-SK" sz="2000" noProof="0" dirty="0"/>
              <a:t>O</a:t>
            </a:r>
            <a:r>
              <a:rPr lang="sk-SK" sz="2000" baseline="30000" noProof="0" dirty="0"/>
              <a:t>+</a:t>
            </a:r>
            <a:r>
              <a:rPr lang="sk-SK" sz="2000" noProof="0" dirty="0"/>
              <a:t> resp. OH</a:t>
            </a:r>
            <a:r>
              <a:rPr lang="sk-SK" sz="2000" baseline="30000" noProof="0" dirty="0"/>
              <a:t>–</a:t>
            </a:r>
            <a:r>
              <a:rPr lang="sk-SK" sz="2000" noProof="0" dirty="0"/>
              <a:t> presiahne 1 mol/L</a:t>
            </a:r>
          </a:p>
        </p:txBody>
      </p:sp>
    </p:spTree>
    <p:extLst>
      <p:ext uri="{BB962C8B-B14F-4D97-AF65-F5344CB8AC3E}">
        <p14:creationId xmlns:p14="http://schemas.microsoft.com/office/powerpoint/2010/main" val="1581251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DE7126-98B8-0022-5577-DC19BF8D6B1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2D20AB6-9108-C8C6-D7CF-DA5F3462F21C}"/>
              </a:ext>
            </a:extLst>
          </p:cNvPr>
          <p:cNvSpPr>
            <a:spLocks noGrp="1"/>
          </p:cNvSpPr>
          <p:nvPr>
            <p:ph type="title"/>
          </p:nvPr>
        </p:nvSpPr>
        <p:spPr>
          <a:xfrm>
            <a:off x="700635" y="267634"/>
            <a:ext cx="10691265" cy="1055557"/>
          </a:xfrm>
        </p:spPr>
        <p:txBody>
          <a:bodyPr anchor="ctr">
            <a:normAutofit/>
          </a:bodyPr>
          <a:lstStyle/>
          <a:p>
            <a:r>
              <a:rPr lang="sk-SK" sz="2400" noProof="0"/>
              <a:t>Parameter </a:t>
            </a:r>
            <a:r>
              <a:rPr lang="sk-SK" sz="2400" cap="none" noProof="0"/>
              <a:t>pK (sila kyseliny)</a:t>
            </a:r>
            <a:endParaRPr lang="sk-SK" sz="2400" baseline="-25000" noProof="0"/>
          </a:p>
        </p:txBody>
      </p:sp>
      <p:sp>
        <p:nvSpPr>
          <p:cNvPr id="3" name="Zástupný objekt pre obsah 2">
            <a:extLst>
              <a:ext uri="{FF2B5EF4-FFF2-40B4-BE49-F238E27FC236}">
                <a16:creationId xmlns:a16="http://schemas.microsoft.com/office/drawing/2014/main" id="{EBA81C00-982D-7160-95B1-1ED90083CAFA}"/>
              </a:ext>
            </a:extLst>
          </p:cNvPr>
          <p:cNvSpPr>
            <a:spLocks noGrp="1"/>
          </p:cNvSpPr>
          <p:nvPr>
            <p:ph idx="1"/>
          </p:nvPr>
        </p:nvSpPr>
        <p:spPr>
          <a:xfrm>
            <a:off x="700635" y="1463035"/>
            <a:ext cx="10906866" cy="5127331"/>
          </a:xfrm>
        </p:spPr>
        <p:txBody>
          <a:bodyPr>
            <a:normAutofit/>
          </a:bodyPr>
          <a:lstStyle/>
          <a:p>
            <a:r>
              <a:rPr lang="sk-SK" noProof="0"/>
              <a:t>Po kvalitatívnej stránke závisí sila kyselín od miery ich disociácie, čo vyjadruje hodnota disociačnej konštanty kyseliny K</a:t>
            </a:r>
            <a:r>
              <a:rPr lang="sk-SK" baseline="-25000" noProof="0"/>
              <a:t>a</a:t>
            </a:r>
            <a:r>
              <a:rPr lang="sk-SK" noProof="0"/>
              <a:t> alebo hodnota pK </a:t>
            </a:r>
            <a:r>
              <a:rPr lang="sk-SK" sz="1700" noProof="0">
                <a:solidFill>
                  <a:schemeClr val="tx1">
                    <a:lumMod val="50000"/>
                    <a:lumOff val="50000"/>
                  </a:schemeClr>
                </a:solidFill>
              </a:rPr>
              <a:t>(jej negatívny dekadický logaritmus) </a:t>
            </a:r>
          </a:p>
          <a:p>
            <a:r>
              <a:rPr lang="sk-SK" noProof="0"/>
              <a:t>Čím je hodnota Ka vyššia a pK nižšia, tým väčší je podiel disociovaných molekúl k nedisociovaným a tým je kyselina silnejšia, napr. u H</a:t>
            </a:r>
            <a:r>
              <a:rPr lang="sk-SK" baseline="-25000" noProof="0"/>
              <a:t>2</a:t>
            </a:r>
            <a:r>
              <a:rPr lang="sk-SK" noProof="0"/>
              <a:t>SO</a:t>
            </a:r>
            <a:r>
              <a:rPr lang="sk-SK" baseline="-25000" noProof="0"/>
              <a:t>4</a:t>
            </a:r>
            <a:r>
              <a:rPr lang="sk-SK" noProof="0"/>
              <a:t>, je hodnota pK v prípade prvej disociácie -3 (K</a:t>
            </a:r>
            <a:r>
              <a:rPr lang="sk-SK" baseline="-25000" noProof="0"/>
              <a:t>a</a:t>
            </a:r>
            <a:r>
              <a:rPr lang="sk-SK" noProof="0"/>
              <a:t> = 1000) a pri druhej 1,92 (K</a:t>
            </a:r>
            <a:r>
              <a:rPr lang="sk-SK" baseline="-25000" noProof="0"/>
              <a:t>a</a:t>
            </a:r>
            <a:r>
              <a:rPr lang="sk-SK" noProof="0"/>
              <a:t> = 0.012)</a:t>
            </a:r>
          </a:p>
          <a:p>
            <a:r>
              <a:rPr lang="sk-SK" noProof="0"/>
              <a:t>Napr. všeobecný výraz Ka pre karboxylovú kyselinu by bol:</a:t>
            </a:r>
          </a:p>
          <a:p>
            <a:pPr>
              <a:defRPr/>
            </a:pPr>
            <a:r>
              <a:rPr lang="sk-SK" noProof="0"/>
              <a:t>Väčšina karboxylových kyselín má pK v intervale 3 až 6</a:t>
            </a:r>
          </a:p>
          <a:p>
            <a:pPr>
              <a:defRPr/>
            </a:pPr>
            <a:r>
              <a:rPr lang="sk-SK" noProof="0"/>
              <a:t>Rovnovážnou konštantou a tým pádom aj indexom pK možno charakterizovať rôzne reakcie:</a:t>
            </a:r>
          </a:p>
          <a:p>
            <a:pPr marL="234950" indent="0">
              <a:spcBef>
                <a:spcPts val="600"/>
              </a:spcBef>
              <a:buNone/>
            </a:pPr>
            <a:r>
              <a:rPr lang="sk-SK" noProof="0"/>
              <a:t>Al</a:t>
            </a:r>
            <a:r>
              <a:rPr lang="sk-SK" baseline="30000" noProof="0"/>
              <a:t>3+</a:t>
            </a:r>
            <a:r>
              <a:rPr lang="sk-SK" noProof="0"/>
              <a:t> + H</a:t>
            </a:r>
            <a:r>
              <a:rPr lang="sk-SK" baseline="-25000" noProof="0"/>
              <a:t>2</a:t>
            </a:r>
            <a:r>
              <a:rPr lang="sk-SK" noProof="0"/>
              <a:t>O ⇌ AlOH</a:t>
            </a:r>
            <a:r>
              <a:rPr lang="sk-SK" baseline="30000" noProof="0"/>
              <a:t>2+ </a:t>
            </a:r>
            <a:r>
              <a:rPr lang="sk-SK" noProof="0"/>
              <a:t>+ H</a:t>
            </a:r>
            <a:r>
              <a:rPr lang="sk-SK" baseline="30000" noProof="0"/>
              <a:t>+</a:t>
            </a:r>
            <a:r>
              <a:rPr lang="sk-SK" noProof="0"/>
              <a:t> pK ≈ 5	</a:t>
            </a:r>
          </a:p>
          <a:p>
            <a:pPr marL="234950" indent="0">
              <a:spcBef>
                <a:spcPts val="600"/>
              </a:spcBef>
              <a:buNone/>
            </a:pPr>
            <a:r>
              <a:rPr lang="sk-SK" noProof="0"/>
              <a:t>[Fe(H₂O)₆]</a:t>
            </a:r>
            <a:r>
              <a:rPr lang="sk-SK" baseline="30000" noProof="0"/>
              <a:t>3+</a:t>
            </a:r>
            <a:r>
              <a:rPr lang="sk-SK" noProof="0"/>
              <a:t> ⇌ [Fe(H₂O)₅(OH)]</a:t>
            </a:r>
            <a:r>
              <a:rPr lang="sk-SK" baseline="30000" noProof="0"/>
              <a:t>2+</a:t>
            </a:r>
            <a:r>
              <a:rPr lang="sk-SK" noProof="0"/>
              <a:t> + H</a:t>
            </a:r>
            <a:r>
              <a:rPr lang="sk-SK" baseline="30000" noProof="0"/>
              <a:t>+</a:t>
            </a:r>
            <a:r>
              <a:rPr lang="sk-SK" noProof="0"/>
              <a:t> </a:t>
            </a:r>
            <a:r>
              <a:rPr lang="sk-SK" baseline="30000" noProof="0"/>
              <a:t> </a:t>
            </a:r>
            <a:r>
              <a:rPr lang="sk-SK" noProof="0"/>
              <a:t>pKₐ ≈ 2.2</a:t>
            </a:r>
          </a:p>
          <a:p>
            <a:pPr marL="0" indent="0">
              <a:buNone/>
            </a:pPr>
            <a:endParaRPr lang="sk-SK" noProof="0"/>
          </a:p>
          <a:p>
            <a:endParaRPr lang="sk-SK" noProof="0"/>
          </a:p>
          <a:p>
            <a:endParaRPr lang="sk-SK" noProof="0"/>
          </a:p>
        </p:txBody>
      </p:sp>
      <p:pic>
        <p:nvPicPr>
          <p:cNvPr id="4" name="Obrázok 3" descr="Obrázok, na ktorom je text, ClipArt&#10;&#10;Automaticky generovaný popis">
            <a:extLst>
              <a:ext uri="{FF2B5EF4-FFF2-40B4-BE49-F238E27FC236}">
                <a16:creationId xmlns:a16="http://schemas.microsoft.com/office/drawing/2014/main" id="{942CB9F3-BFC4-E34C-A384-0E04A5620C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7814" y="3177349"/>
            <a:ext cx="2815747" cy="849351"/>
          </a:xfrm>
          <a:prstGeom prst="rect">
            <a:avLst/>
          </a:prstGeom>
          <a:ln>
            <a:solidFill>
              <a:schemeClr val="accent1"/>
            </a:solidFill>
          </a:ln>
        </p:spPr>
      </p:pic>
      <p:sp>
        <p:nvSpPr>
          <p:cNvPr id="5" name="BlokTextu 4">
            <a:extLst>
              <a:ext uri="{FF2B5EF4-FFF2-40B4-BE49-F238E27FC236}">
                <a16:creationId xmlns:a16="http://schemas.microsoft.com/office/drawing/2014/main" id="{37D8B649-88E6-AF75-3CE3-B9A0595BC1D1}"/>
              </a:ext>
            </a:extLst>
          </p:cNvPr>
          <p:cNvSpPr txBox="1"/>
          <p:nvPr/>
        </p:nvSpPr>
        <p:spPr>
          <a:xfrm>
            <a:off x="6802240" y="4787600"/>
            <a:ext cx="5221301" cy="784830"/>
          </a:xfrm>
          <a:prstGeom prst="rect">
            <a:avLst/>
          </a:prstGeom>
          <a:noFill/>
          <a:ln>
            <a:solidFill>
              <a:schemeClr val="accent1"/>
            </a:solidFill>
          </a:ln>
        </p:spPr>
        <p:txBody>
          <a:bodyPr wrap="none" rtlCol="0">
            <a:spAutoFit/>
          </a:bodyPr>
          <a:lstStyle/>
          <a:p>
            <a:pPr>
              <a:spcAft>
                <a:spcPts val="600"/>
              </a:spcAft>
            </a:pPr>
            <a:r>
              <a:rPr lang="sk-SK" sz="2000" noProof="0"/>
              <a:t>Al(H₂O)₆]</a:t>
            </a:r>
            <a:r>
              <a:rPr lang="sk-SK" sz="2000" baseline="30000" noProof="0"/>
              <a:t>3+</a:t>
            </a:r>
            <a:r>
              <a:rPr lang="sk-SK" sz="2000" noProof="0"/>
              <a:t> ⇌ [Al(H₂O)₅(OH)]</a:t>
            </a:r>
            <a:r>
              <a:rPr lang="sk-SK" sz="2000" baseline="30000" noProof="0"/>
              <a:t>2+</a:t>
            </a:r>
            <a:r>
              <a:rPr lang="sk-SK" sz="2000" noProof="0"/>
              <a:t> + H</a:t>
            </a:r>
            <a:r>
              <a:rPr lang="sk-SK" sz="2000" baseline="30000" noProof="0"/>
              <a:t>+</a:t>
            </a:r>
            <a:r>
              <a:rPr lang="sk-SK" sz="2000" noProof="0"/>
              <a:t> </a:t>
            </a:r>
          </a:p>
          <a:p>
            <a:pPr>
              <a:spcAft>
                <a:spcPts val="600"/>
              </a:spcAft>
            </a:pPr>
            <a:r>
              <a:rPr lang="sk-SK" sz="2000" noProof="0"/>
              <a:t>[Al(H₂O)₅(OH)]</a:t>
            </a:r>
            <a:r>
              <a:rPr lang="sk-SK" sz="2000" baseline="30000" noProof="0"/>
              <a:t>2+</a:t>
            </a:r>
            <a:r>
              <a:rPr lang="sk-SK" sz="2000" noProof="0"/>
              <a:t> ⇌ [Al(H₂O)₄(OH)₂]</a:t>
            </a:r>
            <a:r>
              <a:rPr lang="sk-SK" sz="2000" baseline="30000" noProof="0"/>
              <a:t>+</a:t>
            </a:r>
            <a:r>
              <a:rPr lang="sk-SK" sz="2000" noProof="0"/>
              <a:t> + H</a:t>
            </a:r>
            <a:r>
              <a:rPr lang="sk-SK" sz="2000" baseline="30000" noProof="0"/>
              <a:t>+</a:t>
            </a:r>
            <a:r>
              <a:rPr lang="sk-SK" sz="2000" noProof="0"/>
              <a:t> </a:t>
            </a:r>
          </a:p>
        </p:txBody>
      </p:sp>
      <p:sp>
        <p:nvSpPr>
          <p:cNvPr id="6" name="Šípka: doprava 5">
            <a:extLst>
              <a:ext uri="{FF2B5EF4-FFF2-40B4-BE49-F238E27FC236}">
                <a16:creationId xmlns:a16="http://schemas.microsoft.com/office/drawing/2014/main" id="{62F6E135-7171-54CC-0B4C-EE4A57C50BB9}"/>
              </a:ext>
            </a:extLst>
          </p:cNvPr>
          <p:cNvSpPr/>
          <p:nvPr/>
        </p:nvSpPr>
        <p:spPr>
          <a:xfrm>
            <a:off x="5607948" y="4799030"/>
            <a:ext cx="691376" cy="234176"/>
          </a:xfrm>
          <a:prstGeom prst="rightArrow">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noProof="0"/>
          </a:p>
        </p:txBody>
      </p:sp>
      <p:sp>
        <p:nvSpPr>
          <p:cNvPr id="7" name="BlokTextu 6">
            <a:extLst>
              <a:ext uri="{FF2B5EF4-FFF2-40B4-BE49-F238E27FC236}">
                <a16:creationId xmlns:a16="http://schemas.microsoft.com/office/drawing/2014/main" id="{2DE39CB9-6451-DC63-C0DC-95830F3197F5}"/>
              </a:ext>
            </a:extLst>
          </p:cNvPr>
          <p:cNvSpPr txBox="1"/>
          <p:nvPr/>
        </p:nvSpPr>
        <p:spPr>
          <a:xfrm>
            <a:off x="699033" y="5714547"/>
            <a:ext cx="11062437" cy="969496"/>
          </a:xfrm>
          <a:prstGeom prst="rect">
            <a:avLst/>
          </a:prstGeom>
          <a:noFill/>
          <a:ln>
            <a:solidFill>
              <a:schemeClr val="accent1"/>
            </a:solidFill>
          </a:ln>
        </p:spPr>
        <p:txBody>
          <a:bodyPr wrap="square" rtlCol="0">
            <a:spAutoFit/>
          </a:bodyPr>
          <a:lstStyle/>
          <a:p>
            <a:pPr marL="228600" indent="-228600">
              <a:buFont typeface="Arial" panose="020B0604020202020204" pitchFamily="34" charset="0"/>
              <a:buChar char="•"/>
            </a:pPr>
            <a:r>
              <a:rPr lang="sk-SK" sz="1900" noProof="0"/>
              <a:t>environmentálny význam: Al</a:t>
            </a:r>
            <a:r>
              <a:rPr lang="sk-SK" sz="1900" baseline="30000" noProof="0"/>
              <a:t>3+</a:t>
            </a:r>
            <a:r>
              <a:rPr lang="sk-SK" sz="1900" noProof="0"/>
              <a:t> ale najmä Fe</a:t>
            </a:r>
            <a:r>
              <a:rPr lang="sk-SK" sz="1900" baseline="30000" noProof="0"/>
              <a:t>3+ </a:t>
            </a:r>
            <a:r>
              <a:rPr lang="sk-SK" sz="1900" noProof="0"/>
              <a:t>sú významné acidifikačné činitele v prírode (protón síce neobsahujú, ale vo vodnom prostredí spôsobujú disociáciu H</a:t>
            </a:r>
            <a:r>
              <a:rPr lang="sk-SK" sz="1900" baseline="-25000" noProof="0"/>
              <a:t>2</a:t>
            </a:r>
            <a:r>
              <a:rPr lang="sk-SK" sz="1900" noProof="0"/>
              <a:t>O); sú Lewisove kyseliny: prijímajú voľné el. páry H</a:t>
            </a:r>
            <a:r>
              <a:rPr lang="sk-SK" sz="1900" baseline="-25000" noProof="0"/>
              <a:t>2</a:t>
            </a:r>
            <a:r>
              <a:rPr lang="sk-SK" sz="1900" noProof="0"/>
              <a:t>O); Fe</a:t>
            </a:r>
            <a:r>
              <a:rPr lang="sk-SK" sz="1900" baseline="30000" noProof="0"/>
              <a:t>3+</a:t>
            </a:r>
            <a:r>
              <a:rPr lang="sk-SK" sz="1900" noProof="0"/>
              <a:t> hrá významnejšiu úlohu pri acidifikácii, Al</a:t>
            </a:r>
            <a:r>
              <a:rPr lang="sk-SK" sz="1900" baseline="30000" noProof="0"/>
              <a:t>3+</a:t>
            </a:r>
            <a:r>
              <a:rPr lang="sk-SK" sz="1900" noProof="0"/>
              <a:t> je toxický pre rastliny</a:t>
            </a:r>
          </a:p>
        </p:txBody>
      </p:sp>
      <p:sp>
        <p:nvSpPr>
          <p:cNvPr id="8" name="BlokTextu 7">
            <a:extLst>
              <a:ext uri="{FF2B5EF4-FFF2-40B4-BE49-F238E27FC236}">
                <a16:creationId xmlns:a16="http://schemas.microsoft.com/office/drawing/2014/main" id="{F9804834-B3B4-4F1A-01D4-5A0C32FCC7D6}"/>
              </a:ext>
            </a:extLst>
          </p:cNvPr>
          <p:cNvSpPr txBox="1"/>
          <p:nvPr/>
        </p:nvSpPr>
        <p:spPr>
          <a:xfrm>
            <a:off x="6022428" y="1"/>
            <a:ext cx="6169572" cy="1246495"/>
          </a:xfrm>
          <a:prstGeom prst="rect">
            <a:avLst/>
          </a:prstGeom>
          <a:noFill/>
        </p:spPr>
        <p:txBody>
          <a:bodyPr wrap="square" rtlCol="0">
            <a:spAutoFit/>
          </a:bodyPr>
          <a:lstStyle/>
          <a:p>
            <a:pPr algn="r"/>
            <a:r>
              <a:rPr lang="sk-SK" sz="1500" noProof="0">
                <a:solidFill>
                  <a:schemeClr val="tx1">
                    <a:lumMod val="50000"/>
                    <a:lumOff val="50000"/>
                  </a:schemeClr>
                </a:solidFill>
              </a:rPr>
              <a:t>hodnoty K</a:t>
            </a:r>
            <a:r>
              <a:rPr lang="sk-SK" sz="1500" baseline="-25000" noProof="0">
                <a:solidFill>
                  <a:schemeClr val="tx1">
                    <a:lumMod val="50000"/>
                    <a:lumOff val="50000"/>
                  </a:schemeClr>
                </a:solidFill>
              </a:rPr>
              <a:t>a</a:t>
            </a:r>
            <a:r>
              <a:rPr lang="sk-SK" sz="1500" noProof="0">
                <a:solidFill>
                  <a:schemeClr val="tx1">
                    <a:lumMod val="50000"/>
                    <a:lumOff val="50000"/>
                  </a:schemeClr>
                </a:solidFill>
              </a:rPr>
              <a:t> a pK vyjadrujú kvalitatívny aspekt chemického deja. Je však potrebné brať do úvahy aj množstvo látok, ktoré je v uvažovanom prostredí (systéme) prítomné. Napríklad Fe alebo Al sú v zemskej kôre (to znamená v pôdach aj vodách) prítomné v relatívne veľkých množstvách, čo najmä v prípade Fe robí zo železa významný acidifikačný faktor.</a:t>
            </a:r>
          </a:p>
        </p:txBody>
      </p:sp>
    </p:spTree>
    <p:extLst>
      <p:ext uri="{BB962C8B-B14F-4D97-AF65-F5344CB8AC3E}">
        <p14:creationId xmlns:p14="http://schemas.microsoft.com/office/powerpoint/2010/main" val="203419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Obrázok 8" descr="Obrázok, na ktorom je text, snímka obrazovky, písmo, číslo&#10;&#10;Obsah vygenerovaný pomocou AI môže byť nesprávny.">
            <a:extLst>
              <a:ext uri="{FF2B5EF4-FFF2-40B4-BE49-F238E27FC236}">
                <a16:creationId xmlns:a16="http://schemas.microsoft.com/office/drawing/2014/main" id="{0768F648-79F2-B239-CBE0-38A219DD9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762483" cy="3037491"/>
          </a:xfrm>
          <a:prstGeom prst="rect">
            <a:avLst/>
          </a:prstGeom>
        </p:spPr>
      </p:pic>
      <p:pic>
        <p:nvPicPr>
          <p:cNvPr id="7" name="Obrázok 6" descr="Obrázok, na ktorom je text, snímka obrazovky, písmo, číslo&#10;&#10;Obsah vygenerovaný pomocou AI môže byť nesprávny.">
            <a:extLst>
              <a:ext uri="{FF2B5EF4-FFF2-40B4-BE49-F238E27FC236}">
                <a16:creationId xmlns:a16="http://schemas.microsoft.com/office/drawing/2014/main" id="{B53FEDDC-1260-6A54-3CD3-5ADC91604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166" y="2675103"/>
            <a:ext cx="7451835" cy="4182897"/>
          </a:xfrm>
          <a:prstGeom prst="rect">
            <a:avLst/>
          </a:prstGeom>
        </p:spPr>
      </p:pic>
      <p:pic>
        <p:nvPicPr>
          <p:cNvPr id="3" name="Obrázok 2" descr="Obrázok, na ktorom je text, snímka obrazovky, písmo, číslo&#10;&#10;Obsah vygenerovaný pomocou AI môže byť nesprávny.">
            <a:extLst>
              <a:ext uri="{FF2B5EF4-FFF2-40B4-BE49-F238E27FC236}">
                <a16:creationId xmlns:a16="http://schemas.microsoft.com/office/drawing/2014/main" id="{58933EBF-8893-BE92-CC71-8132AC3F8E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82" y="3703193"/>
            <a:ext cx="4801048" cy="2529441"/>
          </a:xfrm>
          <a:prstGeom prst="rect">
            <a:avLst/>
          </a:prstGeom>
        </p:spPr>
      </p:pic>
      <p:sp>
        <p:nvSpPr>
          <p:cNvPr id="2" name="BlokTextu 1">
            <a:extLst>
              <a:ext uri="{FF2B5EF4-FFF2-40B4-BE49-F238E27FC236}">
                <a16:creationId xmlns:a16="http://schemas.microsoft.com/office/drawing/2014/main" id="{D3D5664A-7213-6695-1F0A-8E41C7E12169}"/>
              </a:ext>
            </a:extLst>
          </p:cNvPr>
          <p:cNvSpPr txBox="1"/>
          <p:nvPr/>
        </p:nvSpPr>
        <p:spPr>
          <a:xfrm>
            <a:off x="5880292" y="137222"/>
            <a:ext cx="6193900" cy="1138773"/>
          </a:xfrm>
          <a:prstGeom prst="rect">
            <a:avLst/>
          </a:prstGeom>
          <a:noFill/>
          <a:ln>
            <a:solidFill>
              <a:schemeClr val="accent1"/>
            </a:solidFill>
          </a:ln>
        </p:spPr>
        <p:txBody>
          <a:bodyPr wrap="square" rtlCol="0">
            <a:spAutoFit/>
          </a:bodyPr>
          <a:lstStyle/>
          <a:p>
            <a:r>
              <a:rPr lang="sk-SK" sz="1700" noProof="0"/>
              <a:t>Silu kyselín (a báz) vyjadruje hodnota disociačnej (ionizačnej) konštanty kyseliny K</a:t>
            </a:r>
            <a:r>
              <a:rPr lang="sk-SK" sz="1700" baseline="-25000" noProof="0"/>
              <a:t>a</a:t>
            </a:r>
            <a:r>
              <a:rPr lang="sk-SK" sz="1700" noProof="0"/>
              <a:t> a hodnota pK pre danú (acidobázickú) reakciu: s narastajúcou hodnotou K</a:t>
            </a:r>
            <a:r>
              <a:rPr lang="sk-SK" sz="1700" baseline="-25000" noProof="0"/>
              <a:t>a</a:t>
            </a:r>
            <a:r>
              <a:rPr lang="sk-SK" sz="1700" noProof="0"/>
              <a:t> a klesajúcou hodnotou pK sa zvyšuje sila kyseliny (zásady).</a:t>
            </a:r>
          </a:p>
        </p:txBody>
      </p:sp>
      <p:sp>
        <p:nvSpPr>
          <p:cNvPr id="4" name="BlokTextu 3">
            <a:extLst>
              <a:ext uri="{FF2B5EF4-FFF2-40B4-BE49-F238E27FC236}">
                <a16:creationId xmlns:a16="http://schemas.microsoft.com/office/drawing/2014/main" id="{A9BED4F2-CF96-456A-8074-DF270C094899}"/>
              </a:ext>
            </a:extLst>
          </p:cNvPr>
          <p:cNvSpPr txBox="1"/>
          <p:nvPr/>
        </p:nvSpPr>
        <p:spPr>
          <a:xfrm>
            <a:off x="5880292" y="1406162"/>
            <a:ext cx="6193900" cy="1138773"/>
          </a:xfrm>
          <a:prstGeom prst="rect">
            <a:avLst/>
          </a:prstGeom>
          <a:noFill/>
          <a:ln>
            <a:solidFill>
              <a:schemeClr val="accent1"/>
            </a:solidFill>
          </a:ln>
        </p:spPr>
        <p:txBody>
          <a:bodyPr wrap="square" rtlCol="0">
            <a:spAutoFit/>
          </a:bodyPr>
          <a:lstStyle/>
          <a:p>
            <a:r>
              <a:rPr lang="sk-SK" sz="1700" noProof="0"/>
              <a:t>Je potrebné rozlišovať medzi silou kyselín a ich chemickou reaktivitou a selektivitou. Napr. kyselina fluorovodíková (ktorá je slabou kyselinou) reaguje so silikátmi aj sklom, čo sú materiály, s ktorými viacero silných kyselín nereaguje.</a:t>
            </a:r>
          </a:p>
        </p:txBody>
      </p:sp>
    </p:spTree>
    <p:extLst>
      <p:ext uri="{BB962C8B-B14F-4D97-AF65-F5344CB8AC3E}">
        <p14:creationId xmlns:p14="http://schemas.microsoft.com/office/powerpoint/2010/main" val="358812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rázok 2" descr="Obrázok, na ktorom je text, vývoj, diagram, rad&#10;&#10;Obsah vygenerovaný pomocou AI môže byť nesprávny.">
            <a:extLst>
              <a:ext uri="{FF2B5EF4-FFF2-40B4-BE49-F238E27FC236}">
                <a16:creationId xmlns:a16="http://schemas.microsoft.com/office/drawing/2014/main" id="{5D1A9D0B-CDE9-50FF-BE2D-B710DC2FAE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50" y="140654"/>
            <a:ext cx="9875520" cy="6665976"/>
          </a:xfrm>
          <a:prstGeom prst="rect">
            <a:avLst/>
          </a:prstGeom>
        </p:spPr>
      </p:pic>
      <p:sp>
        <p:nvSpPr>
          <p:cNvPr id="8" name="BlokTextu 7">
            <a:extLst>
              <a:ext uri="{FF2B5EF4-FFF2-40B4-BE49-F238E27FC236}">
                <a16:creationId xmlns:a16="http://schemas.microsoft.com/office/drawing/2014/main" id="{74E96E59-57DD-2228-D378-2A4470BA706F}"/>
              </a:ext>
            </a:extLst>
          </p:cNvPr>
          <p:cNvSpPr txBox="1"/>
          <p:nvPr/>
        </p:nvSpPr>
        <p:spPr>
          <a:xfrm>
            <a:off x="6811766" y="3056098"/>
            <a:ext cx="5380234" cy="1754326"/>
          </a:xfrm>
          <a:prstGeom prst="rect">
            <a:avLst/>
          </a:prstGeom>
          <a:solidFill>
            <a:schemeClr val="bg1"/>
          </a:solidFill>
          <a:ln>
            <a:solidFill>
              <a:schemeClr val="accent1"/>
            </a:solidFill>
          </a:ln>
        </p:spPr>
        <p:txBody>
          <a:bodyPr wrap="square" rtlCol="0">
            <a:spAutoFit/>
          </a:bodyPr>
          <a:lstStyle/>
          <a:p>
            <a:r>
              <a:rPr lang="sk-SK" noProof="0" dirty="0"/>
              <a:t>Al(OH)</a:t>
            </a:r>
            <a:r>
              <a:rPr lang="sk-SK" baseline="-25000" noProof="0" dirty="0"/>
              <a:t>3</a:t>
            </a:r>
            <a:r>
              <a:rPr lang="sk-SK" noProof="0" dirty="0"/>
              <a:t> (s) + 3H</a:t>
            </a:r>
            <a:r>
              <a:rPr lang="sk-SK" baseline="30000" noProof="0" dirty="0"/>
              <a:t>+</a:t>
            </a:r>
            <a:r>
              <a:rPr lang="sk-SK" noProof="0" dirty="0"/>
              <a:t> </a:t>
            </a:r>
            <a:r>
              <a:rPr lang="sk-SK" noProof="0" dirty="0">
                <a:sym typeface="Wingdings" panose="05000000000000000000" pitchFamily="2" charset="2"/>
              </a:rPr>
              <a:t></a:t>
            </a:r>
            <a:r>
              <a:rPr lang="sk-SK" noProof="0" dirty="0"/>
              <a:t> Al</a:t>
            </a:r>
            <a:r>
              <a:rPr lang="sk-SK" baseline="30000" noProof="0" dirty="0"/>
              <a:t>3+</a:t>
            </a:r>
            <a:r>
              <a:rPr lang="sk-SK" noProof="0" dirty="0"/>
              <a:t> + 3H</a:t>
            </a:r>
            <a:r>
              <a:rPr lang="sk-SK" baseline="-25000" noProof="0" dirty="0"/>
              <a:t>2</a:t>
            </a:r>
            <a:r>
              <a:rPr lang="sk-SK" noProof="0" dirty="0"/>
              <a:t>O	  log K</a:t>
            </a:r>
            <a:r>
              <a:rPr lang="sk-SK" baseline="-25000" noProof="0" dirty="0"/>
              <a:t>s</a:t>
            </a:r>
            <a:r>
              <a:rPr lang="sk-SK" noProof="0" dirty="0"/>
              <a:t> </a:t>
            </a:r>
            <a:r>
              <a:rPr lang="sk-SK" noProof="0"/>
              <a:t>= 8.04</a:t>
            </a:r>
            <a:endParaRPr lang="sk-SK" noProof="0" dirty="0"/>
          </a:p>
          <a:p>
            <a:r>
              <a:rPr lang="sk-SK" noProof="0" dirty="0"/>
              <a:t>Al</a:t>
            </a:r>
            <a:r>
              <a:rPr lang="sk-SK" baseline="30000" noProof="0" dirty="0"/>
              <a:t>3+</a:t>
            </a:r>
            <a:r>
              <a:rPr lang="sk-SK" noProof="0" dirty="0"/>
              <a:t> + H</a:t>
            </a:r>
            <a:r>
              <a:rPr lang="sk-SK" baseline="-25000" noProof="0" dirty="0"/>
              <a:t>2</a:t>
            </a:r>
            <a:r>
              <a:rPr lang="sk-SK" noProof="0" dirty="0"/>
              <a:t>O </a:t>
            </a:r>
            <a:r>
              <a:rPr lang="sk-SK" noProof="0" dirty="0">
                <a:sym typeface="Wingdings" panose="05000000000000000000" pitchFamily="2" charset="2"/>
              </a:rPr>
              <a:t></a:t>
            </a:r>
            <a:r>
              <a:rPr lang="sk-SK" noProof="0" dirty="0"/>
              <a:t> AlOH</a:t>
            </a:r>
            <a:r>
              <a:rPr lang="sk-SK" baseline="30000" noProof="0" dirty="0"/>
              <a:t>2+</a:t>
            </a:r>
            <a:r>
              <a:rPr lang="sk-SK" noProof="0" dirty="0"/>
              <a:t> + H</a:t>
            </a:r>
            <a:r>
              <a:rPr lang="sk-SK" baseline="30000" noProof="0" dirty="0"/>
              <a:t>+</a:t>
            </a:r>
            <a:r>
              <a:rPr lang="sk-SK" noProof="0" dirty="0"/>
              <a:t>	  log K</a:t>
            </a:r>
            <a:r>
              <a:rPr lang="sk-SK" baseline="-25000" noProof="0" dirty="0"/>
              <a:t>1</a:t>
            </a:r>
            <a:r>
              <a:rPr lang="sk-SK" noProof="0" dirty="0"/>
              <a:t> = –5</a:t>
            </a:r>
          </a:p>
          <a:p>
            <a:r>
              <a:rPr lang="sk-SK" noProof="0" dirty="0"/>
              <a:t>Al</a:t>
            </a:r>
            <a:r>
              <a:rPr lang="sk-SK" baseline="30000" noProof="0" dirty="0"/>
              <a:t>3+</a:t>
            </a:r>
            <a:r>
              <a:rPr lang="sk-SK" noProof="0" dirty="0"/>
              <a:t> + 2H</a:t>
            </a:r>
            <a:r>
              <a:rPr lang="sk-SK" baseline="-25000" noProof="0" dirty="0"/>
              <a:t>2</a:t>
            </a:r>
            <a:r>
              <a:rPr lang="sk-SK" noProof="0" dirty="0"/>
              <a:t>O </a:t>
            </a:r>
            <a:r>
              <a:rPr lang="sk-SK" noProof="0" dirty="0">
                <a:sym typeface="Wingdings" panose="05000000000000000000" pitchFamily="2" charset="2"/>
              </a:rPr>
              <a:t></a:t>
            </a:r>
            <a:r>
              <a:rPr lang="sk-SK" noProof="0" dirty="0"/>
              <a:t> Al(OH)</a:t>
            </a:r>
            <a:r>
              <a:rPr lang="sk-SK" baseline="-25000" noProof="0" dirty="0"/>
              <a:t>2</a:t>
            </a:r>
            <a:r>
              <a:rPr lang="sk-SK" baseline="30000" noProof="0" dirty="0"/>
              <a:t>+</a:t>
            </a:r>
            <a:r>
              <a:rPr lang="sk-SK" noProof="0" dirty="0"/>
              <a:t> + 2H</a:t>
            </a:r>
            <a:r>
              <a:rPr lang="sk-SK" baseline="30000" noProof="0" dirty="0"/>
              <a:t>+</a:t>
            </a:r>
            <a:r>
              <a:rPr lang="sk-SK" noProof="0" dirty="0"/>
              <a:t>	  log K</a:t>
            </a:r>
            <a:r>
              <a:rPr lang="sk-SK" baseline="-25000" noProof="0" dirty="0"/>
              <a:t>2</a:t>
            </a:r>
            <a:r>
              <a:rPr lang="sk-SK" noProof="0" dirty="0"/>
              <a:t> = –10.1</a:t>
            </a:r>
          </a:p>
          <a:p>
            <a:r>
              <a:rPr lang="sk-SK" noProof="0" dirty="0"/>
              <a:t>Al</a:t>
            </a:r>
            <a:r>
              <a:rPr lang="sk-SK" baseline="30000" noProof="0" dirty="0"/>
              <a:t>3+</a:t>
            </a:r>
            <a:r>
              <a:rPr lang="sk-SK" noProof="0" dirty="0"/>
              <a:t> + 3H</a:t>
            </a:r>
            <a:r>
              <a:rPr lang="sk-SK" baseline="-25000" noProof="0" dirty="0"/>
              <a:t>2</a:t>
            </a:r>
            <a:r>
              <a:rPr lang="sk-SK" noProof="0" dirty="0"/>
              <a:t>O </a:t>
            </a:r>
            <a:r>
              <a:rPr lang="sk-SK" noProof="0" dirty="0">
                <a:sym typeface="Wingdings" panose="05000000000000000000" pitchFamily="2" charset="2"/>
              </a:rPr>
              <a:t></a:t>
            </a:r>
            <a:r>
              <a:rPr lang="sk-SK" noProof="0" dirty="0"/>
              <a:t> Al(OH)</a:t>
            </a:r>
            <a:r>
              <a:rPr lang="sk-SK" baseline="-25000" noProof="0" dirty="0"/>
              <a:t>3</a:t>
            </a:r>
            <a:r>
              <a:rPr lang="sk-SK" noProof="0" dirty="0"/>
              <a:t> + 3H</a:t>
            </a:r>
            <a:r>
              <a:rPr lang="sk-SK" baseline="30000" noProof="0" dirty="0"/>
              <a:t>+</a:t>
            </a:r>
            <a:r>
              <a:rPr lang="sk-SK" noProof="0" dirty="0"/>
              <a:t>	  log K</a:t>
            </a:r>
            <a:r>
              <a:rPr lang="sk-SK" baseline="-25000" noProof="0" dirty="0"/>
              <a:t>3</a:t>
            </a:r>
            <a:r>
              <a:rPr lang="sk-SK" noProof="0" dirty="0"/>
              <a:t> = –16.8</a:t>
            </a:r>
          </a:p>
          <a:p>
            <a:r>
              <a:rPr lang="sk-SK" noProof="0" dirty="0"/>
              <a:t>Al</a:t>
            </a:r>
            <a:r>
              <a:rPr lang="sk-SK" baseline="30000" noProof="0" dirty="0"/>
              <a:t>3+</a:t>
            </a:r>
            <a:r>
              <a:rPr lang="sk-SK" noProof="0" dirty="0"/>
              <a:t> + 4H</a:t>
            </a:r>
            <a:r>
              <a:rPr lang="sk-SK" baseline="-25000" noProof="0" dirty="0"/>
              <a:t>2</a:t>
            </a:r>
            <a:r>
              <a:rPr lang="sk-SK" noProof="0" dirty="0"/>
              <a:t>O </a:t>
            </a:r>
            <a:r>
              <a:rPr lang="sk-SK" noProof="0" dirty="0">
                <a:sym typeface="Wingdings" panose="05000000000000000000" pitchFamily="2" charset="2"/>
              </a:rPr>
              <a:t></a:t>
            </a:r>
            <a:r>
              <a:rPr lang="sk-SK" noProof="0" dirty="0"/>
              <a:t> Al(OH)</a:t>
            </a:r>
            <a:r>
              <a:rPr lang="sk-SK" baseline="-25000" noProof="0" dirty="0"/>
              <a:t>4</a:t>
            </a:r>
            <a:r>
              <a:rPr lang="sk-SK" baseline="30000" noProof="0" dirty="0"/>
              <a:t>–</a:t>
            </a:r>
            <a:r>
              <a:rPr lang="sk-SK" noProof="0" dirty="0"/>
              <a:t> + 4H</a:t>
            </a:r>
            <a:r>
              <a:rPr lang="sk-SK" baseline="30000" noProof="0" dirty="0"/>
              <a:t>+</a:t>
            </a:r>
            <a:r>
              <a:rPr lang="sk-SK" noProof="0" dirty="0"/>
              <a:t>	  log K</a:t>
            </a:r>
            <a:r>
              <a:rPr lang="sk-SK" baseline="-25000" noProof="0" dirty="0"/>
              <a:t>4</a:t>
            </a:r>
            <a:r>
              <a:rPr lang="sk-SK" noProof="0" dirty="0"/>
              <a:t> = –22.1</a:t>
            </a:r>
          </a:p>
          <a:p>
            <a:r>
              <a:rPr lang="sk-SK" noProof="0" dirty="0"/>
              <a:t>2Al</a:t>
            </a:r>
            <a:r>
              <a:rPr lang="sk-SK" baseline="30000" noProof="0" dirty="0"/>
              <a:t>3+</a:t>
            </a:r>
            <a:r>
              <a:rPr lang="sk-SK" noProof="0" dirty="0"/>
              <a:t> + 2H</a:t>
            </a:r>
            <a:r>
              <a:rPr lang="sk-SK" baseline="-25000" noProof="0" dirty="0"/>
              <a:t>2</a:t>
            </a:r>
            <a:r>
              <a:rPr lang="sk-SK" noProof="0" dirty="0"/>
              <a:t>O </a:t>
            </a:r>
            <a:r>
              <a:rPr lang="sk-SK" noProof="0" dirty="0">
                <a:sym typeface="Wingdings" panose="05000000000000000000" pitchFamily="2" charset="2"/>
              </a:rPr>
              <a:t></a:t>
            </a:r>
            <a:r>
              <a:rPr lang="sk-SK" noProof="0" dirty="0"/>
              <a:t> Al</a:t>
            </a:r>
            <a:r>
              <a:rPr lang="sk-SK" baseline="-25000" noProof="0" dirty="0"/>
              <a:t>2</a:t>
            </a:r>
            <a:r>
              <a:rPr lang="sk-SK" noProof="0" dirty="0"/>
              <a:t>(OH)</a:t>
            </a:r>
            <a:r>
              <a:rPr lang="sk-SK" baseline="-25000" noProof="0" dirty="0"/>
              <a:t>2</a:t>
            </a:r>
            <a:r>
              <a:rPr lang="sk-SK" baseline="30000" noProof="0" dirty="0"/>
              <a:t>4+</a:t>
            </a:r>
            <a:r>
              <a:rPr lang="sk-SK" noProof="0" dirty="0"/>
              <a:t> + 2H</a:t>
            </a:r>
            <a:r>
              <a:rPr lang="sk-SK" baseline="30000" noProof="0" dirty="0"/>
              <a:t>+  </a:t>
            </a:r>
            <a:r>
              <a:rPr lang="sk-SK" noProof="0" dirty="0"/>
              <a:t>log K</a:t>
            </a:r>
            <a:r>
              <a:rPr lang="sk-SK" baseline="-25000" noProof="0" dirty="0"/>
              <a:t>5</a:t>
            </a:r>
            <a:r>
              <a:rPr lang="sk-SK" noProof="0" dirty="0"/>
              <a:t> = –7.69</a:t>
            </a:r>
          </a:p>
        </p:txBody>
      </p:sp>
      <p:sp>
        <p:nvSpPr>
          <p:cNvPr id="9" name="BlokTextu 8">
            <a:extLst>
              <a:ext uri="{FF2B5EF4-FFF2-40B4-BE49-F238E27FC236}">
                <a16:creationId xmlns:a16="http://schemas.microsoft.com/office/drawing/2014/main" id="{C7655B65-4D0E-F4F5-D7F3-9F7C420C4514}"/>
              </a:ext>
            </a:extLst>
          </p:cNvPr>
          <p:cNvSpPr txBox="1"/>
          <p:nvPr/>
        </p:nvSpPr>
        <p:spPr>
          <a:xfrm>
            <a:off x="8517276" y="227371"/>
            <a:ext cx="3674724" cy="2031325"/>
          </a:xfrm>
          <a:prstGeom prst="rect">
            <a:avLst/>
          </a:prstGeom>
          <a:solidFill>
            <a:schemeClr val="bg1"/>
          </a:solidFill>
          <a:ln>
            <a:solidFill>
              <a:schemeClr val="accent1"/>
            </a:solidFill>
          </a:ln>
        </p:spPr>
        <p:txBody>
          <a:bodyPr wrap="square" rtlCol="0">
            <a:spAutoFit/>
          </a:bodyPr>
          <a:lstStyle/>
          <a:p>
            <a:r>
              <a:rPr lang="sk-SK" noProof="0" dirty="0"/>
              <a:t>vychádzajúc z rovnovážnych konštánt pre konkrétne chemické reakcie v systéme Al(OH)</a:t>
            </a:r>
            <a:r>
              <a:rPr lang="sk-SK" baseline="-25000" noProof="0" dirty="0"/>
              <a:t>3</a:t>
            </a:r>
            <a:r>
              <a:rPr lang="sk-SK" noProof="0" dirty="0"/>
              <a:t> (s) + H</a:t>
            </a:r>
            <a:r>
              <a:rPr lang="sk-SK" baseline="-25000" noProof="0" dirty="0"/>
              <a:t>2</a:t>
            </a:r>
            <a:r>
              <a:rPr lang="sk-SK" noProof="0" dirty="0"/>
              <a:t>O môžeme vypočítať relatívne zastúpenie jednotlivých chemických foriem </a:t>
            </a:r>
            <a:r>
              <a:rPr lang="sk-SK" noProof="0"/>
              <a:t>Al </a:t>
            </a:r>
            <a:r>
              <a:rPr lang="en-US" noProof="0"/>
              <a:t>a ich aktivitu znázoniť </a:t>
            </a:r>
            <a:r>
              <a:rPr lang="sk-SK" noProof="0"/>
              <a:t>v</a:t>
            </a:r>
            <a:r>
              <a:rPr lang="en-US" noProof="0"/>
              <a:t>o</a:t>
            </a:r>
            <a:r>
              <a:rPr lang="sk-SK" noProof="0"/>
              <a:t> </a:t>
            </a:r>
            <a:r>
              <a:rPr lang="en-US" noProof="0"/>
              <a:t>vzťahu k</a:t>
            </a:r>
            <a:r>
              <a:rPr lang="sk-SK" noProof="0"/>
              <a:t> </a:t>
            </a:r>
            <a:r>
              <a:rPr lang="sk-SK" noProof="0" dirty="0"/>
              <a:t>pH</a:t>
            </a:r>
          </a:p>
        </p:txBody>
      </p:sp>
    </p:spTree>
    <p:extLst>
      <p:ext uri="{BB962C8B-B14F-4D97-AF65-F5344CB8AC3E}">
        <p14:creationId xmlns:p14="http://schemas.microsoft.com/office/powerpoint/2010/main" val="1485528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Obrázok 6" descr="Obrázok, na ktorom je text, diagram, rad, vývoj&#10;&#10;Obsah vygenerovaný pomocou AI môže byť nesprávny.">
            <a:extLst>
              <a:ext uri="{FF2B5EF4-FFF2-40B4-BE49-F238E27FC236}">
                <a16:creationId xmlns:a16="http://schemas.microsoft.com/office/drawing/2014/main" id="{05A7222D-8448-38C9-E66A-B4DB43B82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8705" y="591015"/>
            <a:ext cx="8203296" cy="5811464"/>
          </a:xfrm>
          <a:prstGeom prst="rect">
            <a:avLst/>
          </a:prstGeom>
        </p:spPr>
      </p:pic>
      <p:sp>
        <p:nvSpPr>
          <p:cNvPr id="8" name="BlokTextu 7">
            <a:extLst>
              <a:ext uri="{FF2B5EF4-FFF2-40B4-BE49-F238E27FC236}">
                <a16:creationId xmlns:a16="http://schemas.microsoft.com/office/drawing/2014/main" id="{140ED915-6F00-D357-A1B8-507B1F2C16D7}"/>
              </a:ext>
            </a:extLst>
          </p:cNvPr>
          <p:cNvSpPr txBox="1"/>
          <p:nvPr/>
        </p:nvSpPr>
        <p:spPr>
          <a:xfrm>
            <a:off x="345688" y="305068"/>
            <a:ext cx="3601843" cy="6247864"/>
          </a:xfrm>
          <a:prstGeom prst="rect">
            <a:avLst/>
          </a:prstGeom>
          <a:noFill/>
          <a:ln>
            <a:solidFill>
              <a:schemeClr val="accent1"/>
            </a:solidFill>
          </a:ln>
        </p:spPr>
        <p:txBody>
          <a:bodyPr wrap="square" rtlCol="0">
            <a:spAutoFit/>
          </a:bodyPr>
          <a:lstStyle/>
          <a:p>
            <a:r>
              <a:rPr lang="sk-SK" sz="2000" dirty="0"/>
              <a:t>Stupeň ionizácie v 1 M roztoku ako funkcia sily kyseliny alebo zásady. Graf znázorňuje podiel molekúl, ktoré reagujú (ionizujú) v 1 M roztoku kyseliny alebo zásady (T = 298 K), ako funkciu </a:t>
            </a:r>
            <a:r>
              <a:rPr lang="sk-SK" sz="2000" noProof="0" dirty="0"/>
              <a:t>pK</a:t>
            </a:r>
            <a:r>
              <a:rPr lang="sk-SK" sz="2000" dirty="0"/>
              <a:t>. Zodpovedajúce hodnoty K sú uvedené v zátvorkách pod hodnotami pK. V prípade kyselín je reakcia: HA(aq) + H</a:t>
            </a:r>
            <a:r>
              <a:rPr lang="sk-SK" sz="2000" baseline="-25000" dirty="0"/>
              <a:t>2</a:t>
            </a:r>
            <a:r>
              <a:rPr lang="sk-SK" sz="2000" dirty="0"/>
              <a:t>O(l) </a:t>
            </a:r>
            <a:r>
              <a:rPr lang="en-US" sz="2000" dirty="0">
                <a:sym typeface="Wingdings" panose="05000000000000000000" pitchFamily="2" charset="2"/>
              </a:rPr>
              <a:t> </a:t>
            </a:r>
            <a:r>
              <a:rPr lang="sk-SK" sz="2000" dirty="0"/>
              <a:t>A</a:t>
            </a:r>
            <a:r>
              <a:rPr lang="sk-SK" sz="2000" baseline="30000" dirty="0"/>
              <a:t>–</a:t>
            </a:r>
            <a:r>
              <a:rPr lang="sk-SK" sz="2000" dirty="0"/>
              <a:t>(aq) + H</a:t>
            </a:r>
            <a:r>
              <a:rPr lang="sk-SK" sz="2000" baseline="-25000" dirty="0"/>
              <a:t>3</a:t>
            </a:r>
            <a:r>
              <a:rPr lang="sk-SK" sz="2000" dirty="0"/>
              <a:t>O</a:t>
            </a:r>
            <a:r>
              <a:rPr lang="sk-SK" sz="2000" baseline="30000" dirty="0"/>
              <a:t>+</a:t>
            </a:r>
            <a:r>
              <a:rPr lang="sk-SK" sz="2000" dirty="0"/>
              <a:t>(aq) a K = K</a:t>
            </a:r>
            <a:r>
              <a:rPr lang="sk-SK" sz="2000" baseline="-25000" dirty="0"/>
              <a:t>a</a:t>
            </a:r>
            <a:r>
              <a:rPr lang="sk-SK" sz="2000" dirty="0"/>
              <a:t>. Pre zásady: B(aq) + H</a:t>
            </a:r>
            <a:r>
              <a:rPr lang="sk-SK" sz="2000" baseline="-25000" dirty="0"/>
              <a:t>2</a:t>
            </a:r>
            <a:r>
              <a:rPr lang="sk-SK" sz="2000" dirty="0"/>
              <a:t>O(l) </a:t>
            </a:r>
            <a:r>
              <a:rPr lang="en-US" sz="2000" dirty="0">
                <a:sym typeface="Wingdings" panose="05000000000000000000" pitchFamily="2" charset="2"/>
              </a:rPr>
              <a:t> </a:t>
            </a:r>
            <a:r>
              <a:rPr lang="sk-SK" sz="2000" dirty="0"/>
              <a:t>BH</a:t>
            </a:r>
            <a:r>
              <a:rPr lang="sk-SK" sz="2000" baseline="30000" dirty="0"/>
              <a:t>+</a:t>
            </a:r>
            <a:r>
              <a:rPr lang="sk-SK" sz="2000" dirty="0"/>
              <a:t>(aq) + OH</a:t>
            </a:r>
            <a:r>
              <a:rPr lang="sk-SK" sz="2000" baseline="30000" dirty="0"/>
              <a:t>–</a:t>
            </a:r>
            <a:r>
              <a:rPr lang="sk-SK" sz="2000" dirty="0"/>
              <a:t>(aq) a K = K</a:t>
            </a:r>
            <a:r>
              <a:rPr lang="sk-SK" sz="2000" baseline="-25000" dirty="0"/>
              <a:t>b</a:t>
            </a:r>
            <a:r>
              <a:rPr lang="sk-SK" sz="2000" dirty="0"/>
              <a:t>. V 1 M roztoku silnej kyseliny alebo zásady reaguje s vodou viac ako 95 % molekúl. V 1 M roztoku slabej kyseliny alebo zásady reaguje s vodou iba malá časť molekúl.</a:t>
            </a:r>
          </a:p>
        </p:txBody>
      </p:sp>
    </p:spTree>
    <p:extLst>
      <p:ext uri="{BB962C8B-B14F-4D97-AF65-F5344CB8AC3E}">
        <p14:creationId xmlns:p14="http://schemas.microsoft.com/office/powerpoint/2010/main" val="1177252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55E7810-569B-532B-C4E6-37F865B1EC8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B803C29-D3E2-16A8-6047-E800FCDA9484}"/>
              </a:ext>
            </a:extLst>
          </p:cNvPr>
          <p:cNvSpPr>
            <a:spLocks noGrp="1"/>
          </p:cNvSpPr>
          <p:nvPr>
            <p:ph type="title"/>
          </p:nvPr>
        </p:nvSpPr>
        <p:spPr>
          <a:xfrm>
            <a:off x="700635" y="267634"/>
            <a:ext cx="10691265" cy="1055557"/>
          </a:xfrm>
        </p:spPr>
        <p:txBody>
          <a:bodyPr anchor="ctr">
            <a:normAutofit/>
          </a:bodyPr>
          <a:lstStyle/>
          <a:p>
            <a:r>
              <a:rPr lang="sk-SK" sz="2400" noProof="0"/>
              <a:t>Acidobázické reakcie (</a:t>
            </a:r>
            <a:r>
              <a:rPr lang="sk-SK" sz="2400" cap="none" noProof="0"/>
              <a:t>Pufračné – tlmivé roztoky</a:t>
            </a:r>
            <a:r>
              <a:rPr lang="sk-SK" sz="2400" noProof="0"/>
              <a:t>)</a:t>
            </a:r>
          </a:p>
        </p:txBody>
      </p:sp>
      <p:sp>
        <p:nvSpPr>
          <p:cNvPr id="3" name="Zástupný objekt pre obsah 2">
            <a:extLst>
              <a:ext uri="{FF2B5EF4-FFF2-40B4-BE49-F238E27FC236}">
                <a16:creationId xmlns:a16="http://schemas.microsoft.com/office/drawing/2014/main" id="{CF751F83-55C8-7A8B-73A9-6C297482A8A1}"/>
              </a:ext>
            </a:extLst>
          </p:cNvPr>
          <p:cNvSpPr>
            <a:spLocks noGrp="1"/>
          </p:cNvSpPr>
          <p:nvPr>
            <p:ph idx="1"/>
          </p:nvPr>
        </p:nvSpPr>
        <p:spPr>
          <a:xfrm>
            <a:off x="700635" y="1463036"/>
            <a:ext cx="10906866" cy="5238848"/>
          </a:xfrm>
        </p:spPr>
        <p:txBody>
          <a:bodyPr>
            <a:normAutofit/>
          </a:bodyPr>
          <a:lstStyle/>
          <a:p>
            <a:r>
              <a:rPr lang="sk-SK" noProof="0"/>
              <a:t>Pri reakciách v laboratóriu, priemyselných aplikáciách, v rastlinách, v telách živočíchov je často potrebné udržiavať stále pH, napriek pridávaniu kyselín alebo zásad. Napr. kapacita hemoglobínu v krvi prenášať kyslík, aktivita enzýmov v bunkách sú veľmi citlivé na pH. Zmena pH krvi o 0,5 jednotky (zodpovedajúce cca. 3-násobnej zmene koncentrácie H</a:t>
            </a:r>
            <a:r>
              <a:rPr lang="sk-SK" baseline="-25000" noProof="0"/>
              <a:t>3</a:t>
            </a:r>
            <a:r>
              <a:rPr lang="sk-SK" noProof="0"/>
              <a:t>O</a:t>
            </a:r>
            <a:r>
              <a:rPr lang="sk-SK" baseline="30000" noProof="0"/>
              <a:t>+</a:t>
            </a:r>
            <a:r>
              <a:rPr lang="sk-SK" noProof="0"/>
              <a:t>) môže mať fatálne následky.</a:t>
            </a:r>
          </a:p>
          <a:p>
            <a:r>
              <a:rPr lang="sk-SK" noProof="0"/>
              <a:t>Tlmivý roztok obsahuje konjugovaný pár kyselina-zásada v určitých koncentráciách. Kyslá zložka reaguje s pridanými zásadami. Zásaditá zložka reaguje s pridanými kyselinami.</a:t>
            </a:r>
          </a:p>
          <a:p>
            <a:r>
              <a:rPr lang="sk-SK" noProof="0"/>
              <a:t>Fungovanie tlmivého roztoku závisí od tzv. efektu spoločného iónu, čo je špeciálny prípad Le Chatelierovho princípu.</a:t>
            </a:r>
          </a:p>
          <a:p>
            <a:r>
              <a:rPr lang="sk-SK" noProof="0"/>
              <a:t>Keď sa roztok slabého elektrolytu zmení pridaním iónov z iného zdroja, ionizácia slabého elektrolytu sa potlačí </a:t>
            </a:r>
            <a:r>
              <a:rPr lang="sk-SK" noProof="0">
                <a:sym typeface="Wingdings" panose="05000000000000000000" pitchFamily="2" charset="2"/>
              </a:rPr>
              <a:t></a:t>
            </a:r>
            <a:r>
              <a:rPr lang="sk-SK" noProof="0"/>
              <a:t> efekt spoločného iónu.</a:t>
            </a:r>
          </a:p>
          <a:p>
            <a:r>
              <a:rPr lang="sk-SK" noProof="0"/>
              <a:t>Opísané správanie vykazuje viacero roztokov. V tejto súvislosti sa často rozlišujú dva typy: 1. roztok slabej kyseliny a rozpustnej iónovej soli slabej kyseliny (napr. CH</a:t>
            </a:r>
            <a:r>
              <a:rPr lang="sk-SK" baseline="-25000" noProof="0"/>
              <a:t>3</a:t>
            </a:r>
            <a:r>
              <a:rPr lang="sk-SK" noProof="0"/>
              <a:t>COOH a NaCH</a:t>
            </a:r>
            <a:r>
              <a:rPr lang="sk-SK" baseline="-25000" noProof="0"/>
              <a:t>3</a:t>
            </a:r>
            <a:r>
              <a:rPr lang="sk-SK" noProof="0"/>
              <a:t>COO) a 2. roztok slabej zásady a rozpustnej iónovej soli slabej zásady (napr. NH</a:t>
            </a:r>
            <a:r>
              <a:rPr lang="sk-SK" baseline="-25000" noProof="0"/>
              <a:t>3</a:t>
            </a:r>
            <a:r>
              <a:rPr lang="sk-SK" noProof="0"/>
              <a:t> a NH</a:t>
            </a:r>
            <a:r>
              <a:rPr lang="sk-SK" baseline="-25000" noProof="0"/>
              <a:t>4</a:t>
            </a:r>
            <a:r>
              <a:rPr lang="sk-SK" noProof="0"/>
              <a:t>Cl).</a:t>
            </a:r>
          </a:p>
        </p:txBody>
      </p:sp>
    </p:spTree>
    <p:extLst>
      <p:ext uri="{BB962C8B-B14F-4D97-AF65-F5344CB8AC3E}">
        <p14:creationId xmlns:p14="http://schemas.microsoft.com/office/powerpoint/2010/main" val="4146324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DF74D0-1A4F-1E2E-2454-DD7E4660DB8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101E1BE-DB27-2B44-E43A-4217B984C542}"/>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Pufračné – tlmivé roztoky</a:t>
            </a:r>
            <a:r>
              <a:rPr lang="sk-SK" sz="2400" noProof="0" dirty="0"/>
              <a:t>)</a:t>
            </a:r>
          </a:p>
        </p:txBody>
      </p:sp>
      <p:sp>
        <p:nvSpPr>
          <p:cNvPr id="3" name="Zástupný objekt pre obsah 2">
            <a:extLst>
              <a:ext uri="{FF2B5EF4-FFF2-40B4-BE49-F238E27FC236}">
                <a16:creationId xmlns:a16="http://schemas.microsoft.com/office/drawing/2014/main" id="{1E370463-A51A-43A4-BF5C-9E292F61F29F}"/>
              </a:ext>
            </a:extLst>
          </p:cNvPr>
          <p:cNvSpPr>
            <a:spLocks noGrp="1"/>
          </p:cNvSpPr>
          <p:nvPr>
            <p:ph idx="1"/>
          </p:nvPr>
        </p:nvSpPr>
        <p:spPr>
          <a:xfrm>
            <a:off x="700635" y="1463036"/>
            <a:ext cx="10906866" cy="5238848"/>
          </a:xfrm>
        </p:spPr>
        <p:txBody>
          <a:bodyPr>
            <a:normAutofit lnSpcReduction="10000"/>
          </a:bodyPr>
          <a:lstStyle/>
          <a:p>
            <a:pPr marL="0" indent="0">
              <a:buNone/>
            </a:pPr>
            <a:r>
              <a:rPr lang="sk-SK" noProof="0" dirty="0"/>
              <a:t>Slabé kyseliny a soli slabých kyselín</a:t>
            </a:r>
          </a:p>
          <a:p>
            <a:r>
              <a:rPr lang="sk-SK" noProof="0" dirty="0"/>
              <a:t>Majme roztok, ktorý obsahuje kyselinu octovú a octan sodný, rozpustnú iónovú soľ CH</a:t>
            </a:r>
            <a:r>
              <a:rPr lang="sk-SK" baseline="-25000" noProof="0" dirty="0"/>
              <a:t>3</a:t>
            </a:r>
            <a:r>
              <a:rPr lang="sk-SK" noProof="0" dirty="0"/>
              <a:t>COOH. NaCH</a:t>
            </a:r>
            <a:r>
              <a:rPr lang="sk-SK" baseline="-25000" noProof="0" dirty="0"/>
              <a:t>3</a:t>
            </a:r>
            <a:r>
              <a:rPr lang="sk-SK" noProof="0" dirty="0"/>
              <a:t>COO je úplne disociovaný na jednotlivé ióny, ale CH</a:t>
            </a:r>
            <a:r>
              <a:rPr lang="sk-SK" baseline="-25000" noProof="0" dirty="0"/>
              <a:t>3</a:t>
            </a:r>
            <a:r>
              <a:rPr lang="sk-SK" noProof="0" dirty="0"/>
              <a:t>COOH je ionizovaná len čiastočne.</a:t>
            </a:r>
          </a:p>
          <a:p>
            <a:endParaRPr lang="sk-SK" noProof="0" dirty="0"/>
          </a:p>
          <a:p>
            <a:endParaRPr lang="sk-SK" noProof="0" dirty="0"/>
          </a:p>
          <a:p>
            <a:endParaRPr lang="sk-SK" noProof="0" dirty="0"/>
          </a:p>
          <a:p>
            <a:endParaRPr lang="sk-SK" noProof="0" dirty="0"/>
          </a:p>
          <a:p>
            <a:r>
              <a:rPr lang="sk-SK" noProof="0" dirty="0"/>
              <a:t>CH</a:t>
            </a:r>
            <a:r>
              <a:rPr lang="sk-SK" baseline="-25000" noProof="0" dirty="0"/>
              <a:t>3</a:t>
            </a:r>
            <a:r>
              <a:rPr lang="sk-SK" noProof="0" dirty="0"/>
              <a:t>COOH aj NaCH</a:t>
            </a:r>
            <a:r>
              <a:rPr lang="sk-SK" baseline="-25000" noProof="0" dirty="0"/>
              <a:t>3</a:t>
            </a:r>
            <a:r>
              <a:rPr lang="sk-SK" noProof="0" dirty="0"/>
              <a:t>COO sú zdrojmi iónov CH</a:t>
            </a:r>
            <a:r>
              <a:rPr lang="sk-SK" baseline="-25000" noProof="0" dirty="0"/>
              <a:t>3</a:t>
            </a:r>
            <a:r>
              <a:rPr lang="sk-SK" noProof="0" dirty="0"/>
              <a:t>COO</a:t>
            </a:r>
            <a:r>
              <a:rPr lang="sk-SK" baseline="30000" noProof="0" dirty="0"/>
              <a:t>–</a:t>
            </a:r>
            <a:r>
              <a:rPr lang="sk-SK" noProof="0" dirty="0"/>
              <a:t>. Úplne disociovaný NaCH</a:t>
            </a:r>
            <a:r>
              <a:rPr lang="sk-SK" baseline="-25000" noProof="0" dirty="0"/>
              <a:t>3</a:t>
            </a:r>
            <a:r>
              <a:rPr lang="sk-SK" noProof="0" dirty="0"/>
              <a:t>COO poskytuje veľa [CH</a:t>
            </a:r>
            <a:r>
              <a:rPr lang="sk-SK" baseline="-25000" noProof="0" dirty="0"/>
              <a:t>3</a:t>
            </a:r>
            <a:r>
              <a:rPr lang="sk-SK" noProof="0" dirty="0"/>
              <a:t>COO</a:t>
            </a:r>
            <a:r>
              <a:rPr lang="sk-SK" baseline="30000" noProof="0" dirty="0"/>
              <a:t>–</a:t>
            </a:r>
            <a:r>
              <a:rPr lang="sk-SK" noProof="0" dirty="0"/>
              <a:t>]. To posúva ionizačnú rovnováhu CH</a:t>
            </a:r>
            <a:r>
              <a:rPr lang="sk-SK" baseline="-25000" noProof="0" dirty="0"/>
              <a:t>3</a:t>
            </a:r>
            <a:r>
              <a:rPr lang="sk-SK" noProof="0" dirty="0"/>
              <a:t>COOH výrazne doľava, keďže CH</a:t>
            </a:r>
            <a:r>
              <a:rPr lang="sk-SK" baseline="-25000" noProof="0" dirty="0"/>
              <a:t>3</a:t>
            </a:r>
            <a:r>
              <a:rPr lang="sk-SK" noProof="0" dirty="0"/>
              <a:t>COO</a:t>
            </a:r>
            <a:r>
              <a:rPr lang="sk-SK" baseline="30000" noProof="0" dirty="0"/>
              <a:t>–</a:t>
            </a:r>
            <a:r>
              <a:rPr lang="sk-SK" noProof="0" dirty="0"/>
              <a:t> reagujú s H</a:t>
            </a:r>
            <a:r>
              <a:rPr lang="sk-SK" baseline="-25000" noProof="0" dirty="0"/>
              <a:t>3</a:t>
            </a:r>
            <a:r>
              <a:rPr lang="sk-SK" noProof="0" dirty="0"/>
              <a:t>O</a:t>
            </a:r>
            <a:r>
              <a:rPr lang="sk-SK" baseline="30000" noProof="0" dirty="0"/>
              <a:t>+</a:t>
            </a:r>
            <a:r>
              <a:rPr lang="sk-SK" noProof="0" dirty="0"/>
              <a:t> za vzniku neionizovaného CH</a:t>
            </a:r>
            <a:r>
              <a:rPr lang="sk-SK" baseline="-25000" noProof="0" dirty="0"/>
              <a:t>3</a:t>
            </a:r>
            <a:r>
              <a:rPr lang="sk-SK" noProof="0" dirty="0"/>
              <a:t>COOH a H</a:t>
            </a:r>
            <a:r>
              <a:rPr lang="sk-SK" baseline="-25000" noProof="0" dirty="0"/>
              <a:t>2</a:t>
            </a:r>
            <a:r>
              <a:rPr lang="sk-SK" noProof="0" dirty="0"/>
              <a:t>O. Výsledkom je prudký pokles [H</a:t>
            </a:r>
            <a:r>
              <a:rPr lang="sk-SK" baseline="-25000" noProof="0" dirty="0"/>
              <a:t>3</a:t>
            </a:r>
            <a:r>
              <a:rPr lang="sk-SK" noProof="0" dirty="0"/>
              <a:t>O</a:t>
            </a:r>
            <a:r>
              <a:rPr lang="sk-SK" baseline="30000" noProof="0" dirty="0"/>
              <a:t>+</a:t>
            </a:r>
            <a:r>
              <a:rPr lang="sk-SK" noProof="0" dirty="0"/>
              <a:t>] v roztoku.</a:t>
            </a:r>
          </a:p>
          <a:p>
            <a:r>
              <a:rPr lang="sk-SK" noProof="0" dirty="0"/>
              <a:t>Roztoky obsahujúce slabú kyselinu a soľ slabej kyseliny, sú vždy menej kyslé ako roztoky, ktoré obsahujú rovnakú koncentráciu samotnej slabej kyseliny.</a:t>
            </a:r>
          </a:p>
          <a:p>
            <a:endParaRPr lang="sk-SK" noProof="0" dirty="0"/>
          </a:p>
          <a:p>
            <a:endParaRPr lang="sk-SK" noProof="0" dirty="0"/>
          </a:p>
        </p:txBody>
      </p:sp>
      <p:pic>
        <p:nvPicPr>
          <p:cNvPr id="7" name="Obrázok 6" descr="Obrázok, na ktorom je text, písmo, rad, snímka obrazovky&#10;&#10;Obsah vygenerovaný pomocou AI môže byť nesprávny.">
            <a:extLst>
              <a:ext uri="{FF2B5EF4-FFF2-40B4-BE49-F238E27FC236}">
                <a16:creationId xmlns:a16="http://schemas.microsoft.com/office/drawing/2014/main" id="{1B035462-55E7-72FF-3522-141FE0DA9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9265" y="2669565"/>
            <a:ext cx="6753469" cy="1648989"/>
          </a:xfrm>
          <a:prstGeom prst="rect">
            <a:avLst/>
          </a:prstGeom>
        </p:spPr>
      </p:pic>
    </p:spTree>
    <p:extLst>
      <p:ext uri="{BB962C8B-B14F-4D97-AF65-F5344CB8AC3E}">
        <p14:creationId xmlns:p14="http://schemas.microsoft.com/office/powerpoint/2010/main" val="2965063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733806-0268-7275-7D0E-03EB043CEBB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24A437B4-1347-4265-72C1-3456F6CF7262}"/>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Pufračné – tlmivé roztoky</a:t>
            </a:r>
            <a:r>
              <a:rPr lang="sk-SK" sz="2400" noProof="0" dirty="0"/>
              <a:t>)</a:t>
            </a:r>
          </a:p>
        </p:txBody>
      </p:sp>
      <p:sp>
        <p:nvSpPr>
          <p:cNvPr id="3" name="Zástupný objekt pre obsah 2">
            <a:extLst>
              <a:ext uri="{FF2B5EF4-FFF2-40B4-BE49-F238E27FC236}">
                <a16:creationId xmlns:a16="http://schemas.microsoft.com/office/drawing/2014/main" id="{0910960D-4325-C154-C03E-8E23974A9918}"/>
              </a:ext>
            </a:extLst>
          </p:cNvPr>
          <p:cNvSpPr>
            <a:spLocks noGrp="1"/>
          </p:cNvSpPr>
          <p:nvPr>
            <p:ph idx="1"/>
          </p:nvPr>
        </p:nvSpPr>
        <p:spPr>
          <a:xfrm>
            <a:off x="700635" y="1463036"/>
            <a:ext cx="10906866" cy="5238848"/>
          </a:xfrm>
        </p:spPr>
        <p:txBody>
          <a:bodyPr>
            <a:normAutofit lnSpcReduction="10000"/>
          </a:bodyPr>
          <a:lstStyle/>
          <a:p>
            <a:pPr marL="0" indent="0">
              <a:buNone/>
            </a:pPr>
            <a:r>
              <a:rPr lang="sk-SK" noProof="0" dirty="0"/>
              <a:t>Slabé zásady a soli slabých zásad</a:t>
            </a:r>
          </a:p>
          <a:p>
            <a:r>
              <a:rPr lang="sk-SK" noProof="0" dirty="0"/>
              <a:t>Typickým príkladom je vodný roztok obsahujúci NH</a:t>
            </a:r>
            <a:r>
              <a:rPr lang="sk-SK" baseline="-25000" noProof="0" dirty="0"/>
              <a:t>3</a:t>
            </a:r>
            <a:r>
              <a:rPr lang="sk-SK" noProof="0" dirty="0"/>
              <a:t>, jeho rozpustnú soľ (chlorid amónny, NH</a:t>
            </a:r>
            <a:r>
              <a:rPr lang="sk-SK" baseline="-25000" noProof="0" dirty="0"/>
              <a:t>4</a:t>
            </a:r>
            <a:r>
              <a:rPr lang="sk-SK" noProof="0" dirty="0"/>
              <a:t>Cl), ktorá úplne disociuje, pričom NH</a:t>
            </a:r>
            <a:r>
              <a:rPr lang="sk-SK" baseline="-25000" noProof="0" dirty="0"/>
              <a:t>3</a:t>
            </a:r>
            <a:r>
              <a:rPr lang="sk-SK" noProof="0" dirty="0"/>
              <a:t> v kvapalnom skupenstve ionizuje len mierne.</a:t>
            </a:r>
          </a:p>
          <a:p>
            <a:endParaRPr lang="sk-SK" noProof="0" dirty="0"/>
          </a:p>
          <a:p>
            <a:endParaRPr lang="sk-SK" noProof="0" dirty="0"/>
          </a:p>
          <a:p>
            <a:endParaRPr lang="sk-SK" noProof="0" dirty="0"/>
          </a:p>
          <a:p>
            <a:endParaRPr lang="sk-SK" noProof="0" dirty="0"/>
          </a:p>
          <a:p>
            <a:r>
              <a:rPr lang="sk-SK" noProof="0" dirty="0"/>
              <a:t>NH</a:t>
            </a:r>
            <a:r>
              <a:rPr lang="sk-SK" baseline="-25000" noProof="0" dirty="0"/>
              <a:t>4</a:t>
            </a:r>
            <a:r>
              <a:rPr lang="sk-SK" noProof="0" dirty="0"/>
              <a:t>Cl aj vodný NH</a:t>
            </a:r>
            <a:r>
              <a:rPr lang="sk-SK" baseline="-25000" noProof="0" dirty="0"/>
              <a:t>3</a:t>
            </a:r>
            <a:r>
              <a:rPr lang="sk-SK" noProof="0" dirty="0"/>
              <a:t> sú zdrojmi iónov NH</a:t>
            </a:r>
            <a:r>
              <a:rPr lang="sk-SK" baseline="-25000" noProof="0" dirty="0"/>
              <a:t>4</a:t>
            </a:r>
            <a:r>
              <a:rPr lang="sk-SK" baseline="30000" noProof="0" dirty="0"/>
              <a:t>+</a:t>
            </a:r>
            <a:r>
              <a:rPr lang="sk-SK" noProof="0" dirty="0"/>
              <a:t>. Úplne disociovaný NH</a:t>
            </a:r>
            <a:r>
              <a:rPr lang="sk-SK" baseline="-25000" noProof="0" dirty="0"/>
              <a:t>4</a:t>
            </a:r>
            <a:r>
              <a:rPr lang="sk-SK" noProof="0" dirty="0"/>
              <a:t>Cl poskytuje veľa [NH</a:t>
            </a:r>
            <a:r>
              <a:rPr lang="sk-SK" baseline="-25000" noProof="0" dirty="0"/>
              <a:t>4</a:t>
            </a:r>
            <a:r>
              <a:rPr lang="sk-SK" baseline="30000" noProof="0" dirty="0"/>
              <a:t>+</a:t>
            </a:r>
            <a:r>
              <a:rPr lang="sk-SK" noProof="0" dirty="0"/>
              <a:t>]. Následkom toho sa posúva ionizačná rovnováha vodného NH</a:t>
            </a:r>
            <a:r>
              <a:rPr lang="sk-SK" baseline="-25000" noProof="0" dirty="0"/>
              <a:t>3</a:t>
            </a:r>
            <a:r>
              <a:rPr lang="sk-SK" noProof="0" dirty="0"/>
              <a:t> výrazne doľava, pretože ióny NH</a:t>
            </a:r>
            <a:r>
              <a:rPr lang="sk-SK" baseline="-25000" noProof="0" dirty="0"/>
              <a:t>4</a:t>
            </a:r>
            <a:r>
              <a:rPr lang="sk-SK" baseline="30000" noProof="0" dirty="0"/>
              <a:t>+</a:t>
            </a:r>
            <a:r>
              <a:rPr lang="sk-SK" noProof="0" dirty="0"/>
              <a:t> sa spájajú s iónmi OH</a:t>
            </a:r>
            <a:r>
              <a:rPr lang="sk-SK" baseline="30000" noProof="0" dirty="0"/>
              <a:t>–</a:t>
            </a:r>
            <a:r>
              <a:rPr lang="sk-SK" noProof="0" dirty="0"/>
              <a:t> a tvoria neionizovaný NH</a:t>
            </a:r>
            <a:r>
              <a:rPr lang="sk-SK" baseline="-25000" noProof="0" dirty="0"/>
              <a:t>3</a:t>
            </a:r>
            <a:r>
              <a:rPr lang="sk-SK" noProof="0" dirty="0"/>
              <a:t> a H</a:t>
            </a:r>
            <a:r>
              <a:rPr lang="sk-SK" baseline="-25000" noProof="0" dirty="0"/>
              <a:t>2</a:t>
            </a:r>
            <a:r>
              <a:rPr lang="sk-SK" noProof="0" dirty="0"/>
              <a:t>O. Výsledkom je, že [OH</a:t>
            </a:r>
            <a:r>
              <a:rPr lang="sk-SK" baseline="30000" noProof="0" dirty="0"/>
              <a:t>–</a:t>
            </a:r>
            <a:r>
              <a:rPr lang="sk-SK" noProof="0" dirty="0"/>
              <a:t>] sa výrazne znižuje.</a:t>
            </a:r>
          </a:p>
          <a:p>
            <a:r>
              <a:rPr lang="sk-SK" noProof="0" dirty="0"/>
              <a:t>Roztoky, ktoré obsahujú slabú zásadu a soľ slabej zásady, sú vždy menej zásadité ako roztoky, ktoré obsahujú rovnakú koncentráciu samotnej slabej zásady.</a:t>
            </a:r>
          </a:p>
          <a:p>
            <a:endParaRPr lang="sk-SK" noProof="0" dirty="0"/>
          </a:p>
        </p:txBody>
      </p:sp>
      <p:pic>
        <p:nvPicPr>
          <p:cNvPr id="8" name="Obrázok 7" descr="Obrázok, na ktorom je text, písmo, diagram, rad&#10;&#10;Obsah vygenerovaný pomocou AI môže byť nesprávny.">
            <a:extLst>
              <a:ext uri="{FF2B5EF4-FFF2-40B4-BE49-F238E27FC236}">
                <a16:creationId xmlns:a16="http://schemas.microsoft.com/office/drawing/2014/main" id="{D625E372-6606-C946-6893-C7DBD5CE3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2939" y="2643083"/>
            <a:ext cx="4972692" cy="1655977"/>
          </a:xfrm>
          <a:prstGeom prst="rect">
            <a:avLst/>
          </a:prstGeom>
        </p:spPr>
      </p:pic>
    </p:spTree>
    <p:extLst>
      <p:ext uri="{BB962C8B-B14F-4D97-AF65-F5344CB8AC3E}">
        <p14:creationId xmlns:p14="http://schemas.microsoft.com/office/powerpoint/2010/main" val="813515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7C956D-3BD8-2D8F-72C3-64EF91767FE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4B8F5E8-9F94-FBC6-6F6C-AB6322CB35E8}"/>
              </a:ext>
            </a:extLst>
          </p:cNvPr>
          <p:cNvSpPr>
            <a:spLocks noGrp="1"/>
          </p:cNvSpPr>
          <p:nvPr>
            <p:ph type="title"/>
          </p:nvPr>
        </p:nvSpPr>
        <p:spPr>
          <a:xfrm>
            <a:off x="700635" y="267634"/>
            <a:ext cx="10691265" cy="1055557"/>
          </a:xfrm>
        </p:spPr>
        <p:txBody>
          <a:bodyPr anchor="ctr">
            <a:normAutofit/>
          </a:bodyPr>
          <a:lstStyle/>
          <a:p>
            <a:r>
              <a:rPr lang="sk-SK" sz="2400" noProof="0"/>
              <a:t>Acidobázické reakcie (</a:t>
            </a:r>
            <a:r>
              <a:rPr lang="sk-SK" sz="2400" cap="none" noProof="0"/>
              <a:t>Acidobázické indikátory</a:t>
            </a:r>
            <a:r>
              <a:rPr lang="sk-SK" sz="2400" noProof="0"/>
              <a:t>)</a:t>
            </a:r>
          </a:p>
        </p:txBody>
      </p:sp>
      <p:sp>
        <p:nvSpPr>
          <p:cNvPr id="3" name="Zástupný objekt pre obsah 2">
            <a:extLst>
              <a:ext uri="{FF2B5EF4-FFF2-40B4-BE49-F238E27FC236}">
                <a16:creationId xmlns:a16="http://schemas.microsoft.com/office/drawing/2014/main" id="{A789E2CB-71D9-ED82-B1CA-DEFA899C69F4}"/>
              </a:ext>
            </a:extLst>
          </p:cNvPr>
          <p:cNvSpPr>
            <a:spLocks noGrp="1"/>
          </p:cNvSpPr>
          <p:nvPr>
            <p:ph idx="1"/>
          </p:nvPr>
        </p:nvSpPr>
        <p:spPr>
          <a:xfrm>
            <a:off x="700635" y="1463036"/>
            <a:ext cx="6391541" cy="5394964"/>
          </a:xfrm>
        </p:spPr>
        <p:txBody>
          <a:bodyPr>
            <a:normAutofit lnSpcReduction="10000"/>
          </a:bodyPr>
          <a:lstStyle/>
          <a:p>
            <a:r>
              <a:rPr lang="sk-SK" noProof="0"/>
              <a:t>Indikátor je organické farbivo, ktorého farba závisí od koncentrácie iónov H</a:t>
            </a:r>
            <a:r>
              <a:rPr lang="sk-SK" baseline="-25000" noProof="0"/>
              <a:t>3</a:t>
            </a:r>
            <a:r>
              <a:rPr lang="sk-SK" noProof="0"/>
              <a:t>O alebo pH roztoku. Farbou „indikuje“ kyslosť alebo zásaditosť roztoku. </a:t>
            </a:r>
          </a:p>
          <a:p>
            <a:r>
              <a:rPr lang="sk-SK" noProof="0"/>
              <a:t>Metylčerveň je červená pri pH ≤ 4 a žltá pri pH ≥ 7. Medzi pH 4 a pH 7 sa mení z červenej na červenooranžovú, cez oranžovú na žltú. </a:t>
            </a:r>
          </a:p>
          <a:p>
            <a:r>
              <a:rPr lang="sk-SK" noProof="0"/>
              <a:t>Brómtymolová modrá je žltá pri pH ≤ 6; modrá pri pH ≥ 8. Medzi pH 6 a 8 sa plynule mení zo žltej cez zelenú na modrú. </a:t>
            </a:r>
          </a:p>
          <a:p>
            <a:r>
              <a:rPr lang="sk-SK" noProof="0"/>
              <a:t>Fenolftaleín je bezfarebný pri pH &lt; 8 a jasno ružový pri pH &gt; 10. V rozsahu pH 8 až 10 sa plynulo mení z bezfarebnej na jasno ružovú. Fenolftaleín je najbežnejší acidobázický indikátor. Je bezfarebný v roztokoch s pH &lt; 8 ([H</a:t>
            </a:r>
            <a:r>
              <a:rPr lang="sk-SK" baseline="-25000" noProof="0"/>
              <a:t>3</a:t>
            </a:r>
            <a:r>
              <a:rPr lang="sk-SK" noProof="0"/>
              <a:t>O</a:t>
            </a:r>
            <a:r>
              <a:rPr lang="sk-SK" baseline="30000" noProof="0"/>
              <a:t>+</a:t>
            </a:r>
            <a:r>
              <a:rPr lang="sk-SK" noProof="0"/>
              <a:t>] &gt; 10</a:t>
            </a:r>
            <a:r>
              <a:rPr lang="sk-SK" baseline="30000" noProof="0"/>
              <a:t>–8</a:t>
            </a:r>
            <a:r>
              <a:rPr lang="sk-SK" noProof="0"/>
              <a:t> M) a s pH blížiacim sa k 10 sa sfarbuje do jasno ružovej farby.</a:t>
            </a:r>
          </a:p>
        </p:txBody>
      </p:sp>
      <p:pic>
        <p:nvPicPr>
          <p:cNvPr id="5" name="Obrázok 4" descr="Obrázok, na ktorom je fľaša, plast, vnútri, pero&#10;&#10;Obsah vygenerovaný pomocou AI môže byť nesprávny.">
            <a:extLst>
              <a:ext uri="{FF2B5EF4-FFF2-40B4-BE49-F238E27FC236}">
                <a16:creationId xmlns:a16="http://schemas.microsoft.com/office/drawing/2014/main" id="{17C62C39-249A-F046-F6AD-27902AC26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4030" y="858644"/>
            <a:ext cx="4957970" cy="5999356"/>
          </a:xfrm>
          <a:prstGeom prst="rect">
            <a:avLst/>
          </a:prstGeom>
        </p:spPr>
      </p:pic>
    </p:spTree>
    <p:extLst>
      <p:ext uri="{BB962C8B-B14F-4D97-AF65-F5344CB8AC3E}">
        <p14:creationId xmlns:p14="http://schemas.microsoft.com/office/powerpoint/2010/main" val="4115942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A194B5D-4B75-CBF0-1627-C9A9E8040BC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B762738-11C4-94BD-B1DB-4266D8FBDE89}"/>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Acidobázické indikátory</a:t>
            </a:r>
            <a:r>
              <a:rPr lang="sk-SK" sz="2400" noProof="0" dirty="0"/>
              <a:t>)</a:t>
            </a:r>
          </a:p>
        </p:txBody>
      </p:sp>
      <p:sp>
        <p:nvSpPr>
          <p:cNvPr id="3" name="Zástupný objekt pre obsah 2">
            <a:extLst>
              <a:ext uri="{FF2B5EF4-FFF2-40B4-BE49-F238E27FC236}">
                <a16:creationId xmlns:a16="http://schemas.microsoft.com/office/drawing/2014/main" id="{16229201-558D-E6A8-78E5-0E9DE0F387D7}"/>
              </a:ext>
            </a:extLst>
          </p:cNvPr>
          <p:cNvSpPr>
            <a:spLocks noGrp="1"/>
          </p:cNvSpPr>
          <p:nvPr>
            <p:ph idx="1"/>
          </p:nvPr>
        </p:nvSpPr>
        <p:spPr>
          <a:xfrm>
            <a:off x="700635" y="1463036"/>
            <a:ext cx="10906866" cy="5238848"/>
          </a:xfrm>
        </p:spPr>
        <p:txBody>
          <a:bodyPr>
            <a:normAutofit/>
          </a:bodyPr>
          <a:lstStyle/>
          <a:p>
            <a:r>
              <a:rPr lang="sk-SK" noProof="0" dirty="0"/>
              <a:t>Mnohé acidobázické indikátory sú slabé organické kyseliny, HIn, kde „In“ reprezentuje organickú látku. Príkladom je bromtymolová modrá, ktorej ionizačná konštanta je 7,9 × 10⁻⁶. Jej disociáciu v zriedenom vodnom roztoku spolu s Ka môžeme vyjadriť ako:</a:t>
            </a:r>
          </a:p>
          <a:p>
            <a:pPr marL="0" indent="0">
              <a:buNone/>
            </a:pPr>
            <a:endParaRPr lang="sk-SK" noProof="0" dirty="0"/>
          </a:p>
        </p:txBody>
      </p:sp>
      <p:pic>
        <p:nvPicPr>
          <p:cNvPr id="5" name="Obrázok 4" descr="Obrázok, na ktorom je text, písmo, snímka obrazovky, rad&#10;&#10;Obsah vygenerovaný pomocou AI môže byť nesprávny.">
            <a:extLst>
              <a:ext uri="{FF2B5EF4-FFF2-40B4-BE49-F238E27FC236}">
                <a16:creationId xmlns:a16="http://schemas.microsoft.com/office/drawing/2014/main" id="{5D95C51C-D06B-3F32-C494-514C86AA5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2907" y="2568590"/>
            <a:ext cx="7448639" cy="1362556"/>
          </a:xfrm>
          <a:prstGeom prst="rect">
            <a:avLst/>
          </a:prstGeom>
          <a:ln>
            <a:noFill/>
          </a:ln>
        </p:spPr>
      </p:pic>
      <p:sp>
        <p:nvSpPr>
          <p:cNvPr id="6" name="BlokTextu 5">
            <a:extLst>
              <a:ext uri="{FF2B5EF4-FFF2-40B4-BE49-F238E27FC236}">
                <a16:creationId xmlns:a16="http://schemas.microsoft.com/office/drawing/2014/main" id="{33DAFEB4-D737-D36B-11F1-FC2918424024}"/>
              </a:ext>
            </a:extLst>
          </p:cNvPr>
          <p:cNvSpPr txBox="1"/>
          <p:nvPr/>
        </p:nvSpPr>
        <p:spPr>
          <a:xfrm>
            <a:off x="700635" y="3995678"/>
            <a:ext cx="7538225" cy="2862322"/>
          </a:xfrm>
          <a:prstGeom prst="rect">
            <a:avLst/>
          </a:prstGeom>
          <a:noFill/>
        </p:spPr>
        <p:txBody>
          <a:bodyPr wrap="square" rtlCol="0">
            <a:spAutoFit/>
          </a:bodyPr>
          <a:lstStyle/>
          <a:p>
            <a:pPr marL="234950" indent="-234950">
              <a:buFont typeface="Arial" panose="020B0604020202020204" pitchFamily="34" charset="0"/>
              <a:buChar char="•"/>
            </a:pPr>
            <a:r>
              <a:rPr lang="sk-SK" sz="2000" noProof="0" dirty="0"/>
              <a:t>HIn predstavuje neionizované molekuly kyseliny a In</a:t>
            </a:r>
            <a:r>
              <a:rPr lang="sk-SK" sz="2000" baseline="30000" noProof="0" dirty="0"/>
              <a:t>–</a:t>
            </a:r>
            <a:r>
              <a:rPr lang="sk-SK" sz="2000" noProof="0" dirty="0"/>
              <a:t> predstavuje anión (konjugovanú bázu) HIn. Základnou charakteristikou acidobázického indikátora je, že HIn a In</a:t>
            </a:r>
            <a:r>
              <a:rPr lang="sk-SK" sz="2000" baseline="30000" noProof="0" dirty="0"/>
              <a:t>–</a:t>
            </a:r>
            <a:r>
              <a:rPr lang="sk-SK" sz="2000" noProof="0" dirty="0"/>
              <a:t> musia mať celkom odlišné farby. Relatívne množstvo týchto dvoch látok určuje farbu roztoku. Pridanie kyseliny zvýhodňuje reakciu doľava a poskytuje viac molekúl HIn (farba 1). Pridanie bázy zvýhodňuje reakciu doprava a poskytuje viac iónov In</a:t>
            </a:r>
            <a:r>
              <a:rPr lang="sk-SK" sz="2000" baseline="30000" noProof="0" dirty="0"/>
              <a:t>–</a:t>
            </a:r>
            <a:r>
              <a:rPr lang="sk-SK" sz="2000" noProof="0" dirty="0"/>
              <a:t> (farba 2). Miernou úpravou vzťahu pre ionizačnú konštantu dostávame vzťah vpravo.</a:t>
            </a:r>
          </a:p>
          <a:p>
            <a:pPr marL="285750" indent="-285750">
              <a:buFont typeface="Arial" panose="020B0604020202020204" pitchFamily="34" charset="0"/>
              <a:buChar char="•"/>
            </a:pPr>
            <a:endParaRPr lang="sk-SK" sz="2000" noProof="0" dirty="0"/>
          </a:p>
        </p:txBody>
      </p:sp>
      <p:pic>
        <p:nvPicPr>
          <p:cNvPr id="8" name="Obrázok 7" descr="Obrázok, na ktorom je písmo, text, diagram, dizajn&#10;&#10;Obsah vygenerovaný pomocou AI môže byť nesprávny.">
            <a:extLst>
              <a:ext uri="{FF2B5EF4-FFF2-40B4-BE49-F238E27FC236}">
                <a16:creationId xmlns:a16="http://schemas.microsoft.com/office/drawing/2014/main" id="{538B047B-09B7-F61A-353D-D62CAC205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3718" y="3278640"/>
            <a:ext cx="2321734" cy="1693872"/>
          </a:xfrm>
          <a:prstGeom prst="rect">
            <a:avLst/>
          </a:prstGeom>
          <a:ln>
            <a:solidFill>
              <a:schemeClr val="accent1"/>
            </a:solidFill>
          </a:ln>
        </p:spPr>
      </p:pic>
      <p:sp>
        <p:nvSpPr>
          <p:cNvPr id="9" name="BlokTextu 8">
            <a:extLst>
              <a:ext uri="{FF2B5EF4-FFF2-40B4-BE49-F238E27FC236}">
                <a16:creationId xmlns:a16="http://schemas.microsoft.com/office/drawing/2014/main" id="{772E0A5F-4BC7-1A4A-8CE5-29BED9E3527A}"/>
              </a:ext>
            </a:extLst>
          </p:cNvPr>
          <p:cNvSpPr txBox="1"/>
          <p:nvPr/>
        </p:nvSpPr>
        <p:spPr>
          <a:xfrm>
            <a:off x="8238860" y="5069384"/>
            <a:ext cx="3941710" cy="1754326"/>
          </a:xfrm>
          <a:prstGeom prst="rect">
            <a:avLst/>
          </a:prstGeom>
          <a:noFill/>
        </p:spPr>
        <p:txBody>
          <a:bodyPr wrap="square" rtlCol="0">
            <a:spAutoFit/>
          </a:bodyPr>
          <a:lstStyle/>
          <a:p>
            <a:pPr algn="r"/>
            <a:r>
              <a:rPr lang="sk-SK" noProof="0" dirty="0"/>
              <a:t>Vzťah ukazuje, ako pomer [In</a:t>
            </a:r>
            <a:r>
              <a:rPr lang="sk-SK" baseline="30000" noProof="0" dirty="0"/>
              <a:t>–</a:t>
            </a:r>
            <a:r>
              <a:rPr lang="sk-SK" noProof="0" dirty="0"/>
              <a:t>]/[HIn] závisí od [H</a:t>
            </a:r>
            <a:r>
              <a:rPr lang="sk-SK" baseline="-25000" noProof="0" dirty="0"/>
              <a:t>3</a:t>
            </a:r>
            <a:r>
              <a:rPr lang="sk-SK" noProof="0" dirty="0"/>
              <a:t>O</a:t>
            </a:r>
            <a:r>
              <a:rPr lang="sk-SK" baseline="30000" noProof="0" dirty="0"/>
              <a:t>+</a:t>
            </a:r>
            <a:r>
              <a:rPr lang="sk-SK" noProof="0" dirty="0"/>
              <a:t>] (pH) a hodnoty Ka pre indikátor. Spravidla platí, že keď [In</a:t>
            </a:r>
            <a:r>
              <a:rPr lang="sk-SK" baseline="30000" noProof="0" dirty="0"/>
              <a:t>–</a:t>
            </a:r>
            <a:r>
              <a:rPr lang="sk-SK" noProof="0" dirty="0"/>
              <a:t>]/[HIn] ≥ 10, pozorujeme farbu 2 a naopak, keď [In</a:t>
            </a:r>
            <a:r>
              <a:rPr lang="sk-SK" baseline="30000" noProof="0" dirty="0"/>
              <a:t>–</a:t>
            </a:r>
            <a:r>
              <a:rPr lang="sk-SK" noProof="0" dirty="0"/>
              <a:t>]/[HIn] ≤ 1/10, pozoruje sa farba 1.</a:t>
            </a:r>
          </a:p>
        </p:txBody>
      </p:sp>
    </p:spTree>
    <p:extLst>
      <p:ext uri="{BB962C8B-B14F-4D97-AF65-F5344CB8AC3E}">
        <p14:creationId xmlns:p14="http://schemas.microsoft.com/office/powerpoint/2010/main" val="198801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523FB51-0E57-F1D7-0C34-3E2E4E0E3FD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C2CD1A3-6ABE-2E6D-70C5-15501967CB74}"/>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titračné krivky</a:t>
            </a:r>
            <a:r>
              <a:rPr lang="sk-SK" sz="2400" noProof="0" dirty="0"/>
              <a:t>)</a:t>
            </a:r>
          </a:p>
        </p:txBody>
      </p:sp>
      <p:sp>
        <p:nvSpPr>
          <p:cNvPr id="3" name="Zástupný objekt pre obsah 2">
            <a:extLst>
              <a:ext uri="{FF2B5EF4-FFF2-40B4-BE49-F238E27FC236}">
                <a16:creationId xmlns:a16="http://schemas.microsoft.com/office/drawing/2014/main" id="{CBE77375-5896-8776-E411-A95CA2F5562B}"/>
              </a:ext>
            </a:extLst>
          </p:cNvPr>
          <p:cNvSpPr>
            <a:spLocks noGrp="1"/>
          </p:cNvSpPr>
          <p:nvPr>
            <p:ph idx="1"/>
          </p:nvPr>
        </p:nvSpPr>
        <p:spPr>
          <a:xfrm>
            <a:off x="700635" y="1463035"/>
            <a:ext cx="7272111" cy="5227697"/>
          </a:xfrm>
        </p:spPr>
        <p:txBody>
          <a:bodyPr>
            <a:normAutofit/>
          </a:bodyPr>
          <a:lstStyle/>
          <a:p>
            <a:r>
              <a:rPr lang="sk-SK" noProof="0" dirty="0"/>
              <a:t>Titračná krivka je znázornenie zmeny pH vzhľadom na množstvo (zvyčajne objem) pridanej kyseliny alebo zásady. </a:t>
            </a:r>
          </a:p>
          <a:p>
            <a:r>
              <a:rPr lang="sk-SK" noProof="0" dirty="0"/>
              <a:t>Vyjadruje zmenu pH pri pridávaní kyseliny alebo zásady do roztoku. Bod ekvivalencie je bod, v ktorom zreagovali chemicky ekvivalentné množstvá kyseliny a zásady. Bod, v ktorom sa farba indikátora zmení pri titrácii, sa nazýva koncový bod. Je určený hodnotou K</a:t>
            </a:r>
            <a:r>
              <a:rPr lang="sk-SK" baseline="-25000" noProof="0" dirty="0"/>
              <a:t>a</a:t>
            </a:r>
            <a:r>
              <a:rPr lang="sk-SK" noProof="0" dirty="0"/>
              <a:t> indikátora</a:t>
            </a:r>
            <a:r>
              <a:rPr lang="sk-SK" noProof="0"/>
              <a:t>. Zmeny </a:t>
            </a:r>
            <a:r>
              <a:rPr lang="sk-SK" noProof="0" dirty="0"/>
              <a:t>farby sa zvyčajne vyskytujú v rozsahu 1,5 až 2 jednotiek pH.</a:t>
            </a:r>
          </a:p>
        </p:txBody>
      </p:sp>
      <p:sp>
        <p:nvSpPr>
          <p:cNvPr id="4" name="Zástupný objekt pre obsah 2">
            <a:extLst>
              <a:ext uri="{FF2B5EF4-FFF2-40B4-BE49-F238E27FC236}">
                <a16:creationId xmlns:a16="http://schemas.microsoft.com/office/drawing/2014/main" id="{B8AA7414-A321-7228-182A-70386F4A7090}"/>
              </a:ext>
            </a:extLst>
          </p:cNvPr>
          <p:cNvSpPr txBox="1">
            <a:spLocks/>
          </p:cNvSpPr>
          <p:nvPr/>
        </p:nvSpPr>
        <p:spPr>
          <a:xfrm>
            <a:off x="700634" y="4471400"/>
            <a:ext cx="11491366" cy="1691361"/>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V ideálnom prípade by sa koncový bod a bod ekvivalencie v titrácii mali zhodovať.</a:t>
            </a:r>
          </a:p>
          <a:p>
            <a:r>
              <a:rPr lang="sk-SK" noProof="0" dirty="0"/>
              <a:t>V praxi sa snažíme vybrať indikátor, ktorého rozsah zmeny farby zahŕňa bod ekvivalencie. Pri štandardizácii aj analýze používame rovnaké postupy, aby sme minimalizovali akúkoľvek chybu vyplývajúcu z rozdielu medzi koncovým bodom a bodom ekvivalencie.</a:t>
            </a:r>
          </a:p>
        </p:txBody>
      </p:sp>
      <p:pic>
        <p:nvPicPr>
          <p:cNvPr id="6" name="Obrázok 5" descr="Obrázok, na ktorom je diagram, snímka obrazovky, rad&#10;&#10;Obsah vygenerovaný pomocou AI môže byť nesprávny.">
            <a:extLst>
              <a:ext uri="{FF2B5EF4-FFF2-40B4-BE49-F238E27FC236}">
                <a16:creationId xmlns:a16="http://schemas.microsoft.com/office/drawing/2014/main" id="{62DDDA4A-0EE1-1AF8-7C28-8C9A1834FA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7083" y="795412"/>
            <a:ext cx="3044282" cy="3512633"/>
          </a:xfrm>
          <a:prstGeom prst="rect">
            <a:avLst/>
          </a:prstGeom>
          <a:ln>
            <a:solidFill>
              <a:schemeClr val="accent1"/>
            </a:solidFill>
          </a:ln>
        </p:spPr>
      </p:pic>
    </p:spTree>
    <p:extLst>
      <p:ext uri="{BB962C8B-B14F-4D97-AF65-F5344CB8AC3E}">
        <p14:creationId xmlns:p14="http://schemas.microsoft.com/office/powerpoint/2010/main" val="2541938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ázok 4" descr="Obrázok, na ktorom je text, snímka obrazovky, číslo, písmo&#10;&#10;Obsah vygenerovaný pomocou AI môže byť nesprávny.">
            <a:extLst>
              <a:ext uri="{FF2B5EF4-FFF2-40B4-BE49-F238E27FC236}">
                <a16:creationId xmlns:a16="http://schemas.microsoft.com/office/drawing/2014/main" id="{447C2260-B9E3-8BA0-23CD-0FB49AE7D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558" y="33453"/>
            <a:ext cx="9686883" cy="5132210"/>
          </a:xfrm>
          <a:prstGeom prst="rect">
            <a:avLst/>
          </a:prstGeom>
        </p:spPr>
      </p:pic>
      <p:sp>
        <p:nvSpPr>
          <p:cNvPr id="6" name="BlokTextu 5">
            <a:extLst>
              <a:ext uri="{FF2B5EF4-FFF2-40B4-BE49-F238E27FC236}">
                <a16:creationId xmlns:a16="http://schemas.microsoft.com/office/drawing/2014/main" id="{4B9FDFCE-9BC4-CB35-BF22-D8F03A3785E4}"/>
              </a:ext>
            </a:extLst>
          </p:cNvPr>
          <p:cNvSpPr txBox="1"/>
          <p:nvPr/>
        </p:nvSpPr>
        <p:spPr>
          <a:xfrm>
            <a:off x="206296" y="5263374"/>
            <a:ext cx="11779405" cy="1261884"/>
          </a:xfrm>
          <a:prstGeom prst="rect">
            <a:avLst/>
          </a:prstGeom>
          <a:noFill/>
          <a:ln>
            <a:solidFill>
              <a:schemeClr val="accent1"/>
            </a:solidFill>
          </a:ln>
        </p:spPr>
        <p:txBody>
          <a:bodyPr wrap="square" rtlCol="0">
            <a:spAutoFit/>
          </a:bodyPr>
          <a:lstStyle/>
          <a:p>
            <a:pPr algn="just"/>
            <a:r>
              <a:rPr lang="sk-SK" sz="1900" noProof="0" dirty="0"/>
              <a:t>Tabuľka zobrazuje údaje pre titráciu 100 ml 0,1 M HCl roztokom 0,1 M NaOH. Pri grafickom znázornení dát (ďalší “slide”) vidíme oblasť, kde sa pH veľmi rýchlo mení s pridaním veľmi malého množstva zásady. Hodnota pH sa zmení z 3,6 (pridaných 99,5 ml NaOH) na 10,4 (pridaných 100,5 ml NaOH) v blízkosti bodu ekvivalencie (pridaných 1000 ml NaOH). Stred (pH = 7) zodpovedá bodu ekvivalencie. </a:t>
            </a:r>
          </a:p>
        </p:txBody>
      </p:sp>
    </p:spTree>
    <p:extLst>
      <p:ext uri="{BB962C8B-B14F-4D97-AF65-F5344CB8AC3E}">
        <p14:creationId xmlns:p14="http://schemas.microsoft.com/office/powerpoint/2010/main" val="4119713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BlokTextu 5">
            <a:extLst>
              <a:ext uri="{FF2B5EF4-FFF2-40B4-BE49-F238E27FC236}">
                <a16:creationId xmlns:a16="http://schemas.microsoft.com/office/drawing/2014/main" id="{B5BA26D4-8E54-096B-7604-3D4D89CCE350}"/>
              </a:ext>
            </a:extLst>
          </p:cNvPr>
          <p:cNvSpPr txBox="1"/>
          <p:nvPr/>
        </p:nvSpPr>
        <p:spPr>
          <a:xfrm>
            <a:off x="0" y="0"/>
            <a:ext cx="12191999" cy="1400383"/>
          </a:xfrm>
          <a:prstGeom prst="rect">
            <a:avLst/>
          </a:prstGeom>
          <a:solidFill>
            <a:schemeClr val="bg1">
              <a:alpha val="80000"/>
            </a:schemeClr>
          </a:solidFill>
          <a:ln>
            <a:noFill/>
          </a:ln>
        </p:spPr>
        <p:txBody>
          <a:bodyPr wrap="square" rtlCol="0">
            <a:spAutoFit/>
          </a:bodyPr>
          <a:lstStyle/>
          <a:p>
            <a:r>
              <a:rPr lang="sk-SK" sz="1700" noProof="0" dirty="0"/>
              <a:t>Graf vľavo (a) – pridávanie zásady do kyseliny:</a:t>
            </a:r>
          </a:p>
          <a:p>
            <a:r>
              <a:rPr lang="sk-SK" sz="1700" noProof="0" dirty="0"/>
              <a:t>1. Pred pridaním silnej zásady závisí pH iba od silnej kyseliny.</a:t>
            </a:r>
          </a:p>
          <a:p>
            <a:r>
              <a:rPr lang="sk-SK" sz="1700" noProof="0" dirty="0"/>
              <a:t>2. Po pridaní silnej zásady, ale pred bodom ekvivalencie, určuje pH zostávajúca (prebytočná) silná kyselina.</a:t>
            </a:r>
          </a:p>
          <a:p>
            <a:r>
              <a:rPr lang="sk-SK" sz="1700" noProof="0" dirty="0"/>
              <a:t>3. V bode ekvivalencie je roztok neutrálny, pretože obsahuje iba silnú zásadu/soľ silnej kyseliny (bez hydrolýzy).</a:t>
            </a:r>
          </a:p>
          <a:p>
            <a:r>
              <a:rPr lang="sk-SK" sz="1700" noProof="0" dirty="0"/>
              <a:t>4. Za bodom ekvivalencie určuje pH prebytok silnej zásady.</a:t>
            </a:r>
          </a:p>
        </p:txBody>
      </p:sp>
      <p:pic>
        <p:nvPicPr>
          <p:cNvPr id="5" name="Obrázok 4" descr="Obrázok, na ktorom je text, snímka obrazovky, rad, vývoj&#10;&#10;Obsah vygenerovaný pomocou AI môže byť nesprávny.">
            <a:extLst>
              <a:ext uri="{FF2B5EF4-FFF2-40B4-BE49-F238E27FC236}">
                <a16:creationId xmlns:a16="http://schemas.microsoft.com/office/drawing/2014/main" id="{E67655D5-2ECE-44BC-6068-C87821EF5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6497" y="1340936"/>
            <a:ext cx="10385501" cy="5517063"/>
          </a:xfrm>
          <a:prstGeom prst="rect">
            <a:avLst/>
          </a:prstGeom>
        </p:spPr>
      </p:pic>
    </p:spTree>
    <p:extLst>
      <p:ext uri="{BB962C8B-B14F-4D97-AF65-F5344CB8AC3E}">
        <p14:creationId xmlns:p14="http://schemas.microsoft.com/office/powerpoint/2010/main" val="3263635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07C0034-4C62-D2E7-B01C-9BF2A3B9EFB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76CD671-7FD8-4C83-EA9C-8A684F7C8236}"/>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aplikácia – príklad</a:t>
            </a:r>
            <a:r>
              <a:rPr lang="sk-SK" sz="2400" noProof="0" dirty="0"/>
              <a:t>)</a:t>
            </a:r>
          </a:p>
        </p:txBody>
      </p:sp>
      <p:sp>
        <p:nvSpPr>
          <p:cNvPr id="3" name="Zástupný objekt pre obsah 2">
            <a:extLst>
              <a:ext uri="{FF2B5EF4-FFF2-40B4-BE49-F238E27FC236}">
                <a16:creationId xmlns:a16="http://schemas.microsoft.com/office/drawing/2014/main" id="{9034EA2E-EFFA-5643-4600-46E3FE547629}"/>
              </a:ext>
            </a:extLst>
          </p:cNvPr>
          <p:cNvSpPr>
            <a:spLocks noGrp="1"/>
          </p:cNvSpPr>
          <p:nvPr>
            <p:ph idx="1"/>
          </p:nvPr>
        </p:nvSpPr>
        <p:spPr>
          <a:xfrm>
            <a:off x="700635" y="1463036"/>
            <a:ext cx="9070089" cy="5238848"/>
          </a:xfrm>
        </p:spPr>
        <p:txBody>
          <a:bodyPr>
            <a:normAutofit/>
          </a:bodyPr>
          <a:lstStyle/>
          <a:p>
            <a:pPr marL="0" indent="0">
              <a:buNone/>
            </a:pPr>
            <a:r>
              <a:rPr lang="sk-SK" noProof="0" dirty="0"/>
              <a:t>Meranie intenzity pôdnej respirácie: pôda (vďaka prítomnosti heterotrofných organizmov) dýcha. Chceme vedieť koľko CO</a:t>
            </a:r>
            <a:r>
              <a:rPr lang="sk-SK" baseline="-25000" noProof="0" dirty="0"/>
              <a:t>2</a:t>
            </a:r>
            <a:r>
              <a:rPr lang="sk-SK" noProof="0" dirty="0"/>
              <a:t> vyprodukuje za deň.</a:t>
            </a:r>
          </a:p>
          <a:p>
            <a:r>
              <a:rPr lang="sk-SK" noProof="0" dirty="0"/>
              <a:t>princíp merania: pôda (50 g) sa umiestni do uzavretej nádoby spolu s 25 m</a:t>
            </a:r>
            <a:r>
              <a:rPr lang="en-US" noProof="0" dirty="0"/>
              <a:t>l</a:t>
            </a:r>
            <a:r>
              <a:rPr lang="sk-SK" noProof="0" dirty="0"/>
              <a:t> NaOH (0,1 M); CO</a:t>
            </a:r>
            <a:r>
              <a:rPr lang="sk-SK" baseline="-25000" noProof="0" dirty="0"/>
              <a:t>2</a:t>
            </a:r>
            <a:r>
              <a:rPr lang="sk-SK" noProof="0" dirty="0"/>
              <a:t> uvoľňujúci sa z pôdy reaguje s NaOH:</a:t>
            </a:r>
          </a:p>
          <a:p>
            <a:pPr marL="0" indent="0">
              <a:buNone/>
            </a:pPr>
            <a:r>
              <a:rPr lang="sk-SK" noProof="0" dirty="0"/>
              <a:t> </a:t>
            </a:r>
          </a:p>
        </p:txBody>
      </p:sp>
      <p:pic>
        <p:nvPicPr>
          <p:cNvPr id="5" name="Obrázok 4">
            <a:extLst>
              <a:ext uri="{FF2B5EF4-FFF2-40B4-BE49-F238E27FC236}">
                <a16:creationId xmlns:a16="http://schemas.microsoft.com/office/drawing/2014/main" id="{AF818FDF-0FE0-4B0B-AA5A-0AB4373B6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609" y="3062401"/>
            <a:ext cx="4282068" cy="492558"/>
          </a:xfrm>
          <a:prstGeom prst="rect">
            <a:avLst/>
          </a:prstGeom>
          <a:ln>
            <a:solidFill>
              <a:schemeClr val="accent1"/>
            </a:solidFill>
          </a:ln>
        </p:spPr>
      </p:pic>
      <p:sp>
        <p:nvSpPr>
          <p:cNvPr id="6" name="BlokTextu 5">
            <a:extLst>
              <a:ext uri="{FF2B5EF4-FFF2-40B4-BE49-F238E27FC236}">
                <a16:creationId xmlns:a16="http://schemas.microsoft.com/office/drawing/2014/main" id="{01775FDF-C5FA-DCF0-C26A-8686E71CA7AB}"/>
              </a:ext>
            </a:extLst>
          </p:cNvPr>
          <p:cNvSpPr txBox="1"/>
          <p:nvPr/>
        </p:nvSpPr>
        <p:spPr>
          <a:xfrm>
            <a:off x="700636" y="3275227"/>
            <a:ext cx="6168516" cy="2139047"/>
          </a:xfrm>
          <a:prstGeom prst="rect">
            <a:avLst/>
          </a:prstGeom>
          <a:noFill/>
        </p:spPr>
        <p:txBody>
          <a:bodyPr wrap="square" rtlCol="0">
            <a:spAutoFit/>
          </a:bodyPr>
          <a:lstStyle/>
          <a:p>
            <a:pPr marL="234950" indent="-234950">
              <a:spcAft>
                <a:spcPts val="600"/>
              </a:spcAft>
              <a:buFont typeface="Arial" panose="020B0604020202020204" pitchFamily="34" charset="0"/>
              <a:buChar char="•"/>
            </a:pPr>
            <a:endParaRPr lang="en-US" sz="2000" noProof="0" dirty="0"/>
          </a:p>
          <a:p>
            <a:pPr marL="234950" indent="-234950">
              <a:spcAft>
                <a:spcPts val="600"/>
              </a:spcAft>
              <a:buFont typeface="Arial" panose="020B0604020202020204" pitchFamily="34" charset="0"/>
              <a:buChar char="•"/>
            </a:pPr>
            <a:r>
              <a:rPr lang="sk-SK" sz="2000" noProof="0" dirty="0"/>
              <a:t>z rovnice vidno, že 1 mol CO₂ ktorý vyprodukuje vzorka zníži koncentráciu NaOH o 2 moly.</a:t>
            </a:r>
          </a:p>
          <a:p>
            <a:pPr marL="234950" indent="-234950">
              <a:spcAft>
                <a:spcPts val="600"/>
              </a:spcAft>
              <a:buFont typeface="Arial" panose="020B0604020202020204" pitchFamily="34" charset="0"/>
              <a:buChar char="•"/>
            </a:pPr>
            <a:r>
              <a:rPr lang="sk-SK" sz="2000" noProof="0" dirty="0"/>
              <a:t>počiatočná koncentrácia NaOH = 0.025 L × 0.1 mol L⁻¹ = 0.0025 mol NaOH</a:t>
            </a:r>
          </a:p>
          <a:p>
            <a:endParaRPr lang="sk-SK" noProof="0" dirty="0"/>
          </a:p>
        </p:txBody>
      </p:sp>
      <p:pic>
        <p:nvPicPr>
          <p:cNvPr id="14" name="Obrázok 13">
            <a:extLst>
              <a:ext uri="{FF2B5EF4-FFF2-40B4-BE49-F238E27FC236}">
                <a16:creationId xmlns:a16="http://schemas.microsoft.com/office/drawing/2014/main" id="{2654CFF3-5A17-F4F9-6D03-E5643112EB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113" y="3739562"/>
            <a:ext cx="2331720" cy="3040380"/>
          </a:xfrm>
          <a:prstGeom prst="rect">
            <a:avLst/>
          </a:prstGeom>
          <a:ln>
            <a:solidFill>
              <a:schemeClr val="accent1"/>
            </a:solidFill>
          </a:ln>
        </p:spPr>
      </p:pic>
      <p:pic>
        <p:nvPicPr>
          <p:cNvPr id="15" name="Obrázok 14" descr="Obrázok, na ktorom je laboratórne vybavenie, zdravotnícke zariadenie, vnútri, hrnček&#10;&#10;Obsah vygenerovaný pomocou AI môže byť nesprávny.">
            <a:extLst>
              <a:ext uri="{FF2B5EF4-FFF2-40B4-BE49-F238E27FC236}">
                <a16:creationId xmlns:a16="http://schemas.microsoft.com/office/drawing/2014/main" id="{7A5F0D4D-C0D0-AC61-B2E1-335E3CD24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2795" y="2219094"/>
            <a:ext cx="2779205" cy="4560848"/>
          </a:xfrm>
          <a:prstGeom prst="rect">
            <a:avLst/>
          </a:prstGeom>
        </p:spPr>
      </p:pic>
      <p:sp>
        <p:nvSpPr>
          <p:cNvPr id="4" name="BlokTextu 3">
            <a:extLst>
              <a:ext uri="{FF2B5EF4-FFF2-40B4-BE49-F238E27FC236}">
                <a16:creationId xmlns:a16="http://schemas.microsoft.com/office/drawing/2014/main" id="{C8FA4A4D-CD53-1649-1E9B-C42AD68DBD0B}"/>
              </a:ext>
            </a:extLst>
          </p:cNvPr>
          <p:cNvSpPr txBox="1"/>
          <p:nvPr/>
        </p:nvSpPr>
        <p:spPr>
          <a:xfrm>
            <a:off x="5116830" y="6332552"/>
            <a:ext cx="1805302" cy="369332"/>
          </a:xfrm>
          <a:prstGeom prst="rect">
            <a:avLst/>
          </a:prstGeom>
          <a:noFill/>
        </p:spPr>
        <p:txBody>
          <a:bodyPr wrap="none" rtlCol="0">
            <a:spAutoFit/>
          </a:bodyPr>
          <a:lstStyle/>
          <a:p>
            <a:r>
              <a:rPr lang="sk-SK" noProof="0" dirty="0"/>
              <a:t>pôdna vzorka </a:t>
            </a:r>
            <a:r>
              <a:rPr lang="sk-SK" noProof="0" dirty="0">
                <a:sym typeface="Wingdings" panose="05000000000000000000" pitchFamily="2" charset="2"/>
              </a:rPr>
              <a:t></a:t>
            </a:r>
            <a:endParaRPr lang="sk-SK" noProof="0" dirty="0"/>
          </a:p>
        </p:txBody>
      </p:sp>
    </p:spTree>
    <p:extLst>
      <p:ext uri="{BB962C8B-B14F-4D97-AF65-F5344CB8AC3E}">
        <p14:creationId xmlns:p14="http://schemas.microsoft.com/office/powerpoint/2010/main" val="25829167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DF088AC-DB51-CFFC-DD8A-DB973B0D2EF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44EAF48-943A-C531-FF7E-8C27BEEBEBF9}"/>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meranie pôdnej respirácie - výsledky</a:t>
            </a:r>
            <a:r>
              <a:rPr lang="sk-SK" sz="2400" noProof="0" dirty="0"/>
              <a:t>)</a:t>
            </a:r>
          </a:p>
        </p:txBody>
      </p:sp>
      <p:pic>
        <p:nvPicPr>
          <p:cNvPr id="20" name="Obrázok 19">
            <a:extLst>
              <a:ext uri="{FF2B5EF4-FFF2-40B4-BE49-F238E27FC236}">
                <a16:creationId xmlns:a16="http://schemas.microsoft.com/office/drawing/2014/main" id="{16B94F49-89B8-D825-8075-87BA99875D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372" y="2939776"/>
            <a:ext cx="4213469" cy="3555253"/>
          </a:xfrm>
          <a:prstGeom prst="rect">
            <a:avLst/>
          </a:prstGeom>
          <a:ln>
            <a:solidFill>
              <a:schemeClr val="accent1"/>
            </a:solidFill>
          </a:ln>
        </p:spPr>
      </p:pic>
      <p:sp>
        <p:nvSpPr>
          <p:cNvPr id="3" name="BlokTextu 2">
            <a:extLst>
              <a:ext uri="{FF2B5EF4-FFF2-40B4-BE49-F238E27FC236}">
                <a16:creationId xmlns:a16="http://schemas.microsoft.com/office/drawing/2014/main" id="{6BA2917D-B8FF-97C6-0110-196E8D215C52}"/>
              </a:ext>
            </a:extLst>
          </p:cNvPr>
          <p:cNvSpPr txBox="1"/>
          <p:nvPr/>
        </p:nvSpPr>
        <p:spPr>
          <a:xfrm>
            <a:off x="378372" y="1108842"/>
            <a:ext cx="4213469" cy="1661993"/>
          </a:xfrm>
          <a:prstGeom prst="rect">
            <a:avLst/>
          </a:prstGeom>
          <a:noFill/>
          <a:ln>
            <a:solidFill>
              <a:schemeClr val="accent1"/>
            </a:solidFill>
          </a:ln>
        </p:spPr>
        <p:txBody>
          <a:bodyPr wrap="square" rtlCol="0">
            <a:spAutoFit/>
          </a:bodyPr>
          <a:lstStyle/>
          <a:p>
            <a:r>
              <a:rPr lang="sk-SK" sz="1700" noProof="0" dirty="0"/>
              <a:t>Z grafu vidno, že čím viac CO</a:t>
            </a:r>
            <a:r>
              <a:rPr lang="sk-SK" sz="1700" baseline="-25000" noProof="0" dirty="0"/>
              <a:t>2</a:t>
            </a:r>
            <a:r>
              <a:rPr lang="sk-SK" sz="1700" noProof="0" dirty="0"/>
              <a:t> vzorka vyprodukuje, tým nižšia je spotreba HCl pri titrácii. Je to tým, že viac vyprodukovaného CO</a:t>
            </a:r>
            <a:r>
              <a:rPr lang="sk-SK" sz="1700" baseline="-25000" noProof="0" dirty="0"/>
              <a:t>2</a:t>
            </a:r>
            <a:r>
              <a:rPr lang="sk-SK" sz="1700" noProof="0" dirty="0"/>
              <a:t> spôsobilo väčší pokles koncentrácie NaOH (a tým pádom menej HCl bolo treba na jeho neutralizáciu)</a:t>
            </a:r>
          </a:p>
        </p:txBody>
      </p:sp>
      <p:sp>
        <p:nvSpPr>
          <p:cNvPr id="5" name="BlokTextu 4">
            <a:extLst>
              <a:ext uri="{FF2B5EF4-FFF2-40B4-BE49-F238E27FC236}">
                <a16:creationId xmlns:a16="http://schemas.microsoft.com/office/drawing/2014/main" id="{9C44E173-D1C1-F4A8-6187-F957DE9B55DC}"/>
              </a:ext>
            </a:extLst>
          </p:cNvPr>
          <p:cNvSpPr txBox="1"/>
          <p:nvPr/>
        </p:nvSpPr>
        <p:spPr>
          <a:xfrm>
            <a:off x="5186266" y="4838687"/>
            <a:ext cx="6911140" cy="1246495"/>
          </a:xfrm>
          <a:prstGeom prst="rect">
            <a:avLst/>
          </a:prstGeom>
          <a:noFill/>
        </p:spPr>
        <p:txBody>
          <a:bodyPr wrap="square" rtlCol="0">
            <a:spAutoFit/>
          </a:bodyPr>
          <a:lstStyle/>
          <a:p>
            <a:r>
              <a:rPr lang="sk-SK" sz="1500" noProof="0" dirty="0"/>
              <a:t>* Pri meraní sa robí aj tzv. "kontrola“, čo je rovnaká fľaša, ako tie ktoré obsahujú pôdu, s tým rozdielom, že “kontrola” obsahuje iba NaOH (bez pôdy, čiže bez produkcie CO₂). V jej prípade sa pri titrácii spotrebuje (takmer) 25 ml HCl (0,1 M), čo zodpovedá neutralizácii </a:t>
            </a:r>
            <a:r>
              <a:rPr lang="sk-SK" sz="1500" dirty="0"/>
              <a:t>(takmer) </a:t>
            </a:r>
            <a:r>
              <a:rPr lang="sk-SK" sz="1500" noProof="0" dirty="0"/>
              <a:t>25 ml pôvodne prítomného 0,1 M NaOH. Čiže Δ HCl = spotreba HCl pri “kontrole” mínus spotreba pri titrácii konkrétnej vzorky.</a:t>
            </a:r>
          </a:p>
        </p:txBody>
      </p:sp>
      <p:graphicFrame>
        <p:nvGraphicFramePr>
          <p:cNvPr id="6" name="Tabuľka 5">
            <a:extLst>
              <a:ext uri="{FF2B5EF4-FFF2-40B4-BE49-F238E27FC236}">
                <a16:creationId xmlns:a16="http://schemas.microsoft.com/office/drawing/2014/main" id="{15430BC4-9595-94DB-9308-7264F6C00413}"/>
              </a:ext>
            </a:extLst>
          </p:cNvPr>
          <p:cNvGraphicFramePr>
            <a:graphicFrameLocks noGrp="1"/>
          </p:cNvGraphicFramePr>
          <p:nvPr>
            <p:extLst>
              <p:ext uri="{D42A27DB-BD31-4B8C-83A1-F6EECF244321}">
                <p14:modId xmlns:p14="http://schemas.microsoft.com/office/powerpoint/2010/main" val="76327057"/>
              </p:ext>
            </p:extLst>
          </p:nvPr>
        </p:nvGraphicFramePr>
        <p:xfrm>
          <a:off x="4696945" y="1106214"/>
          <a:ext cx="7400461" cy="3667125"/>
        </p:xfrm>
        <a:graphic>
          <a:graphicData uri="http://schemas.openxmlformats.org/drawingml/2006/table">
            <a:tbl>
              <a:tblPr>
                <a:tableStyleId>{5C22544A-7EE6-4342-B048-85BDC9FD1C3A}</a:tableStyleId>
              </a:tblPr>
              <a:tblGrid>
                <a:gridCol w="886738">
                  <a:extLst>
                    <a:ext uri="{9D8B030D-6E8A-4147-A177-3AD203B41FA5}">
                      <a16:colId xmlns:a16="http://schemas.microsoft.com/office/drawing/2014/main" val="3272438952"/>
                    </a:ext>
                  </a:extLst>
                </a:gridCol>
                <a:gridCol w="1586612">
                  <a:extLst>
                    <a:ext uri="{9D8B030D-6E8A-4147-A177-3AD203B41FA5}">
                      <a16:colId xmlns:a16="http://schemas.microsoft.com/office/drawing/2014/main" val="3190804391"/>
                    </a:ext>
                  </a:extLst>
                </a:gridCol>
                <a:gridCol w="1160759">
                  <a:extLst>
                    <a:ext uri="{9D8B030D-6E8A-4147-A177-3AD203B41FA5}">
                      <a16:colId xmlns:a16="http://schemas.microsoft.com/office/drawing/2014/main" val="1729249538"/>
                    </a:ext>
                  </a:extLst>
                </a:gridCol>
                <a:gridCol w="1924807">
                  <a:extLst>
                    <a:ext uri="{9D8B030D-6E8A-4147-A177-3AD203B41FA5}">
                      <a16:colId xmlns:a16="http://schemas.microsoft.com/office/drawing/2014/main" val="3932849863"/>
                    </a:ext>
                  </a:extLst>
                </a:gridCol>
                <a:gridCol w="1841545">
                  <a:extLst>
                    <a:ext uri="{9D8B030D-6E8A-4147-A177-3AD203B41FA5}">
                      <a16:colId xmlns:a16="http://schemas.microsoft.com/office/drawing/2014/main" val="2894680162"/>
                    </a:ext>
                  </a:extLst>
                </a:gridCol>
              </a:tblGrid>
              <a:tr h="571500">
                <a:tc>
                  <a:txBody>
                    <a:bodyPr/>
                    <a:lstStyle/>
                    <a:p>
                      <a:pPr algn="ctr" fontAlgn="ctr">
                        <a:buNone/>
                      </a:pPr>
                      <a:r>
                        <a:rPr lang="sk-SK" sz="1500" u="none" strike="noStrike" dirty="0">
                          <a:effectLst/>
                        </a:rPr>
                        <a:t>Vzorka</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it-IT" sz="1500" u="none" strike="noStrike">
                          <a:effectLst/>
                        </a:rPr>
                        <a:t>HCl (mL)   spotreba pri titrácii</a:t>
                      </a:r>
                      <a:endParaRPr lang="it-IT" sz="15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l-GR" sz="1500" u="none" strike="noStrike">
                          <a:effectLst/>
                        </a:rPr>
                        <a:t>Δ</a:t>
                      </a:r>
                      <a:r>
                        <a:rPr lang="en-GB" sz="1500" u="none" strike="noStrike" dirty="0">
                          <a:effectLst/>
                        </a:rPr>
                        <a:t>HCl*     (mL)</a:t>
                      </a:r>
                      <a:endParaRPr lang="en-GB"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pl-PL" sz="1500" u="none" strike="noStrike">
                          <a:effectLst/>
                        </a:rPr>
                        <a:t>produkcia CO₂ </a:t>
                      </a:r>
                      <a:r>
                        <a:rPr lang="en-US" sz="1500" u="none" strike="noStrike" dirty="0">
                          <a:effectLst/>
                        </a:rPr>
                        <a:t>(</a:t>
                      </a:r>
                      <a:r>
                        <a:rPr lang="pl-PL" sz="1500" u="none" strike="noStrike">
                          <a:effectLst/>
                        </a:rPr>
                        <a:t>mg</a:t>
                      </a:r>
                      <a:r>
                        <a:rPr lang="en-US" sz="1500" u="none" strike="noStrike" dirty="0">
                          <a:effectLst/>
                        </a:rPr>
                        <a:t>)</a:t>
                      </a:r>
                      <a:r>
                        <a:rPr lang="pl-PL" sz="1500" u="none" strike="noStrike">
                          <a:effectLst/>
                        </a:rPr>
                        <a:t> na 50 g pôdy za 24h</a:t>
                      </a:r>
                      <a:endParaRPr lang="pl-PL" sz="15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pl-PL" sz="1500" u="none" strike="noStrike">
                          <a:effectLst/>
                        </a:rPr>
                        <a:t>produkcia CO₂ </a:t>
                      </a:r>
                      <a:r>
                        <a:rPr lang="en-US" sz="1500" u="none" strike="noStrike" dirty="0">
                          <a:effectLst/>
                        </a:rPr>
                        <a:t>(</a:t>
                      </a:r>
                      <a:r>
                        <a:rPr lang="pl-PL" sz="1500" u="none" strike="noStrike">
                          <a:effectLst/>
                        </a:rPr>
                        <a:t>mg</a:t>
                      </a:r>
                      <a:r>
                        <a:rPr lang="en-US" sz="1500" u="none" strike="noStrike" dirty="0">
                          <a:effectLst/>
                        </a:rPr>
                        <a:t>)</a:t>
                      </a:r>
                      <a:r>
                        <a:rPr lang="pl-PL" sz="1500" u="none" strike="noStrike">
                          <a:effectLst/>
                        </a:rPr>
                        <a:t> na 1 kg pôdy za 24h</a:t>
                      </a:r>
                      <a:endParaRPr lang="pl-PL" sz="15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87059876"/>
                  </a:ext>
                </a:extLst>
              </a:tr>
              <a:tr h="190500">
                <a:tc>
                  <a:txBody>
                    <a:bodyPr/>
                    <a:lstStyle/>
                    <a:p>
                      <a:pPr algn="ctr" fontAlgn="ctr">
                        <a:buNone/>
                      </a:pPr>
                      <a:r>
                        <a:rPr lang="sk-SK" sz="1500" u="none" strike="noStrike" dirty="0">
                          <a:effectLst/>
                        </a:rPr>
                        <a:t>1</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22.6</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2.4</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5.3</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106</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448021810"/>
                  </a:ext>
                </a:extLst>
              </a:tr>
              <a:tr h="190500">
                <a:tc>
                  <a:txBody>
                    <a:bodyPr/>
                    <a:lstStyle/>
                    <a:p>
                      <a:pPr algn="ctr" fontAlgn="ctr">
                        <a:buNone/>
                      </a:pPr>
                      <a:r>
                        <a:rPr lang="sk-SK" sz="1500" u="none" strike="noStrike" dirty="0">
                          <a:effectLst/>
                        </a:rPr>
                        <a:t>2</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23.9</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1.06</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2.35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47</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104580578"/>
                  </a:ext>
                </a:extLst>
              </a:tr>
              <a:tr h="190500">
                <a:tc>
                  <a:txBody>
                    <a:bodyPr/>
                    <a:lstStyle/>
                    <a:p>
                      <a:pPr algn="ctr" fontAlgn="ctr">
                        <a:buNone/>
                      </a:pPr>
                      <a:r>
                        <a:rPr lang="sk-SK" sz="1500" u="none" strike="noStrike" dirty="0">
                          <a:effectLst/>
                        </a:rPr>
                        <a:t>3</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23.3</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1.67</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3.65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73</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726495600"/>
                  </a:ext>
                </a:extLst>
              </a:tr>
              <a:tr h="190500">
                <a:tc>
                  <a:txBody>
                    <a:bodyPr/>
                    <a:lstStyle/>
                    <a:p>
                      <a:pPr algn="ctr" fontAlgn="ctr">
                        <a:buNone/>
                      </a:pPr>
                      <a:r>
                        <a:rPr lang="sk-SK" sz="1500" u="none" strike="noStrike" dirty="0">
                          <a:effectLst/>
                        </a:rPr>
                        <a:t>4</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20.3</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4.66</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10.25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205</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14204116"/>
                  </a:ext>
                </a:extLst>
              </a:tr>
              <a:tr h="190500">
                <a:tc>
                  <a:txBody>
                    <a:bodyPr/>
                    <a:lstStyle/>
                    <a:p>
                      <a:pPr algn="ctr" fontAlgn="ctr">
                        <a:buNone/>
                      </a:pPr>
                      <a:r>
                        <a:rPr lang="sk-SK" sz="1500" u="none" strike="noStrike" dirty="0">
                          <a:effectLst/>
                        </a:rPr>
                        <a:t>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22.4</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2.61</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5.75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115</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56315460"/>
                  </a:ext>
                </a:extLst>
              </a:tr>
              <a:tr h="190500">
                <a:tc>
                  <a:txBody>
                    <a:bodyPr/>
                    <a:lstStyle/>
                    <a:p>
                      <a:pPr algn="ctr" fontAlgn="ctr">
                        <a:buNone/>
                      </a:pPr>
                      <a:r>
                        <a:rPr lang="sk-SK" sz="1500" u="none" strike="noStrike" dirty="0">
                          <a:effectLst/>
                        </a:rPr>
                        <a:t>6</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22.4</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2.55</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5.6</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112</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93839524"/>
                  </a:ext>
                </a:extLst>
              </a:tr>
              <a:tr h="190500">
                <a:tc>
                  <a:txBody>
                    <a:bodyPr/>
                    <a:lstStyle/>
                    <a:p>
                      <a:pPr algn="ctr" fontAlgn="ctr">
                        <a:buNone/>
                      </a:pPr>
                      <a:r>
                        <a:rPr lang="sk-SK" sz="1500" u="none" strike="noStrike" dirty="0">
                          <a:effectLst/>
                        </a:rPr>
                        <a:t>7</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21.4</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3.57</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7.85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157</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78809624"/>
                  </a:ext>
                </a:extLst>
              </a:tr>
              <a:tr h="190500">
                <a:tc>
                  <a:txBody>
                    <a:bodyPr/>
                    <a:lstStyle/>
                    <a:p>
                      <a:pPr algn="ctr" fontAlgn="ctr">
                        <a:buNone/>
                      </a:pPr>
                      <a:r>
                        <a:rPr lang="sk-SK" sz="1500" u="none" strike="noStrike" dirty="0">
                          <a:effectLst/>
                        </a:rPr>
                        <a:t>8</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22.3</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2.67</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5.95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119</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57724421"/>
                  </a:ext>
                </a:extLst>
              </a:tr>
              <a:tr h="190500">
                <a:tc>
                  <a:txBody>
                    <a:bodyPr/>
                    <a:lstStyle/>
                    <a:p>
                      <a:pPr algn="ctr" fontAlgn="ctr">
                        <a:buNone/>
                      </a:pPr>
                      <a:r>
                        <a:rPr lang="sk-SK" sz="1500" u="none" strike="noStrike" dirty="0">
                          <a:effectLst/>
                        </a:rPr>
                        <a:t>9</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23.3</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1.67</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3.75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75</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704217948"/>
                  </a:ext>
                </a:extLst>
              </a:tr>
              <a:tr h="190500">
                <a:tc>
                  <a:txBody>
                    <a:bodyPr/>
                    <a:lstStyle/>
                    <a:p>
                      <a:pPr algn="ctr" fontAlgn="ctr">
                        <a:buNone/>
                      </a:pPr>
                      <a:r>
                        <a:rPr lang="sk-SK" sz="1500" u="none" strike="noStrike" dirty="0">
                          <a:effectLst/>
                        </a:rPr>
                        <a:t>10</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23.6</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1.36</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3</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60</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03130131"/>
                  </a:ext>
                </a:extLst>
              </a:tr>
              <a:tr h="190500">
                <a:tc>
                  <a:txBody>
                    <a:bodyPr/>
                    <a:lstStyle/>
                    <a:p>
                      <a:pPr algn="ctr" fontAlgn="ctr">
                        <a:buNone/>
                      </a:pPr>
                      <a:r>
                        <a:rPr lang="sk-SK" sz="1500" u="none" strike="noStrike" dirty="0">
                          <a:effectLst/>
                        </a:rPr>
                        <a:t>11</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24</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0.98</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2.15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43</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13068656"/>
                  </a:ext>
                </a:extLst>
              </a:tr>
              <a:tr h="190500">
                <a:tc>
                  <a:txBody>
                    <a:bodyPr/>
                    <a:lstStyle/>
                    <a:p>
                      <a:pPr algn="ctr" fontAlgn="ctr">
                        <a:buNone/>
                      </a:pPr>
                      <a:r>
                        <a:rPr lang="sk-SK" sz="1500" u="none" strike="noStrike" dirty="0">
                          <a:effectLst/>
                        </a:rPr>
                        <a:t>12</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23.3</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1.67</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3.75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75</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947970182"/>
                  </a:ext>
                </a:extLst>
              </a:tr>
              <a:tr h="190500">
                <a:tc>
                  <a:txBody>
                    <a:bodyPr/>
                    <a:lstStyle/>
                    <a:p>
                      <a:pPr algn="ctr" fontAlgn="ctr">
                        <a:buNone/>
                      </a:pPr>
                      <a:r>
                        <a:rPr lang="sk-SK" sz="1500" u="none" strike="noStrike" dirty="0">
                          <a:effectLst/>
                        </a:rPr>
                        <a:t>13</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23.5</a:t>
                      </a:r>
                      <a:endParaRPr lang="sk-SK" sz="15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GB" sz="1500" u="none" strike="noStrike" dirty="0">
                          <a:effectLst/>
                        </a:rPr>
                        <a:t>1.45</a:t>
                      </a:r>
                      <a:endParaRPr lang="en-GB"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3.25</a:t>
                      </a:r>
                      <a:endParaRPr lang="sk-SK" sz="15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sk-SK" sz="1500" u="none" strike="noStrike" dirty="0">
                          <a:effectLst/>
                        </a:rPr>
                        <a:t>65</a:t>
                      </a:r>
                      <a:endParaRPr lang="sk-SK" sz="15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57144403"/>
                  </a:ext>
                </a:extLst>
              </a:tr>
            </a:tbl>
          </a:graphicData>
        </a:graphic>
      </p:graphicFrame>
      <p:sp>
        <p:nvSpPr>
          <p:cNvPr id="4" name="BlokTextu 3">
            <a:extLst>
              <a:ext uri="{FF2B5EF4-FFF2-40B4-BE49-F238E27FC236}">
                <a16:creationId xmlns:a16="http://schemas.microsoft.com/office/drawing/2014/main" id="{A46A0C24-B02B-5E53-0DFF-751716D1A6A3}"/>
              </a:ext>
            </a:extLst>
          </p:cNvPr>
          <p:cNvSpPr txBox="1"/>
          <p:nvPr/>
        </p:nvSpPr>
        <p:spPr>
          <a:xfrm>
            <a:off x="5186266" y="6150530"/>
            <a:ext cx="6455607" cy="646331"/>
          </a:xfrm>
          <a:prstGeom prst="rect">
            <a:avLst/>
          </a:prstGeom>
          <a:noFill/>
          <a:ln>
            <a:solidFill>
              <a:schemeClr val="accent1"/>
            </a:solidFill>
          </a:ln>
        </p:spPr>
        <p:txBody>
          <a:bodyPr wrap="square" rtlCol="0">
            <a:spAutoFit/>
          </a:bodyPr>
          <a:lstStyle/>
          <a:p>
            <a:r>
              <a:rPr lang="sk-SK" noProof="0" dirty="0"/>
              <a:t>CO</a:t>
            </a:r>
            <a:r>
              <a:rPr lang="sk-SK" baseline="-25000" noProof="0" dirty="0"/>
              <a:t>2</a:t>
            </a:r>
            <a:r>
              <a:rPr lang="sk-SK" noProof="0" dirty="0"/>
              <a:t> = 2.1927 ΔHCl + 0.0386 </a:t>
            </a:r>
            <a:r>
              <a:rPr lang="sk-SK" noProof="0" dirty="0">
                <a:sym typeface="Wingdings" panose="05000000000000000000" pitchFamily="2" charset="2"/>
              </a:rPr>
              <a:t> aby sme získali údaj pre 1 kg pôdy musíme danú hodnotu vynásobiť 20</a:t>
            </a:r>
            <a:endParaRPr lang="sk-SK" noProof="0" dirty="0"/>
          </a:p>
        </p:txBody>
      </p:sp>
    </p:spTree>
    <p:extLst>
      <p:ext uri="{BB962C8B-B14F-4D97-AF65-F5344CB8AC3E}">
        <p14:creationId xmlns:p14="http://schemas.microsoft.com/office/powerpoint/2010/main" val="2787791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7547D28-7AC8-7898-9E5C-27BDD47E726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93B4FBA-3B8C-5E79-5E64-66C4ADB8796D}"/>
              </a:ext>
            </a:extLst>
          </p:cNvPr>
          <p:cNvSpPr>
            <a:spLocks noGrp="1"/>
          </p:cNvSpPr>
          <p:nvPr>
            <p:ph type="title"/>
          </p:nvPr>
        </p:nvSpPr>
        <p:spPr>
          <a:xfrm>
            <a:off x="700635" y="267634"/>
            <a:ext cx="10691265" cy="1055557"/>
          </a:xfrm>
        </p:spPr>
        <p:txBody>
          <a:bodyPr anchor="ctr">
            <a:normAutofit/>
          </a:bodyPr>
          <a:lstStyle/>
          <a:p>
            <a:r>
              <a:rPr lang="sk-SK" sz="2400" noProof="0" dirty="0"/>
              <a:t>Acidobázické reakcie (</a:t>
            </a:r>
            <a:r>
              <a:rPr lang="sk-SK" sz="2400" cap="none" noProof="0" dirty="0"/>
              <a:t>meranie pôdnej respirácie – </a:t>
            </a:r>
            <a:r>
              <a:rPr lang="sk-SK" sz="2400" cap="none" dirty="0"/>
              <a:t>z</a:t>
            </a:r>
            <a:r>
              <a:rPr lang="sk-SK" sz="2400" cap="none" noProof="0" dirty="0"/>
              <a:t>opár poznámok k metóde</a:t>
            </a:r>
            <a:r>
              <a:rPr lang="sk-SK" sz="2400" noProof="0" dirty="0"/>
              <a:t>)</a:t>
            </a:r>
          </a:p>
        </p:txBody>
      </p:sp>
      <p:sp>
        <p:nvSpPr>
          <p:cNvPr id="7" name="Zástupný objekt pre obsah 2">
            <a:extLst>
              <a:ext uri="{FF2B5EF4-FFF2-40B4-BE49-F238E27FC236}">
                <a16:creationId xmlns:a16="http://schemas.microsoft.com/office/drawing/2014/main" id="{56C67FB5-AFAA-74AA-68F6-73B532B5656C}"/>
              </a:ext>
            </a:extLst>
          </p:cNvPr>
          <p:cNvSpPr>
            <a:spLocks noGrp="1"/>
          </p:cNvSpPr>
          <p:nvPr>
            <p:ph idx="1"/>
          </p:nvPr>
        </p:nvSpPr>
        <p:spPr>
          <a:xfrm>
            <a:off x="700635" y="1463036"/>
            <a:ext cx="11320130" cy="5394964"/>
          </a:xfrm>
        </p:spPr>
        <p:txBody>
          <a:bodyPr>
            <a:normAutofit/>
          </a:bodyPr>
          <a:lstStyle/>
          <a:p>
            <a:r>
              <a:rPr lang="sk-SK" sz="1800" dirty="0"/>
              <a:t>Princíp merania využíva reakciu CO₂ + 2 NaOH → Na₂CO₃ + H₂O, kde jedným z produktov je Na</a:t>
            </a:r>
            <a:r>
              <a:rPr lang="sk-SK" sz="1800" baseline="-25000" dirty="0"/>
              <a:t>2</a:t>
            </a:r>
            <a:r>
              <a:rPr lang="sk-SK" sz="1800" dirty="0"/>
              <a:t>CO</a:t>
            </a:r>
            <a:r>
              <a:rPr lang="sk-SK" sz="1800" baseline="-25000" dirty="0"/>
              <a:t>3</a:t>
            </a:r>
            <a:r>
              <a:rPr lang="sk-SK" sz="1800" dirty="0"/>
              <a:t>, čo je rozpustná látka s ktorou HCl reaguje. Z toho vyplýva, že jej prítomnosť v roztoku NaOH je nežiaduca a viedla by pravdepodobne k určitému skresleniu výsledkov, keďže spotreba HCl by nebola proporcionálna iba poklesu koncentrácie NaOH, ale zvyšovala by ju aj reakcia s Na</a:t>
            </a:r>
            <a:r>
              <a:rPr lang="sk-SK" sz="1800" baseline="-25000" dirty="0"/>
              <a:t>2</a:t>
            </a:r>
            <a:r>
              <a:rPr lang="sk-SK" sz="1800" dirty="0"/>
              <a:t>CO</a:t>
            </a:r>
            <a:r>
              <a:rPr lang="sk-SK" sz="1800" baseline="-25000" dirty="0"/>
              <a:t>3</a:t>
            </a:r>
            <a:r>
              <a:rPr lang="sk-SK" sz="1800" dirty="0"/>
              <a:t>.   </a:t>
            </a:r>
          </a:p>
          <a:p>
            <a:r>
              <a:rPr lang="sk-SK" sz="1800" noProof="0" dirty="0"/>
              <a:t>Z toho dôvodu sa pred titráciou pridáva do roztoku NaOH chlorid bárnatý (2 ml, 1,5 M BaCl</a:t>
            </a:r>
            <a:r>
              <a:rPr lang="sk-SK" sz="1800" baseline="-25000" noProof="0" dirty="0"/>
              <a:t>2</a:t>
            </a:r>
            <a:r>
              <a:rPr lang="sk-SK" sz="1800" dirty="0"/>
              <a:t>). To vyvolá reakciu: BaCl₂ + Na₂CO₃ → BaCO₃↓ + 2 NaCl. Vidíme, že síce vzniká opäť uhličitan, avšak BaCO</a:t>
            </a:r>
            <a:r>
              <a:rPr lang="sk-SK" sz="1800" baseline="-25000" dirty="0"/>
              <a:t>3</a:t>
            </a:r>
            <a:r>
              <a:rPr lang="sk-SK" sz="1800" dirty="0"/>
              <a:t> je oveľa menej rozpustný ako Na</a:t>
            </a:r>
            <a:r>
              <a:rPr lang="sk-SK" sz="1800" baseline="-25000" dirty="0"/>
              <a:t>2</a:t>
            </a:r>
            <a:r>
              <a:rPr lang="sk-SK" sz="1800" dirty="0"/>
              <a:t>CO</a:t>
            </a:r>
            <a:r>
              <a:rPr lang="sk-SK" sz="1800" baseline="-25000" dirty="0"/>
              <a:t>3</a:t>
            </a:r>
            <a:r>
              <a:rPr lang="sk-SK" sz="1800" dirty="0"/>
              <a:t> a následkom reakcie vypadáva z roztoku v pevnom skupenstve. To znamená, že HCl pridávaná do roztoku pri titrácii bude prednostne reagovať s NaOH a nie s BaCO</a:t>
            </a:r>
            <a:r>
              <a:rPr lang="sk-SK" sz="1800" baseline="-25000" dirty="0"/>
              <a:t>3</a:t>
            </a:r>
            <a:r>
              <a:rPr lang="sk-SK" sz="1800" dirty="0"/>
              <a:t>.</a:t>
            </a:r>
          </a:p>
          <a:p>
            <a:r>
              <a:rPr lang="sk-SK" sz="1800" dirty="0"/>
              <a:t>Vzťah pre výpočet uvoľneného CO</a:t>
            </a:r>
            <a:r>
              <a:rPr lang="sk-SK" sz="1800" baseline="-25000" dirty="0"/>
              <a:t>2 </a:t>
            </a:r>
            <a:r>
              <a:rPr lang="sk-SK" sz="1800" dirty="0"/>
              <a:t>má zjednodušený tvar: CO</a:t>
            </a:r>
            <a:r>
              <a:rPr lang="sk-SK" sz="1800" baseline="-25000" dirty="0"/>
              <a:t>2</a:t>
            </a:r>
            <a:r>
              <a:rPr lang="sk-SK" sz="1800" dirty="0"/>
              <a:t> = 2,2 ΔHCl. Prečo násobíme ΔHCl práve číslom 2,2 ? Pri výpočte vlastne musíme previesť objem ΔHCl (ml) na hmotnosť CO</a:t>
            </a:r>
            <a:r>
              <a:rPr lang="sk-SK" sz="1800" baseline="-25000" dirty="0"/>
              <a:t>2</a:t>
            </a:r>
            <a:r>
              <a:rPr lang="sk-SK" sz="1800" dirty="0"/>
              <a:t> (mg). Zo stechiometrie prvej </a:t>
            </a:r>
            <a:r>
              <a:rPr lang="sk-SK" sz="1800"/>
              <a:t>reakcie </a:t>
            </a:r>
            <a:r>
              <a:rPr lang="en-US" sz="1800"/>
              <a:t>vieme</a:t>
            </a:r>
            <a:r>
              <a:rPr lang="sk-SK" sz="1800"/>
              <a:t>, </a:t>
            </a:r>
            <a:r>
              <a:rPr lang="sk-SK" sz="1800" dirty="0"/>
              <a:t>že koncentrácia NaOH sa zníži o 2 moly, keď roztok hydroxidu zreaguje s 1 molom CO</a:t>
            </a:r>
            <a:r>
              <a:rPr lang="sk-SK" sz="1800" baseline="-25000" dirty="0"/>
              <a:t>2</a:t>
            </a:r>
            <a:r>
              <a:rPr lang="sk-SK" sz="1800" dirty="0"/>
              <a:t>. Zároveň vieme, že v rámci reakcie pri titrácii reaguje HCl s NaOH v pomere 1:1, pričom obe látky majú zhodnú koncentráciu (0,1 M</a:t>
            </a:r>
            <a:r>
              <a:rPr lang="sk-SK" sz="1800"/>
              <a:t>). Čiže</a:t>
            </a:r>
            <a:r>
              <a:rPr lang="en-US" sz="1800"/>
              <a:t>,</a:t>
            </a:r>
            <a:r>
              <a:rPr lang="sk-SK" sz="1800"/>
              <a:t> </a:t>
            </a:r>
            <a:r>
              <a:rPr lang="sk-SK" sz="1800" dirty="0"/>
              <a:t>tak ako je 1 mol CO</a:t>
            </a:r>
            <a:r>
              <a:rPr lang="sk-SK" sz="1800" baseline="-25000" dirty="0"/>
              <a:t>2</a:t>
            </a:r>
            <a:r>
              <a:rPr lang="sk-SK" sz="1800" dirty="0"/>
              <a:t> ekvivalentný 2 molom NaOH, bude 1 mol CO</a:t>
            </a:r>
            <a:r>
              <a:rPr lang="sk-SK" sz="1800" baseline="-25000" dirty="0"/>
              <a:t>2</a:t>
            </a:r>
            <a:r>
              <a:rPr lang="sk-SK" sz="1800" dirty="0"/>
              <a:t> ekvivalentný 2 molom </a:t>
            </a:r>
            <a:r>
              <a:rPr lang="sk-SK" sz="1800"/>
              <a:t>HCl.</a:t>
            </a:r>
            <a:r>
              <a:rPr lang="en-US" sz="1800"/>
              <a:t> </a:t>
            </a:r>
            <a:r>
              <a:rPr lang="sk-SK" sz="1800"/>
              <a:t>1 </a:t>
            </a:r>
            <a:r>
              <a:rPr lang="sk-SK" sz="1800" dirty="0"/>
              <a:t>mililiter 0,1 molárnej </a:t>
            </a:r>
            <a:r>
              <a:rPr lang="sk-SK" sz="1800" dirty="0" err="1"/>
              <a:t>HCl</a:t>
            </a:r>
            <a:r>
              <a:rPr lang="sk-SK" sz="1800"/>
              <a:t> obsahuje 0,0001 molov. Dané množstvo je ekvivalentné 0,00005 molom CO</a:t>
            </a:r>
            <a:r>
              <a:rPr lang="sk-SK" sz="1800" baseline="-25000"/>
              <a:t>2</a:t>
            </a:r>
            <a:r>
              <a:rPr lang="sk-SK" sz="1800"/>
              <a:t>. </a:t>
            </a:r>
            <a:r>
              <a:rPr lang="sk-SK" sz="1800" dirty="0"/>
              <a:t>Keďže vieme, že 1 mol CO</a:t>
            </a:r>
            <a:r>
              <a:rPr lang="sk-SK" sz="1800" baseline="-25000" dirty="0"/>
              <a:t>2</a:t>
            </a:r>
            <a:r>
              <a:rPr lang="sk-SK" sz="1800" dirty="0"/>
              <a:t> má hmotnosť 44,01 g (na základe mólovej hmotnosti), ľahko vypočítame, že 0,00005 molu má hmotnosť 44,01 x 0,00005 = 0,0022005 </a:t>
            </a:r>
            <a:r>
              <a:rPr lang="sk-SK" sz="1800" dirty="0">
                <a:sym typeface="Wingdings" panose="05000000000000000000" pitchFamily="2" charset="2"/>
              </a:rPr>
              <a:t></a:t>
            </a:r>
            <a:r>
              <a:rPr lang="sk-SK" sz="1800" dirty="0"/>
              <a:t> 2,2 mg.</a:t>
            </a:r>
            <a:endParaRPr lang="sk-SK" sz="1800" noProof="0" dirty="0"/>
          </a:p>
        </p:txBody>
      </p:sp>
    </p:spTree>
    <p:extLst>
      <p:ext uri="{BB962C8B-B14F-4D97-AF65-F5344CB8AC3E}">
        <p14:creationId xmlns:p14="http://schemas.microsoft.com/office/powerpoint/2010/main" val="3971035171"/>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1484</TotalTime>
  <Words>4967</Words>
  <PresentationFormat>Širokouhlá</PresentationFormat>
  <Paragraphs>263</Paragraphs>
  <Slides>36</Slides>
  <Notes>6</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36</vt:i4>
      </vt:variant>
    </vt:vector>
  </HeadingPairs>
  <TitlesOfParts>
    <vt:vector size="43" baseType="lpstr">
      <vt:lpstr>Aptos</vt:lpstr>
      <vt:lpstr>Arial</vt:lpstr>
      <vt:lpstr>Calibri</vt:lpstr>
      <vt:lpstr>Calisto MT</vt:lpstr>
      <vt:lpstr>Univers Condensed</vt:lpstr>
      <vt:lpstr>Wingdings</vt:lpstr>
      <vt:lpstr>ChronicleVTI</vt:lpstr>
      <vt:lpstr>Acidobázické reakcie</vt:lpstr>
      <vt:lpstr>Acidobázické – neutralizačné reakcie</vt:lpstr>
      <vt:lpstr>Acidobázické reakcie (HISTÓRIA)</vt:lpstr>
      <vt:lpstr>(vodíkový) PROTÓN</vt:lpstr>
      <vt:lpstr>Konjugovaný (acidobázický) pár</vt:lpstr>
      <vt:lpstr>Acidobázické reakcie (Brønsted–Lowry)</vt:lpstr>
      <vt:lpstr>Konjugovaný (acidobázický) pár</vt:lpstr>
      <vt:lpstr>Acidobázické reakcie (Brønsted–Lowry a konjugované páry – zhrnutie)</vt:lpstr>
      <vt:lpstr>Acidobázické reakcie (príklad – identifikácia konjugovaných párov)</vt:lpstr>
      <vt:lpstr>Acidobázické reakcie (Lewisova teória)</vt:lpstr>
      <vt:lpstr>Acidobázické reakcie (Lewisova teória)</vt:lpstr>
      <vt:lpstr>Acidobázické reakcie (príklad – neutralizácia hydroxidu)</vt:lpstr>
      <vt:lpstr>Acidobázické reakcie (titrácie)</vt:lpstr>
      <vt:lpstr>Acidobázické reakcie (titrácie)</vt:lpstr>
      <vt:lpstr>Acidobázické reakcie (titrácie)</vt:lpstr>
      <vt:lpstr>Acidobázické reakcie (výpočty pre acidobázické titrácie)</vt:lpstr>
      <vt:lpstr>Acidobázické reakcie (výpočty pri acidobázické titrácie)</vt:lpstr>
      <vt:lpstr>Acidobázické reakcie (výpočty pri acidobázické titrácie)</vt:lpstr>
      <vt:lpstr>Autoprotolýza vody</vt:lpstr>
      <vt:lpstr>Parametre pH, pOH a pKw</vt:lpstr>
      <vt:lpstr>Prezentácia programu PowerPoint</vt:lpstr>
      <vt:lpstr>Parameter pK (sila kyseliny)</vt:lpstr>
      <vt:lpstr>Prezentácia programu PowerPoint</vt:lpstr>
      <vt:lpstr>Prezentácia programu PowerPoint</vt:lpstr>
      <vt:lpstr>Prezentácia programu PowerPoint</vt:lpstr>
      <vt:lpstr>Acidobázické reakcie (Pufračné – tlmivé roztoky)</vt:lpstr>
      <vt:lpstr>Acidobázické reakcie (Pufračné – tlmivé roztoky)</vt:lpstr>
      <vt:lpstr>Acidobázické reakcie (Pufračné – tlmivé roztoky)</vt:lpstr>
      <vt:lpstr>Acidobázické reakcie (Acidobázické indikátory)</vt:lpstr>
      <vt:lpstr>Acidobázické reakcie (Acidobázické indikátory)</vt:lpstr>
      <vt:lpstr>Acidobázické reakcie (titračné krivky)</vt:lpstr>
      <vt:lpstr>Prezentácia programu PowerPoint</vt:lpstr>
      <vt:lpstr>Prezentácia programu PowerPoint</vt:lpstr>
      <vt:lpstr>Acidobázické reakcie (aplikácia – príklad)</vt:lpstr>
      <vt:lpstr>Acidobázické reakcie (meranie pôdnej respirácie - výsledky)</vt:lpstr>
      <vt:lpstr>Acidobázické reakcie (meranie pôdnej respirácie – zopár poznámok k metóde)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2025-11-10T19:23:48Z</dcterms:created>
  <dcterms:modified xsi:type="dcterms:W3CDTF">2025-12-05T12:48:07Z</dcterms:modified>
</cp:coreProperties>
</file>